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2" r:id="rId4"/>
    <p:sldId id="263" r:id="rId5"/>
    <p:sldId id="259" r:id="rId6"/>
    <p:sldId id="285" r:id="rId7"/>
    <p:sldId id="286" r:id="rId8"/>
    <p:sldId id="287" r:id="rId9"/>
    <p:sldId id="288" r:id="rId10"/>
    <p:sldId id="280" r:id="rId11"/>
    <p:sldId id="260" r:id="rId12"/>
    <p:sldId id="289" r:id="rId13"/>
    <p:sldId id="284" r:id="rId14"/>
    <p:sldId id="265" r:id="rId15"/>
    <p:sldId id="261" r:id="rId16"/>
    <p:sldId id="290" r:id="rId17"/>
    <p:sldId id="266" r:id="rId18"/>
    <p:sldId id="270" r:id="rId19"/>
    <p:sldId id="292" r:id="rId20"/>
    <p:sldId id="267" r:id="rId21"/>
    <p:sldId id="293" r:id="rId22"/>
    <p:sldId id="271" r:id="rId23"/>
    <p:sldId id="264" r:id="rId24"/>
    <p:sldId id="295" r:id="rId25"/>
    <p:sldId id="272" r:id="rId26"/>
    <p:sldId id="283" r:id="rId27"/>
    <p:sldId id="275" r:id="rId28"/>
    <p:sldId id="276" r:id="rId29"/>
    <p:sldId id="291" r:id="rId30"/>
    <p:sldId id="281" r:id="rId31"/>
    <p:sldId id="282" r:id="rId32"/>
    <p:sldId id="294" r:id="rId33"/>
    <p:sldId id="277" r:id="rId3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esktop\RingBuffer\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MB/s by buffer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I'!$P$12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I'!$Q$12:$T$12</c:f>
              <c:numCache>
                <c:formatCode>General</c:formatCode>
                <c:ptCount val="4"/>
                <c:pt idx="0">
                  <c:v>95.3</c:v>
                </c:pt>
                <c:pt idx="1">
                  <c:v>130</c:v>
                </c:pt>
                <c:pt idx="2">
                  <c:v>95.3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4-4C92-A967-382315EF323D}"/>
            </c:ext>
          </c:extLst>
        </c:ser>
        <c:ser>
          <c:idx val="1"/>
          <c:order val="1"/>
          <c:tx>
            <c:strRef>
              <c:f>'Perf I'!$P$13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I'!$Q$13:$T$13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4-4C92-A967-382315EF323D}"/>
            </c:ext>
          </c:extLst>
        </c:ser>
        <c:ser>
          <c:idx val="2"/>
          <c:order val="2"/>
          <c:tx>
            <c:strRef>
              <c:f>'Perf I'!$P$14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I'!$Q$11:$T$11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I'!$Q$14:$T$14</c:f>
              <c:numCache>
                <c:formatCode>General</c:formatCode>
                <c:ptCount val="4"/>
                <c:pt idx="0">
                  <c:v>13.9</c:v>
                </c:pt>
                <c:pt idx="1">
                  <c:v>12.7</c:v>
                </c:pt>
                <c:pt idx="2">
                  <c:v>13.6</c:v>
                </c:pt>
                <c:pt idx="3">
                  <c:v>13.9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4-4C92-A967-382315EF3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7520"/>
        <c:axId val="988941288"/>
      </c:barChart>
      <c:catAx>
        <c:axId val="9889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288"/>
        <c:crosses val="autoZero"/>
        <c:auto val="1"/>
        <c:lblAlgn val="ctr"/>
        <c:lblOffset val="100"/>
        <c:noMultiLvlLbl val="0"/>
      </c:catAx>
      <c:valAx>
        <c:axId val="988941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throughput, one and two threads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V'!$L$4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V'!$M$4:$P$4</c:f>
              <c:numCache>
                <c:formatCode>General</c:formatCode>
                <c:ptCount val="4"/>
                <c:pt idx="0">
                  <c:v>508.6</c:v>
                </c:pt>
                <c:pt idx="1">
                  <c:v>1525.8</c:v>
                </c:pt>
                <c:pt idx="2">
                  <c:v>21.1</c:v>
                </c:pt>
                <c:pt idx="3">
                  <c:v>381.4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0-47F5-BD8C-2509D8D69F42}"/>
            </c:ext>
          </c:extLst>
        </c:ser>
        <c:ser>
          <c:idx val="1"/>
          <c:order val="1"/>
          <c:tx>
            <c:strRef>
              <c:f>'Perf V'!$L$5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V'!$M$3:$P$3</c:f>
              <c:strCache>
                <c:ptCount val="4"/>
                <c:pt idx="0">
                  <c:v>Single</c:v>
                </c:pt>
                <c:pt idx="1">
                  <c:v>Single block</c:v>
                </c:pt>
                <c:pt idx="2">
                  <c:v>Double</c:v>
                </c:pt>
                <c:pt idx="3">
                  <c:v>Double block</c:v>
                </c:pt>
              </c:strCache>
            </c:strRef>
          </c:cat>
          <c:val>
            <c:numRef>
              <c:f>'Perf V'!$M$5:$P$5</c:f>
              <c:numCache>
                <c:formatCode>General</c:formatCode>
                <c:ptCount val="4"/>
                <c:pt idx="0">
                  <c:v>508.6</c:v>
                </c:pt>
                <c:pt idx="1">
                  <c:v>1525.8</c:v>
                </c:pt>
                <c:pt idx="2">
                  <c:v>20.6</c:v>
                </c:pt>
                <c:pt idx="3">
                  <c:v>381.4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00-47F5-BD8C-2509D8D69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41616"/>
        <c:axId val="988941944"/>
      </c:barChart>
      <c:catAx>
        <c:axId val="9889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944"/>
        <c:crosses val="autoZero"/>
        <c:auto val="1"/>
        <c:lblAlgn val="ctr"/>
        <c:lblOffset val="100"/>
        <c:noMultiLvlLbl val="0"/>
      </c:catAx>
      <c:valAx>
        <c:axId val="98894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4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VI'!$L$3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VI'!$M$3</c:f>
              <c:numCache>
                <c:formatCode>General</c:formatCode>
                <c:ptCount val="1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E-4D4D-92BF-E4E3B2574A0D}"/>
            </c:ext>
          </c:extLst>
        </c:ser>
        <c:ser>
          <c:idx val="1"/>
          <c:order val="1"/>
          <c:tx>
            <c:strRef>
              <c:f>'Perf VI'!$L$4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VI'!$M$4</c:f>
              <c:numCache>
                <c:formatCode>General</c:formatCode>
                <c:ptCount val="1"/>
                <c:pt idx="0">
                  <c:v>560.9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E-4D4D-92BF-E4E3B2574A0D}"/>
            </c:ext>
          </c:extLst>
        </c:ser>
        <c:ser>
          <c:idx val="2"/>
          <c:order val="2"/>
          <c:tx>
            <c:strRef>
              <c:f>'Perf VI'!$L$5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VI'!$M$5</c:f>
              <c:numCache>
                <c:formatCode>General</c:formatCode>
                <c:ptCount val="1"/>
                <c:pt idx="0">
                  <c:v>13.6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E-4D4D-92BF-E4E3B2574A0D}"/>
            </c:ext>
          </c:extLst>
        </c:ser>
        <c:ser>
          <c:idx val="3"/>
          <c:order val="3"/>
          <c:tx>
            <c:strRef>
              <c:f>'Perf VI'!$L$6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VI'!$M$6</c:f>
              <c:numCache>
                <c:formatCode>General</c:formatCode>
                <c:ptCount val="1"/>
                <c:pt idx="0">
                  <c:v>63.5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E-4D4D-92BF-E4E3B2574A0D}"/>
            </c:ext>
          </c:extLst>
        </c:ser>
        <c:ser>
          <c:idx val="4"/>
          <c:order val="4"/>
          <c:tx>
            <c:strRef>
              <c:f>'Perf VI'!$L$7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VI'!$M$7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DE-4D4D-92BF-E4E3B2574A0D}"/>
            </c:ext>
          </c:extLst>
        </c:ser>
        <c:ser>
          <c:idx val="5"/>
          <c:order val="5"/>
          <c:tx>
            <c:strRef>
              <c:f>'Perf VI'!$L$8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VI'!$M$8</c:f>
              <c:numCache>
                <c:formatCode>General</c:formatCode>
                <c:ptCount val="1"/>
                <c:pt idx="0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DE-4D4D-92BF-E4E3B2574A0D}"/>
            </c:ext>
          </c:extLst>
        </c:ser>
        <c:ser>
          <c:idx val="6"/>
          <c:order val="6"/>
          <c:tx>
            <c:strRef>
              <c:f>'Perf VI'!$L$9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VI'!$M$9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DE-4D4D-92BF-E4E3B2574A0D}"/>
            </c:ext>
          </c:extLst>
        </c:ser>
        <c:ser>
          <c:idx val="7"/>
          <c:order val="7"/>
          <c:tx>
            <c:strRef>
              <c:f>'Perf VI'!$L$10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VI'!$M$10</c:f>
              <c:numCache>
                <c:formatCode>General</c:formatCode>
                <c:ptCount val="1"/>
                <c:pt idx="0">
                  <c:v>501.9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DE-4D4D-92BF-E4E3B2574A0D}"/>
            </c:ext>
          </c:extLst>
        </c:ser>
        <c:ser>
          <c:idx val="8"/>
          <c:order val="8"/>
          <c:tx>
            <c:strRef>
              <c:f>'Perf VI'!$L$11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VI'!$M$11</c:f>
              <c:numCache>
                <c:formatCode>General</c:formatCode>
                <c:ptCount val="1"/>
                <c:pt idx="0">
                  <c:v>1589.4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DE-4D4D-92BF-E4E3B2574A0D}"/>
            </c:ext>
          </c:extLst>
        </c:ser>
        <c:ser>
          <c:idx val="9"/>
          <c:order val="9"/>
          <c:tx>
            <c:strRef>
              <c:f>'Perf VI'!$L$12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VI'!$M$12</c:f>
              <c:numCache>
                <c:formatCode>General</c:formatCode>
                <c:ptCount val="1"/>
                <c:pt idx="0">
                  <c:v>1467.1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DE-4D4D-92BF-E4E3B2574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4941792"/>
        <c:axId val="1085491664"/>
      </c:barChart>
      <c:catAx>
        <c:axId val="108494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5491664"/>
        <c:crosses val="autoZero"/>
        <c:auto val="1"/>
        <c:lblAlgn val="ctr"/>
        <c:lblOffset val="100"/>
        <c:noMultiLvlLbl val="0"/>
      </c:catAx>
      <c:valAx>
        <c:axId val="10854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9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'Perf VI'!$L$14</c:f>
              <c:strCache>
                <c:ptCount val="1"/>
                <c:pt idx="0">
                  <c:v>Locks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'Perf VI'!$M$14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9-4F3B-ACAA-34764ADCA507}"/>
            </c:ext>
          </c:extLst>
        </c:ser>
        <c:ser>
          <c:idx val="1"/>
          <c:order val="1"/>
          <c:tx>
            <c:strRef>
              <c:f>'Perf VI'!$L$15</c:f>
              <c:strCache>
                <c:ptCount val="1"/>
                <c:pt idx="0">
                  <c:v>Atomics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VI'!$M$15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9-4F3B-ACAA-34764ADCA507}"/>
            </c:ext>
          </c:extLst>
        </c:ser>
        <c:ser>
          <c:idx val="2"/>
          <c:order val="2"/>
          <c:tx>
            <c:strRef>
              <c:f>'Perf VI'!$L$16</c:f>
              <c:strCache>
                <c:ptCount val="1"/>
                <c:pt idx="0">
                  <c:v>Modulus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VI'!$M$16</c:f>
              <c:numCache>
                <c:formatCode>General</c:formatCode>
                <c:ptCount val="1"/>
                <c:pt idx="0">
                  <c:v>11.2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9-4F3B-ACAA-34764ADCA507}"/>
            </c:ext>
          </c:extLst>
        </c:ser>
        <c:ser>
          <c:idx val="3"/>
          <c:order val="3"/>
          <c:tx>
            <c:strRef>
              <c:f>'Perf VI'!$L$17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VI'!$M$17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39-4F3B-ACAA-34764ADCA507}"/>
            </c:ext>
          </c:extLst>
        </c:ser>
        <c:ser>
          <c:idx val="4"/>
          <c:order val="4"/>
          <c:tx>
            <c:strRef>
              <c:f>'Perf VI'!$L$18</c:f>
              <c:strCache>
                <c:ptCount val="1"/>
                <c:pt idx="0">
                  <c:v>Full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VI'!$M$18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39-4F3B-ACAA-34764ADCA507}"/>
            </c:ext>
          </c:extLst>
        </c:ser>
        <c:ser>
          <c:idx val="5"/>
          <c:order val="5"/>
          <c:tx>
            <c:strRef>
              <c:f>'Perf VI'!$L$19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VI'!$M$19</c:f>
              <c:numCache>
                <c:formatCode>General</c:formatCode>
                <c:ptCount val="1"/>
                <c:pt idx="0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039-4F3B-ACAA-34764ADCA507}"/>
            </c:ext>
          </c:extLst>
        </c:ser>
        <c:ser>
          <c:idx val="6"/>
          <c:order val="6"/>
          <c:tx>
            <c:strRef>
              <c:f>'Perf VI'!$L$20</c:f>
              <c:strCache>
                <c:ptCount val="1"/>
                <c:pt idx="0">
                  <c:v>Blocks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VI'!$M$20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39-4F3B-ACAA-34764ADCA507}"/>
            </c:ext>
          </c:extLst>
        </c:ser>
        <c:ser>
          <c:idx val="7"/>
          <c:order val="7"/>
          <c:tx>
            <c:strRef>
              <c:f>'Perf VI'!$L$21</c:f>
              <c:strCache>
                <c:ptCount val="1"/>
                <c:pt idx="0">
                  <c:v>Predictive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'Perf VI'!$M$21</c:f>
              <c:numCache>
                <c:formatCode>General</c:formatCode>
                <c:ptCount val="1"/>
                <c:pt idx="0">
                  <c:v>272.39999999999998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39-4F3B-ACAA-34764ADCA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837840"/>
        <c:axId val="996841776"/>
      </c:barChart>
      <c:catAx>
        <c:axId val="996837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841776"/>
        <c:crosses val="autoZero"/>
        <c:auto val="1"/>
        <c:lblAlgn val="ctr"/>
        <c:lblOffset val="100"/>
        <c:noMultiLvlLbl val="0"/>
      </c:catAx>
      <c:valAx>
        <c:axId val="996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3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Near power of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I'!$B$30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I'!$C$30:$G$30</c:f>
              <c:numCache>
                <c:formatCode>General</c:formatCode>
                <c:ptCount val="5"/>
                <c:pt idx="0">
                  <c:v>95.3</c:v>
                </c:pt>
                <c:pt idx="1">
                  <c:v>95.3</c:v>
                </c:pt>
                <c:pt idx="2">
                  <c:v>124.3</c:v>
                </c:pt>
                <c:pt idx="3">
                  <c:v>105.9</c:v>
                </c:pt>
                <c:pt idx="4">
                  <c:v>105.9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A-41DD-9EF4-6C7AA529FCF5}"/>
            </c:ext>
          </c:extLst>
        </c:ser>
        <c:ser>
          <c:idx val="1"/>
          <c:order val="1"/>
          <c:tx>
            <c:strRef>
              <c:f>'Perf I'!$B$31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I'!$C$29:$G$29</c:f>
              <c:numCache>
                <c:formatCode>General</c:formatCode>
                <c:ptCount val="5"/>
                <c:pt idx="0">
                  <c:v>126</c:v>
                </c:pt>
                <c:pt idx="1">
                  <c:v>127</c:v>
                </c:pt>
                <c:pt idx="2">
                  <c:v>128</c:v>
                </c:pt>
                <c:pt idx="3">
                  <c:v>129</c:v>
                </c:pt>
                <c:pt idx="4">
                  <c:v>130</c:v>
                </c:pt>
              </c:numCache>
            </c:numRef>
          </c:cat>
          <c:val>
            <c:numRef>
              <c:f>'Perf I'!$C$31:$G$31</c:f>
              <c:numCache>
                <c:formatCode>General</c:formatCode>
                <c:ptCount val="5"/>
                <c:pt idx="0">
                  <c:v>150.5</c:v>
                </c:pt>
                <c:pt idx="1">
                  <c:v>150.5</c:v>
                </c:pt>
                <c:pt idx="2">
                  <c:v>572.20000000000005</c:v>
                </c:pt>
                <c:pt idx="3">
                  <c:v>204.3</c:v>
                </c:pt>
                <c:pt idx="4">
                  <c:v>204.3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A-41DD-9EF4-6C7AA529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1992"/>
        <c:axId val="1085488384"/>
      </c:barChart>
      <c:catAx>
        <c:axId val="1085491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8384"/>
        <c:crosses val="autoZero"/>
        <c:auto val="1"/>
        <c:lblAlgn val="ctr"/>
        <c:lblOffset val="100"/>
        <c:noMultiLvlLbl val="0"/>
      </c:catAx>
      <c:valAx>
        <c:axId val="10854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1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  <a:r>
              <a:rPr lang="en-US" baseline="0"/>
              <a:t> by ring 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II'!$L$4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II'!$M$4:$P$4</c:f>
              <c:numCache>
                <c:formatCode>General</c:formatCode>
                <c:ptCount val="4"/>
                <c:pt idx="0">
                  <c:v>150.5</c:v>
                </c:pt>
                <c:pt idx="1">
                  <c:v>572.20000000000005</c:v>
                </c:pt>
                <c:pt idx="2">
                  <c:v>150.5</c:v>
                </c:pt>
                <c:pt idx="3">
                  <c:v>572.20000000000005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7-40F5-8F7A-FE185CAEB340}"/>
            </c:ext>
          </c:extLst>
        </c:ser>
        <c:ser>
          <c:idx val="1"/>
          <c:order val="1"/>
          <c:tx>
            <c:strRef>
              <c:f>'Perf II'!$L$5</c:f>
              <c:strCache>
                <c:ptCount val="1"/>
                <c:pt idx="0">
                  <c:v>Locked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II'!$M$5:$P$5</c:f>
              <c:numCache>
                <c:formatCode>General</c:formatCode>
                <c:ptCount val="4"/>
                <c:pt idx="0">
                  <c:v>13.9</c:v>
                </c:pt>
                <c:pt idx="1">
                  <c:v>13.9</c:v>
                </c:pt>
                <c:pt idx="2">
                  <c:v>14.3</c:v>
                </c:pt>
                <c:pt idx="3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C7-40F5-8F7A-FE185CAEB340}"/>
            </c:ext>
          </c:extLst>
        </c:ser>
        <c:ser>
          <c:idx val="2"/>
          <c:order val="2"/>
          <c:tx>
            <c:strRef>
              <c:f>'Perf II'!$L$6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II'!$M$3:$P$3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II'!$M$6:$P$6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C7-40F5-8F7A-FE185CAEB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866704"/>
        <c:axId val="1086861784"/>
      </c:barChart>
      <c:catAx>
        <c:axId val="1086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1784"/>
        <c:crosses val="autoZero"/>
        <c:auto val="1"/>
        <c:lblAlgn val="ctr"/>
        <c:lblOffset val="100"/>
        <c:noMultiLvlLbl val="0"/>
      </c:catAx>
      <c:valAx>
        <c:axId val="1086861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thread, </a:t>
            </a:r>
          </a:p>
          <a:p>
            <a:pPr>
              <a:defRPr/>
            </a:pPr>
            <a:r>
              <a:rPr lang="en-US"/>
              <a:t>MB/s</a:t>
            </a:r>
            <a:r>
              <a:rPr lang="en-US" baseline="0"/>
              <a:t> for size 128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II'!$C$21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II'!$B$22:$B$23</c:f>
              <c:strCache>
                <c:ptCount val="2"/>
                <c:pt idx="0">
                  <c:v>Locked</c:v>
                </c:pt>
                <c:pt idx="1">
                  <c:v>Atomic</c:v>
                </c:pt>
              </c:strCache>
            </c:strRef>
          </c:cat>
          <c:val>
            <c:numRef>
              <c:f>'Perf II'!$C$22:$C$23</c:f>
              <c:numCache>
                <c:formatCode>General</c:formatCode>
                <c:ptCount val="2"/>
                <c:pt idx="0">
                  <c:v>0.2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6-494F-AD7D-3B36343FA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90352"/>
        <c:axId val="1085486088"/>
      </c:barChart>
      <c:catAx>
        <c:axId val="10854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86088"/>
        <c:crosses val="autoZero"/>
        <c:auto val="1"/>
        <c:lblAlgn val="ctr"/>
        <c:lblOffset val="100"/>
        <c:noMultiLvlLbl val="0"/>
      </c:catAx>
      <c:valAx>
        <c:axId val="108548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III'!$L$3</c:f>
              <c:strCache>
                <c:ptCount val="1"/>
                <c:pt idx="0">
                  <c:v>127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III'!$L$4:$L$7</c:f>
              <c:numCache>
                <c:formatCode>General</c:formatCode>
                <c:ptCount val="4"/>
                <c:pt idx="0">
                  <c:v>52</c:v>
                </c:pt>
                <c:pt idx="1">
                  <c:v>52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3-471A-BB71-D5D368632990}"/>
            </c:ext>
          </c:extLst>
        </c:ser>
        <c:ser>
          <c:idx val="1"/>
          <c:order val="1"/>
          <c:tx>
            <c:strRef>
              <c:f>'Perf III'!$M$3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III'!$M$4:$M$7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53-471A-BB71-D5D368632990}"/>
            </c:ext>
          </c:extLst>
        </c:ser>
        <c:ser>
          <c:idx val="2"/>
          <c:order val="2"/>
          <c:tx>
            <c:strRef>
              <c:f>'Perf III'!$N$3</c:f>
              <c:strCache>
                <c:ptCount val="1"/>
                <c:pt idx="0">
                  <c:v>129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III'!$K$4:$K$7</c:f>
              <c:strCache>
                <c:ptCount val="4"/>
                <c:pt idx="0">
                  <c:v>Atomic</c:v>
                </c:pt>
                <c:pt idx="1">
                  <c:v>SlowMod</c:v>
                </c:pt>
                <c:pt idx="2">
                  <c:v>MidMod</c:v>
                </c:pt>
                <c:pt idx="3">
                  <c:v>FastMod</c:v>
                </c:pt>
              </c:strCache>
            </c:strRef>
          </c:cat>
          <c:val>
            <c:numRef>
              <c:f>'Perf III'!$N$4:$N$7</c:f>
              <c:numCache>
                <c:formatCode>General</c:formatCode>
                <c:ptCount val="4"/>
                <c:pt idx="0">
                  <c:v>56</c:v>
                </c:pt>
                <c:pt idx="1">
                  <c:v>56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53-471A-BB71-D5D368632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696408"/>
        <c:axId val="996698048"/>
      </c:barChart>
      <c:catAx>
        <c:axId val="9966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8048"/>
        <c:crosses val="autoZero"/>
        <c:auto val="1"/>
        <c:lblAlgn val="ctr"/>
        <c:lblOffset val="100"/>
        <c:noMultiLvlLbl val="0"/>
      </c:catAx>
      <c:valAx>
        <c:axId val="99669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69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III'!$K$17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III'!$L$17:$O$17</c:f>
              <c:numCache>
                <c:formatCode>General</c:formatCode>
                <c:ptCount val="4"/>
                <c:pt idx="0">
                  <c:v>52</c:v>
                </c:pt>
                <c:pt idx="1">
                  <c:v>62.1</c:v>
                </c:pt>
                <c:pt idx="2">
                  <c:v>52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6-4BE5-810D-58B49EEB2D98}"/>
            </c:ext>
          </c:extLst>
        </c:ser>
        <c:ser>
          <c:idx val="1"/>
          <c:order val="1"/>
          <c:tx>
            <c:strRef>
              <c:f>'Perf III'!$K$18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III'!$L$18:$O$18</c:f>
              <c:numCache>
                <c:formatCode>General</c:formatCode>
                <c:ptCount val="4"/>
                <c:pt idx="0">
                  <c:v>62.1</c:v>
                </c:pt>
                <c:pt idx="1">
                  <c:v>62.1</c:v>
                </c:pt>
                <c:pt idx="2">
                  <c:v>62.1</c:v>
                </c:pt>
                <c:pt idx="3">
                  <c:v>62.1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6-4BE5-810D-58B49EEB2D98}"/>
            </c:ext>
          </c:extLst>
        </c:ser>
        <c:ser>
          <c:idx val="2"/>
          <c:order val="2"/>
          <c:tx>
            <c:strRef>
              <c:f>'Perf III'!$K$19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III'!$L$16:$O$16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III'!$L$19:$O$19</c:f>
              <c:numCache>
                <c:formatCode>General</c:formatCode>
                <c:ptCount val="4"/>
                <c:pt idx="0">
                  <c:v>357.6</c:v>
                </c:pt>
                <c:pt idx="1">
                  <c:v>476.8</c:v>
                </c:pt>
                <c:pt idx="2">
                  <c:v>357.6</c:v>
                </c:pt>
                <c:pt idx="3">
                  <c:v>476.8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6-4BE5-810D-58B49EEB2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848"/>
        <c:axId val="1088398584"/>
      </c:barChart>
      <c:catAx>
        <c:axId val="10884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398584"/>
        <c:crosses val="autoZero"/>
        <c:auto val="1"/>
        <c:lblAlgn val="ctr"/>
        <c:lblOffset val="100"/>
        <c:noMultiLvlLbl val="0"/>
      </c:catAx>
      <c:valAx>
        <c:axId val="1088398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Double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III'!$K$30</c:f>
              <c:strCache>
                <c:ptCount val="1"/>
                <c:pt idx="0">
                  <c:v>Atomic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III'!$L$30:$O$30</c:f>
              <c:numCache>
                <c:formatCode>General</c:formatCode>
                <c:ptCount val="4"/>
                <c:pt idx="0">
                  <c:v>11.9</c:v>
                </c:pt>
                <c:pt idx="1">
                  <c:v>11.9</c:v>
                </c:pt>
                <c:pt idx="2">
                  <c:v>11.5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3-4DE8-BF04-6EBEE65A91B3}"/>
            </c:ext>
          </c:extLst>
        </c:ser>
        <c:ser>
          <c:idx val="1"/>
          <c:order val="1"/>
          <c:tx>
            <c:strRef>
              <c:f>'Perf III'!$K$31</c:f>
              <c:strCache>
                <c:ptCount val="1"/>
                <c:pt idx="0">
                  <c:v>FastMod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III'!$L$31:$O$31</c:f>
              <c:numCache>
                <c:formatCode>General</c:formatCode>
                <c:ptCount val="4"/>
                <c:pt idx="0">
                  <c:v>11.5</c:v>
                </c:pt>
                <c:pt idx="1">
                  <c:v>11.9</c:v>
                </c:pt>
                <c:pt idx="2">
                  <c:v>11.9</c:v>
                </c:pt>
                <c:pt idx="3">
                  <c:v>10.8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3-4DE8-BF04-6EBEE65A91B3}"/>
            </c:ext>
          </c:extLst>
        </c:ser>
        <c:ser>
          <c:idx val="2"/>
          <c:order val="2"/>
          <c:tx>
            <c:strRef>
              <c:f>'Perf III'!$K$32</c:f>
              <c:strCache>
                <c:ptCount val="1"/>
                <c:pt idx="0">
                  <c:v>Relaxed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'Perf III'!$L$29:$O$29</c:f>
              <c:numCache>
                <c:formatCode>General</c:formatCode>
                <c:ptCount val="4"/>
                <c:pt idx="0">
                  <c:v>29</c:v>
                </c:pt>
                <c:pt idx="1">
                  <c:v>32</c:v>
                </c:pt>
                <c:pt idx="2">
                  <c:v>50</c:v>
                </c:pt>
                <c:pt idx="3">
                  <c:v>128</c:v>
                </c:pt>
              </c:numCache>
            </c:numRef>
          </c:cat>
          <c:val>
            <c:numRef>
              <c:f>'Perf III'!$L$32:$O$32</c:f>
              <c:numCache>
                <c:formatCode>General</c:formatCode>
                <c:ptCount val="4"/>
                <c:pt idx="0">
                  <c:v>19.3</c:v>
                </c:pt>
                <c:pt idx="1">
                  <c:v>19.8</c:v>
                </c:pt>
                <c:pt idx="2">
                  <c:v>19.3</c:v>
                </c:pt>
                <c:pt idx="3">
                  <c:v>19.3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3-4DE8-BF04-6EBEE65A9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0205616"/>
        <c:axId val="1090208240"/>
      </c:barChart>
      <c:catAx>
        <c:axId val="109020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8240"/>
        <c:crosses val="autoZero"/>
        <c:auto val="1"/>
        <c:lblAlgn val="ctr"/>
        <c:lblOffset val="100"/>
        <c:noMultiLvlLbl val="0"/>
      </c:catAx>
      <c:valAx>
        <c:axId val="10902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Single thread MB/s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IV'!$L$3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IV'!$L$4:$L$8</c:f>
              <c:numCache>
                <c:formatCode>General</c:formatCode>
                <c:ptCount val="5"/>
                <c:pt idx="0">
                  <c:v>363.3</c:v>
                </c:pt>
                <c:pt idx="1">
                  <c:v>317.8</c:v>
                </c:pt>
                <c:pt idx="2">
                  <c:v>317.8</c:v>
                </c:pt>
                <c:pt idx="3">
                  <c:v>317.8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3-48E0-80A0-BA1D6EDF5819}"/>
            </c:ext>
          </c:extLst>
        </c:ser>
        <c:ser>
          <c:idx val="1"/>
          <c:order val="1"/>
          <c:tx>
            <c:strRef>
              <c:f>'Perf IV'!$M$3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IV'!$M$4:$M$8</c:f>
              <c:numCache>
                <c:formatCode>General</c:formatCode>
                <c:ptCount val="5"/>
                <c:pt idx="0">
                  <c:v>476.8</c:v>
                </c:pt>
                <c:pt idx="1">
                  <c:v>448.7</c:v>
                </c:pt>
                <c:pt idx="2">
                  <c:v>448.7</c:v>
                </c:pt>
                <c:pt idx="3">
                  <c:v>448.7</c:v>
                </c:pt>
                <c:pt idx="4">
                  <c:v>448.7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3-48E0-80A0-BA1D6EDF5819}"/>
            </c:ext>
          </c:extLst>
        </c:ser>
        <c:ser>
          <c:idx val="2"/>
          <c:order val="2"/>
          <c:tx>
            <c:strRef>
              <c:f>'Perf IV'!$N$3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IV'!$N$4:$N$8</c:f>
              <c:numCache>
                <c:formatCode>General</c:formatCode>
                <c:ptCount val="5"/>
                <c:pt idx="0">
                  <c:v>363.3</c:v>
                </c:pt>
                <c:pt idx="1">
                  <c:v>317.8</c:v>
                </c:pt>
                <c:pt idx="2">
                  <c:v>317.8</c:v>
                </c:pt>
                <c:pt idx="3">
                  <c:v>317.8</c:v>
                </c:pt>
                <c:pt idx="4">
                  <c:v>317.8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A3-48E0-80A0-BA1D6EDF5819}"/>
            </c:ext>
          </c:extLst>
        </c:ser>
        <c:ser>
          <c:idx val="3"/>
          <c:order val="3"/>
          <c:tx>
            <c:strRef>
              <c:f>'Perf IV'!$O$3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IV'!$K$4:$K$8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IV'!$O$4:$O$8</c:f>
              <c:numCache>
                <c:formatCode>General</c:formatCode>
                <c:ptCount val="5"/>
                <c:pt idx="0">
                  <c:v>476.8</c:v>
                </c:pt>
                <c:pt idx="1">
                  <c:v>508.6</c:v>
                </c:pt>
                <c:pt idx="2">
                  <c:v>508.6</c:v>
                </c:pt>
                <c:pt idx="3">
                  <c:v>508.6</c:v>
                </c:pt>
                <c:pt idx="4">
                  <c:v>508.6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A3-48E0-80A0-BA1D6EDF5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8402192"/>
        <c:axId val="1088405144"/>
      </c:barChart>
      <c:catAx>
        <c:axId val="108840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5144"/>
        <c:crosses val="autoZero"/>
        <c:auto val="1"/>
        <c:lblAlgn val="ctr"/>
        <c:lblOffset val="100"/>
        <c:noMultiLvlLbl val="0"/>
      </c:catAx>
      <c:valAx>
        <c:axId val="108840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40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</a:t>
            </a:r>
            <a:r>
              <a:rPr lang="en-US" baseline="0"/>
              <a:t> threads MB/s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'Perf IV'!$L$24</c:f>
              <c:strCache>
                <c:ptCount val="1"/>
                <c:pt idx="0">
                  <c:v>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IV'!$L$25:$L$29</c:f>
              <c:numCache>
                <c:formatCode>General</c:formatCode>
                <c:ptCount val="5"/>
                <c:pt idx="0">
                  <c:v>19.5</c:v>
                </c:pt>
                <c:pt idx="1">
                  <c:v>19.5</c:v>
                </c:pt>
                <c:pt idx="2">
                  <c:v>20</c:v>
                </c:pt>
                <c:pt idx="3">
                  <c:v>20</c:v>
                </c:pt>
                <c:pt idx="4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BAC-925E-ED80EA70DDC3}"/>
            </c:ext>
          </c:extLst>
        </c:ser>
        <c:ser>
          <c:idx val="1"/>
          <c:order val="1"/>
          <c:tx>
            <c:strRef>
              <c:f>'Perf IV'!$M$24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IV'!$M$25:$M$29</c:f>
              <c:numCache>
                <c:formatCode>General</c:formatCode>
                <c:ptCount val="5"/>
                <c:pt idx="0">
                  <c:v>19</c:v>
                </c:pt>
                <c:pt idx="1">
                  <c:v>20</c:v>
                </c:pt>
                <c:pt idx="2">
                  <c:v>19.5</c:v>
                </c:pt>
                <c:pt idx="3">
                  <c:v>20</c:v>
                </c:pt>
                <c:pt idx="4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BAC-925E-ED80EA70DDC3}"/>
            </c:ext>
          </c:extLst>
        </c:ser>
        <c:ser>
          <c:idx val="2"/>
          <c:order val="2"/>
          <c:tx>
            <c:strRef>
              <c:f>'Perf IV'!$N$24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IV'!$N$25:$N$29</c:f>
              <c:numCache>
                <c:formatCode>General</c:formatCode>
                <c:ptCount val="5"/>
                <c:pt idx="0">
                  <c:v>19.5</c:v>
                </c:pt>
                <c:pt idx="1">
                  <c:v>20</c:v>
                </c:pt>
                <c:pt idx="2">
                  <c:v>21.1</c:v>
                </c:pt>
                <c:pt idx="3">
                  <c:v>20.6</c:v>
                </c:pt>
                <c:pt idx="4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BAC-925E-ED80EA70DDC3}"/>
            </c:ext>
          </c:extLst>
        </c:ser>
        <c:ser>
          <c:idx val="3"/>
          <c:order val="3"/>
          <c:tx>
            <c:strRef>
              <c:f>'Perf IV'!$O$24</c:f>
              <c:strCache>
                <c:ptCount val="1"/>
                <c:pt idx="0">
                  <c:v>128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 IV'!$K$25:$K$29</c:f>
              <c:strCache>
                <c:ptCount val="5"/>
                <c:pt idx="0">
                  <c:v>Relaxed</c:v>
                </c:pt>
                <c:pt idx="1">
                  <c:v>Full</c:v>
                </c:pt>
                <c:pt idx="2">
                  <c:v>Cache</c:v>
                </c:pt>
                <c:pt idx="3">
                  <c:v>Blocks</c:v>
                </c:pt>
                <c:pt idx="4">
                  <c:v>Predictive</c:v>
                </c:pt>
              </c:strCache>
            </c:strRef>
          </c:cat>
          <c:val>
            <c:numRef>
              <c:f>'Perf IV'!$O$25:$O$29</c:f>
              <c:numCache>
                <c:formatCode>General</c:formatCode>
                <c:ptCount val="5"/>
                <c:pt idx="0">
                  <c:v>18.600000000000001</c:v>
                </c:pt>
                <c:pt idx="1">
                  <c:v>19</c:v>
                </c:pt>
                <c:pt idx="2">
                  <c:v>22.4</c:v>
                </c:pt>
                <c:pt idx="3">
                  <c:v>21.7</c:v>
                </c:pt>
                <c:pt idx="4">
                  <c:v>21.7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7D-4BAC-925E-ED80EA70D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7664384"/>
        <c:axId val="567659464"/>
      </c:barChart>
      <c:catAx>
        <c:axId val="5676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59464"/>
        <c:crosses val="autoZero"/>
        <c:auto val="1"/>
        <c:lblAlgn val="ctr"/>
        <c:lblOffset val="100"/>
        <c:noMultiLvlLbl val="0"/>
      </c:catAx>
      <c:valAx>
        <c:axId val="56765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66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EE146-CC1B-4321-8D89-C9A011C5D52E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97B5-F443-4B54-8557-95313D74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https://blog.grijjy.com/2017/01/12/expand-your-collections-collection-part-2-a-generic-ring-buffer/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97B5-F443-4B54-8557-95313D749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933-CFDF-45A8-9544-FE07FDBE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A8498-4062-43CC-B7A2-684A3BBFE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1B39-7C52-48D5-A170-BB60747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1F10-CFDB-4218-8157-1E816EB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B2E1-9C41-4EA5-9605-80E8EFB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480A-916B-4B12-818A-15B062F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A2A-6B6C-4072-AA9D-5D6D441D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9958-052A-491F-A540-7601DA2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3B68-176C-4E0B-950A-53226DD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79F1-E885-4CFB-B519-A83364A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D9496-D9A9-4282-AF43-C0822029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4393-1E74-45DD-9725-EF2C3101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4591-FFD8-4D2A-A784-FF2D45A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0EA8-9878-4DD3-98D0-70E2FED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E884-35E6-4F4D-A8C0-E712747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B226-8C3A-46A1-B239-7D0A78E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4EE9-BF70-4205-9FF3-B341BDD2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D174-3813-42F7-A7D5-E846824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C5BE-C565-470A-98E0-2FB3581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6003-B2F5-4498-8022-A525DC0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1BDC-C39A-4454-BFFE-D91F21BA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A69E1-0355-487E-A8FF-AB8D8320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9B9-F85D-45D3-8287-32F3DD38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634C-2D15-40CD-BE6D-12B2D420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BA86-CD89-4621-A754-EA15045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7286-D216-4AC8-8FB7-1E9B921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C5FC-B826-4EFD-8D95-B4949DAB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D5FFB-913B-4448-A6C7-6EB0E50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EE91-2AFE-40ED-9CDF-F9103A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67F6-67D7-4874-8A88-7EDF785D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7298-9787-423E-B8F0-FEF991B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7BD4-C54E-4D95-818A-FFAAD54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188B-C5C6-46D3-81F3-2D58A010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D2804-E559-44D4-AB6B-05F87B45A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25CE8-FDA3-4433-986C-6E283CA8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CCF08-3A67-46EC-A55A-B3ED8776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14D0A-0001-496F-B6AD-3E99F497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073B-A9F6-44BD-A4F3-B07AA81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8D5DC-5A64-44DC-BE3C-9CF1F373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89EE-E5A4-4339-89FA-B9EBE86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1D04-E587-4606-AF94-2B0C4984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269EE-F196-4FE3-9AD1-DE0C3F89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9963-07A1-4803-84BD-B5896E7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EF11-70F9-4A5C-97E1-C34205B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27FD4-60A2-4F09-80EA-7F830BF9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A957-EEEE-41A8-9EAB-63406D29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AE7-7EDF-45E2-8A77-0CF0E572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455D-417D-4456-AEFA-7AB5663B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34A2C-3E6F-4C85-8E9F-921E33E30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05B73-B2B8-43E7-82AE-E32C2B5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27A1-6430-4ED2-933D-B5590A9E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F044E-C907-41A0-AF27-C3BAFCC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A5C-CE99-4F13-A266-BE8D193F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BF18-E647-439F-9C09-C2A284D0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36D28-037E-4D9F-BC87-912DD1CF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9EA88-1945-4D35-90E8-81E2EAA7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2FDA-0B05-481C-8F95-9BA0215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6D7E-386E-4435-8819-5E5D79E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9DC8-7043-4279-B466-E99159AF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FE44B-F994-46DD-BF18-26EDC69B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84E-908E-4555-90D3-9780DA61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354E-AA42-4BB8-BAD4-EE3A2847D24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BDB-4F92-412E-A128-B696EDED0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DB29-823E-464A-B41D-72D03F21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2F2-A5C7-45B8-9C1B-34377DA4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lomon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clomont@Logiko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D12E-DBC7-448F-A495-46FF949BA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Ring Buffers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B30C-002F-42D2-B9BD-8CD87E13D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(Why software is hard)</a:t>
            </a:r>
          </a:p>
          <a:p>
            <a:r>
              <a:rPr lang="en-US" dirty="0"/>
              <a:t>Chris Lomont, 2019</a:t>
            </a:r>
          </a:p>
          <a:p>
            <a:r>
              <a:rPr lang="en-US" dirty="0">
                <a:hlinkClick r:id="rId3"/>
              </a:rPr>
              <a:t>chris@lomont.org</a:t>
            </a:r>
            <a:endParaRPr lang="en-US" dirty="0"/>
          </a:p>
          <a:p>
            <a:r>
              <a:rPr lang="en-US" dirty="0">
                <a:hlinkClick r:id="rId4"/>
              </a:rPr>
              <a:t>clomont@Logikos.com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8A0F9-07F6-42D8-85F1-7F4FA76AF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Templatize items for flexibility</a:t>
            </a:r>
          </a:p>
          <a:p>
            <a:pPr lvl="1"/>
            <a:r>
              <a:rPr lang="en-US" dirty="0"/>
              <a:t>Data type – can hold packets, etc.</a:t>
            </a:r>
          </a:p>
          <a:p>
            <a:pPr lvl="1"/>
            <a:r>
              <a:rPr lang="en-US" dirty="0"/>
              <a:t>Size, allows compiler optimizations, can remove storing size as variable</a:t>
            </a:r>
          </a:p>
          <a:p>
            <a:pPr lvl="2"/>
            <a:r>
              <a:rPr lang="en-US" dirty="0"/>
              <a:t>Downside – now multiple types RB&lt;32&gt; versus RB&lt;64&gt;, can subclass if needed</a:t>
            </a:r>
          </a:p>
          <a:p>
            <a:pPr lvl="1"/>
            <a:r>
              <a:rPr lang="en-US" dirty="0"/>
              <a:t>Index type – allows smaller memory – don’t always need 32 bit index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GenericRingBuffer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36B0F-428B-4031-B2B5-EC726705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make </a:t>
            </a:r>
            <a:r>
              <a:rPr lang="en-US" dirty="0" err="1"/>
              <a:t>threadsafe</a:t>
            </a:r>
            <a:endParaRPr lang="en-US" dirty="0"/>
          </a:p>
          <a:p>
            <a:pPr lvl="1"/>
            <a:r>
              <a:rPr lang="en-US" dirty="0"/>
              <a:t>Use locks, C++11 to C++17 ok.</a:t>
            </a:r>
          </a:p>
          <a:p>
            <a:r>
              <a:rPr lang="en-US" dirty="0"/>
              <a:t>API now dangerous and flakey</a:t>
            </a:r>
          </a:p>
          <a:p>
            <a:pPr lvl="1"/>
            <a:r>
              <a:rPr lang="en-US" dirty="0"/>
              <a:t>For example, int </a:t>
            </a:r>
            <a:r>
              <a:rPr lang="en-US" dirty="0" err="1"/>
              <a:t>AvailateToRead</a:t>
            </a:r>
            <a:r>
              <a:rPr lang="en-US" dirty="0"/>
              <a:t> not safe under multiple readers</a:t>
            </a:r>
          </a:p>
          <a:p>
            <a:pPr lvl="1"/>
            <a:r>
              <a:rPr lang="en-US" dirty="0"/>
              <a:t>Could relabel, or could remove or rethink</a:t>
            </a:r>
          </a:p>
          <a:p>
            <a:pPr lvl="1"/>
            <a:r>
              <a:rPr lang="en-US" dirty="0"/>
              <a:t>Safer to simply kill bad named functions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823E-1736-4EC9-989D-977EDC4E2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Scoped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guard(lock_);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lock_;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1823E-1736-4EC9-989D-977EDC4E2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7575-DAA5-4819-AF35-5DFF1C6E1EB2}"/>
              </a:ext>
            </a:extLst>
          </p:cNvPr>
          <p:cNvSpPr txBox="1">
            <a:spLocks/>
          </p:cNvSpPr>
          <p:nvPr/>
        </p:nvSpPr>
        <p:spPr>
          <a:xfrm>
            <a:off x="6162941" y="1825625"/>
            <a:ext cx="45563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Locking guidelines</a:t>
            </a:r>
          </a:p>
          <a:p>
            <a:pPr lvl="1"/>
            <a:r>
              <a:rPr lang="en-US" dirty="0"/>
              <a:t>simply using mutex hangs, use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recursive_mutex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scope guards for exceptions</a:t>
            </a:r>
          </a:p>
          <a:p>
            <a:pPr lvl="1"/>
            <a:r>
              <a:rPr lang="en-US" dirty="0"/>
              <a:t>Need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en-US" dirty="0"/>
              <a:t> lock for const members, </a:t>
            </a:r>
          </a:p>
          <a:p>
            <a:pPr lvl="1"/>
            <a:r>
              <a:rPr lang="en-US" dirty="0"/>
              <a:t>ugly, must be careful to meet const for classes how C++ expects them</a:t>
            </a:r>
          </a:p>
        </p:txBody>
      </p:sp>
    </p:spTree>
    <p:extLst>
      <p:ext uri="{BB962C8B-B14F-4D97-AF65-F5344CB8AC3E}">
        <p14:creationId xmlns:p14="http://schemas.microsoft.com/office/powerpoint/2010/main" val="2633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benchmarks: </a:t>
            </a:r>
          </a:p>
          <a:p>
            <a:pPr lvl="1"/>
            <a:r>
              <a:rPr lang="en-US" dirty="0"/>
              <a:t>Single thread, ring buffer size N, write M, read M in loop</a:t>
            </a:r>
          </a:p>
          <a:p>
            <a:r>
              <a:rPr lang="en-US" dirty="0"/>
              <a:t>Want about 30-50 </a:t>
            </a:r>
            <a:r>
              <a:rPr lang="en-US" dirty="0" err="1"/>
              <a:t>ms</a:t>
            </a:r>
            <a:r>
              <a:rPr lang="en-US" dirty="0"/>
              <a:t> per sample on Windows (15 </a:t>
            </a:r>
            <a:r>
              <a:rPr lang="en-US" dirty="0" err="1"/>
              <a:t>ms</a:t>
            </a:r>
            <a:r>
              <a:rPr lang="en-US" dirty="0"/>
              <a:t> thread slices)</a:t>
            </a:r>
          </a:p>
          <a:p>
            <a:pPr lvl="1"/>
            <a:r>
              <a:rPr lang="en-US" dirty="0"/>
              <a:t>Lower, hit numeric issues</a:t>
            </a:r>
          </a:p>
          <a:p>
            <a:pPr lvl="1"/>
            <a:r>
              <a:rPr lang="en-US" dirty="0"/>
              <a:t>Higher, don’t get more info, just slower to test</a:t>
            </a:r>
          </a:p>
          <a:p>
            <a:pPr lvl="1"/>
            <a:r>
              <a:rPr lang="en-US" dirty="0"/>
              <a:t>Want enough OS thread slices overall to gather good avg data</a:t>
            </a:r>
          </a:p>
          <a:p>
            <a:r>
              <a:rPr lang="en-US" dirty="0"/>
              <a:t>Intel Core i7</a:t>
            </a:r>
          </a:p>
          <a:p>
            <a:r>
              <a:rPr lang="en-US" dirty="0"/>
              <a:t>Visual Studio 2017 C++, x64, Release mode.</a:t>
            </a:r>
          </a:p>
          <a:p>
            <a:r>
              <a:rPr lang="en-US" dirty="0"/>
              <a:t>Atmel SAMD21, Ateml7 studio (GCC) TODO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687D5-4DD6-45C9-8180-6FF2F0EC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sizes near power of 2 speeds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21192-CAC9-493C-9362-41A63D2A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AA6A61-2CFB-4D72-8EEF-19092C257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34798"/>
              </p:ext>
            </p:extLst>
          </p:nvPr>
        </p:nvGraphicFramePr>
        <p:xfrm>
          <a:off x="598502" y="2629693"/>
          <a:ext cx="5427002" cy="325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74DDE6-C47C-4C10-B925-BA035FB34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29449"/>
              </p:ext>
            </p:extLst>
          </p:nvPr>
        </p:nvGraphicFramePr>
        <p:xfrm>
          <a:off x="6283803" y="2629694"/>
          <a:ext cx="5427000" cy="325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576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one writer (interrupt), one reader (main loop)</a:t>
            </a:r>
          </a:p>
          <a:p>
            <a:r>
              <a:rPr lang="en-US" dirty="0"/>
              <a:t>This called a Single Producer, Single Consumer (SPSC) Ring Buffer</a:t>
            </a:r>
          </a:p>
          <a:p>
            <a:r>
              <a:rPr lang="en-US" dirty="0"/>
              <a:t>Also have SPMC, MPMC, MPSC, etc.</a:t>
            </a:r>
          </a:p>
          <a:p>
            <a:r>
              <a:rPr lang="en-US" dirty="0"/>
              <a:t>Can redo API nicely: TODO – example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N&gt; buffer_;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how many items available to write in [0,Size]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consumer, true size may be less since producer can be adding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called from producer, true size may be more since consumer may be removing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 to call from any other 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B1BBD-5468-454E-85CA-C4A662FB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We can replace locking with std::atomics</a:t>
            </a:r>
          </a:p>
          <a:p>
            <a:pPr lvl="1"/>
            <a:r>
              <a:rPr lang="en-US" dirty="0"/>
              <a:t>(brief aside on memory models)</a:t>
            </a:r>
          </a:p>
          <a:p>
            <a:r>
              <a:rPr lang="en-US" dirty="0"/>
              <a:t>Read each at most once per function, same order safest</a:t>
            </a:r>
          </a:p>
          <a:p>
            <a:r>
              <a:rPr lang="en-US" dirty="0"/>
              <a:t>Best to read papers instead of making your own:</a:t>
            </a:r>
          </a:p>
          <a:p>
            <a:pPr lvl="1"/>
            <a:r>
              <a:rPr lang="en-US" dirty="0"/>
              <a:t>TODO – </a:t>
            </a:r>
            <a:r>
              <a:rPr lang="en-US" dirty="0" err="1"/>
              <a:t>Lamport</a:t>
            </a:r>
            <a:r>
              <a:rPr lang="en-US" dirty="0"/>
              <a:t> paper 1977</a:t>
            </a:r>
          </a:p>
          <a:p>
            <a:r>
              <a:rPr lang="en-US" dirty="0"/>
              <a:t>TODO – code examples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try to put the item in, return false if full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((w+1)%N == r)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buffer_[w]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(w + 1) % N;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B1BBD-5468-454E-85CA-C4A662FB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vastly faster than locked, single or double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C90A0-5433-4DA9-86B4-2BA810BD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0BF54-4409-489D-A986-8CA2528C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077920"/>
              </p:ext>
            </p:extLst>
          </p:nvPr>
        </p:nvGraphicFramePr>
        <p:xfrm>
          <a:off x="381000" y="2369976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0B3A81-313B-47C8-A15F-647D314E9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69785"/>
              </p:ext>
            </p:extLst>
          </p:nvPr>
        </p:nvGraphicFramePr>
        <p:xfrm>
          <a:off x="6345800" y="2369975"/>
          <a:ext cx="5232372" cy="313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76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Modulus choices and template wizardry</a:t>
            </a:r>
          </a:p>
          <a:p>
            <a:pPr lvl="1"/>
            <a:r>
              <a:rPr lang="en-US" dirty="0"/>
              <a:t>Normal, if, if and power of 2</a:t>
            </a:r>
          </a:p>
          <a:p>
            <a:r>
              <a:rPr lang="en-US" dirty="0"/>
              <a:t>Power of two checker</a:t>
            </a:r>
          </a:p>
          <a:p>
            <a:r>
              <a:rPr lang="en-US" dirty="0"/>
              <a:t>TODO – code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 = 512,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DataType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Lomont::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FastRingMod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ModulusRingBuffer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RingMod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::Mod1N(N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A621-0485-47EF-A55B-B1634891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MidRingMod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[0,2N-1], return mod N in [0,N-1]      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 &lt;= index &amp;&amp; index &lt; 2 * 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N)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given integer in [0,4N-1], return mod M in [0,2N-1]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Mod2N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 &lt;= index &amp;&amp; index &lt; 4 * N);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2*N)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- 2*N;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A621-0485-47EF-A55B-B1634891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21C529-C67E-4D1A-A344-A936D9D5877D}"/>
              </a:ext>
            </a:extLst>
          </p:cNvPr>
          <p:cNvSpPr txBox="1">
            <a:spLocks/>
          </p:cNvSpPr>
          <p:nvPr/>
        </p:nvSpPr>
        <p:spPr>
          <a:xfrm>
            <a:off x="5581073" y="169213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same as MidRingMod, but with specialized power of 2 case replaced with a mask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FastRingModPowerOfTwo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given N power of two, integer in [0,2N-1], return mod N in [0,N-1]       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Mod1N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800080"/>
                </a:solidFill>
                <a:latin typeface="Consolas" panose="020B0609020204030204" pitchFamily="49" charset="0"/>
              </a:rPr>
              <a:t>assert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(0 &lt;= index &amp;&amp; index &lt; 2 * N);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 (N - 1);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given N power of two, integer in [0,4N-1], return mod N in [0,2N-1]       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Mod2N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IndexType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800080"/>
                </a:solidFill>
                <a:latin typeface="Consolas" panose="020B0609020204030204" pitchFamily="49" charset="0"/>
              </a:rPr>
              <a:t>assert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(0 &lt;= index &amp;&amp; index &lt; 4 * N);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 (2 * N - 1);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1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talk will cover a simple data structure, </a:t>
            </a:r>
            <a:br>
              <a:rPr lang="en-US" dirty="0"/>
            </a:br>
            <a:r>
              <a:rPr lang="en-US" dirty="0"/>
              <a:t>taken from the basic concept to production</a:t>
            </a:r>
            <a:br>
              <a:rPr lang="en-US" dirty="0"/>
            </a:br>
            <a:r>
              <a:rPr lang="en-US" dirty="0"/>
              <a:t>quality</a:t>
            </a:r>
          </a:p>
          <a:p>
            <a:endParaRPr lang="en-US" dirty="0"/>
          </a:p>
          <a:p>
            <a:r>
              <a:rPr lang="en-US" dirty="0"/>
              <a:t>It will illustrate a lot of tricks, nuances, and design tradeoffs</a:t>
            </a:r>
          </a:p>
          <a:p>
            <a:endParaRPr lang="en-US" dirty="0"/>
          </a:p>
          <a:p>
            <a:r>
              <a:rPr lang="en-US" dirty="0"/>
              <a:t>It illustrates that software is hard – the simple idea of a ring buffer is</a:t>
            </a:r>
            <a:br>
              <a:rPr lang="en-US" dirty="0"/>
            </a:br>
            <a:r>
              <a:rPr lang="en-US" dirty="0"/>
              <a:t>far removed from a production quality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BBE65-687F-4614-A241-4DFB8333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SPSC Ring Buffer – relaxed memory model</a:t>
            </a:r>
          </a:p>
          <a:p>
            <a:r>
              <a:rPr lang="en-US" dirty="0"/>
              <a:t>Atomics (correct orderings)</a:t>
            </a:r>
          </a:p>
          <a:p>
            <a:r>
              <a:rPr lang="en-US" dirty="0"/>
              <a:t>Hardest one to do</a:t>
            </a:r>
          </a:p>
          <a:p>
            <a:r>
              <a:rPr lang="en-US" dirty="0"/>
              <a:t>(branching – most taken closest)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2E87F-3157-4C69-97E1-29D2AE74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9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SPSC Ring Buffer – relaxed memory model</a:t>
            </a:r>
          </a:p>
          <a:p>
            <a:r>
              <a:rPr lang="en-US" dirty="0"/>
              <a:t>Atomics (correct orderings)</a:t>
            </a:r>
          </a:p>
          <a:p>
            <a:r>
              <a:rPr lang="en-US" dirty="0"/>
              <a:t>Hardest one to do</a:t>
            </a:r>
          </a:p>
          <a:p>
            <a:r>
              <a:rPr lang="en-US" dirty="0"/>
              <a:t>(branching – most taken closest)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2E87F-3157-4C69-97E1-29D2AE74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9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3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AC52B-F4E9-43FA-A80B-60034EF4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3DCE90-3F3E-4301-B06D-6C2DC30A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02241"/>
              </p:ext>
            </p:extLst>
          </p:nvPr>
        </p:nvGraphicFramePr>
        <p:xfrm>
          <a:off x="6440407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210E61-152C-45A6-AEA8-79C9F8DD9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593528"/>
              </p:ext>
            </p:extLst>
          </p:nvPr>
        </p:nvGraphicFramePr>
        <p:xfrm>
          <a:off x="985936" y="1506854"/>
          <a:ext cx="4354274" cy="261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991259-9A51-4014-A96C-4B6F6747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62241"/>
              </p:ext>
            </p:extLst>
          </p:nvPr>
        </p:nvGraphicFramePr>
        <p:xfrm>
          <a:off x="985936" y="4097609"/>
          <a:ext cx="4354272" cy="261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11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all items </a:t>
            </a:r>
          </a:p>
          <a:p>
            <a:r>
              <a:rPr lang="en-US" dirty="0"/>
              <a:t>Naïve – add field, tricky to get right under atomic ops</a:t>
            </a:r>
          </a:p>
          <a:p>
            <a:r>
              <a:rPr lang="en-US" dirty="0"/>
              <a:t>Check better at small buffer – less wraps?</a:t>
            </a:r>
          </a:p>
          <a:p>
            <a:r>
              <a:rPr lang="en-US" dirty="0"/>
              <a:t>Explain</a:t>
            </a:r>
          </a:p>
          <a:p>
            <a:r>
              <a:rPr lang="en-US" dirty="0"/>
              <a:t>More “mod” per get/put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01A7-8152-4121-8FFE-03106E17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8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Size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 -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01A7-8152-4121-8FFE-03106E17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1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sharing cache</a:t>
            </a:r>
          </a:p>
          <a:p>
            <a:r>
              <a:rPr lang="en-US" dirty="0"/>
              <a:t>Move lines around</a:t>
            </a:r>
          </a:p>
          <a:p>
            <a:r>
              <a:rPr lang="en-US" dirty="0"/>
              <a:t>Can do better, greater cost…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8491B-A2AE-484C-9830-B86DAD0D5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A7BB2-B161-44ED-BC5F-28E04AE0D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Ring Buffer (final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relacy</a:t>
            </a:r>
            <a:endParaRPr lang="en-US" dirty="0"/>
          </a:p>
          <a:p>
            <a:r>
              <a:rPr lang="en-US" dirty="0"/>
              <a:t>Paper </a:t>
            </a:r>
            <a:r>
              <a:rPr lang="en-US" dirty="0" err="1"/>
              <a:t>WeakRB</a:t>
            </a:r>
            <a:endParaRPr lang="en-US" dirty="0"/>
          </a:p>
          <a:p>
            <a:r>
              <a:rPr lang="en-US" dirty="0"/>
              <a:t>Paper shows only 1.25% of possible throughout on ARM, 0.6% on PC</a:t>
            </a:r>
          </a:p>
          <a:p>
            <a:r>
              <a:rPr lang="en-US" dirty="0" err="1"/>
              <a:t>WeakRB</a:t>
            </a:r>
            <a:endParaRPr lang="en-US" dirty="0"/>
          </a:p>
          <a:p>
            <a:pPr lvl="1"/>
            <a:r>
              <a:rPr lang="en-US" dirty="0" err="1"/>
              <a:t>Softare</a:t>
            </a:r>
            <a:r>
              <a:rPr lang="en-US" dirty="0"/>
              <a:t> caches to prevent multiple needs to check atomic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34381-138D-484E-B003-12799F49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6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4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Relaxed, full buffer, large blocks, cache lines, predictive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7A93-B5CC-4F97-9987-0B1AE801F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C362EC-4F87-4A72-B35B-5B233592EA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023720"/>
              </p:ext>
            </p:extLst>
          </p:nvPr>
        </p:nvGraphicFramePr>
        <p:xfrm>
          <a:off x="632691" y="2629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41DE9D-A6F6-455F-A0E1-1BFB5D0B62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66414"/>
              </p:ext>
            </p:extLst>
          </p:nvPr>
        </p:nvGraphicFramePr>
        <p:xfrm>
          <a:off x="5830567" y="28168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814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5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vs predictive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BE687-B999-40DE-B5B8-931D110DC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21F6D0-417A-43B3-AD04-248DA734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558729"/>
              </p:ext>
            </p:extLst>
          </p:nvPr>
        </p:nvGraphicFramePr>
        <p:xfrm>
          <a:off x="1524000" y="2536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66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needed a ring buffer for an embedded project</a:t>
            </a:r>
          </a:p>
          <a:p>
            <a:endParaRPr lang="en-US" dirty="0"/>
          </a:p>
          <a:p>
            <a:r>
              <a:rPr lang="en-US" dirty="0"/>
              <a:t>Design needs</a:t>
            </a:r>
          </a:p>
          <a:p>
            <a:pPr lvl="1"/>
            <a:r>
              <a:rPr lang="en-US" dirty="0"/>
              <a:t>An interrupt fills a ring buffer asynchronously from the main program</a:t>
            </a:r>
          </a:p>
          <a:p>
            <a:pPr lvl="1"/>
            <a:r>
              <a:rPr lang="en-US" dirty="0"/>
              <a:t>Main program consumes data when available</a:t>
            </a:r>
          </a:p>
          <a:p>
            <a:pPr lvl="1"/>
            <a:r>
              <a:rPr lang="en-US" dirty="0"/>
              <a:t>One or more physical CPUs (needed for Atmel SAMD21, </a:t>
            </a:r>
            <a:r>
              <a:rPr lang="en-US" dirty="0" err="1"/>
              <a:t>Expressif</a:t>
            </a:r>
            <a:r>
              <a:rPr lang="en-US" dirty="0"/>
              <a:t> ESP32)</a:t>
            </a:r>
          </a:p>
          <a:p>
            <a:pPr lvl="1"/>
            <a:r>
              <a:rPr lang="en-US" dirty="0"/>
              <a:t>Very RAM conscious: the SAMD21 has 4K of RAM to implement a USB host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Standalone, reusable, modern C++ design principles</a:t>
            </a:r>
          </a:p>
          <a:p>
            <a:pPr lvl="1"/>
            <a:endParaRPr lang="en-US" dirty="0"/>
          </a:p>
          <a:p>
            <a:r>
              <a:rPr lang="en-US" dirty="0"/>
              <a:t>I found nothing available, created high performance </a:t>
            </a:r>
            <a:r>
              <a:rPr lang="en-US" dirty="0" err="1"/>
              <a:t>RingBuffer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and implementation illustrative of high and low level tricks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69294-385D-4FCA-9D08-2D7EE6F7A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94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– hard core testing part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Relacy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B38C4-FAB7-4903-81BD-76468EDF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6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BE687-B999-40DE-B5B8-931D110DC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3D8C72-3EFA-4810-83EF-BDC13BE777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01344"/>
              </p:ext>
            </p:extLst>
          </p:nvPr>
        </p:nvGraphicFramePr>
        <p:xfrm>
          <a:off x="653473" y="2273141"/>
          <a:ext cx="5247674" cy="314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A6430E-7D15-483A-90C8-A3CB15BC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249549"/>
              </p:ext>
            </p:extLst>
          </p:nvPr>
        </p:nvGraphicFramePr>
        <p:xfrm>
          <a:off x="6290855" y="2273141"/>
          <a:ext cx="5247672" cy="3148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565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improvement ideas and gain over previous: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parameters generic to gain compiler optimizations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Made threaded with 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locks with careful atomics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modulus with ‘if’ and bitmask and template tricks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</a:t>
            </a:r>
            <a:r>
              <a:rPr lang="en-US" dirty="0" err="1"/>
              <a:t>cst</a:t>
            </a:r>
            <a:r>
              <a:rPr lang="en-US" dirty="0"/>
              <a:t> atomics with careful load/store 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Replaced N-1 buffer with full N buffer via mod 2N math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Tried to arrange data for better cache and non-false sharing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Changed API to handle blocks instead of single put/get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Removed some cache sharing via predictive size buffering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F097-D258-4637-8A9F-95F4EC3A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to last timing info</a:t>
            </a:r>
          </a:p>
          <a:p>
            <a:endParaRPr lang="en-US" dirty="0"/>
          </a:p>
          <a:p>
            <a:r>
              <a:rPr lang="en-US" dirty="0"/>
              <a:t>TODO – want code sizes (lines of code, compiled size)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CF097-D258-4637-8A9F-95F4EC3A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69F4-3314-4C5C-9AD8-FBAAECF2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6F77-0CC6-4ADF-829A-589223DB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simple design and implementation</a:t>
            </a:r>
          </a:p>
          <a:p>
            <a:endParaRPr lang="en-US" dirty="0"/>
          </a:p>
          <a:p>
            <a:r>
              <a:rPr lang="en-US" dirty="0"/>
              <a:t>Test to catch bugs</a:t>
            </a:r>
          </a:p>
          <a:p>
            <a:endParaRPr lang="en-US" dirty="0"/>
          </a:p>
          <a:p>
            <a:r>
              <a:rPr lang="en-US" dirty="0"/>
              <a:t>Make changes a little at a time to improve</a:t>
            </a:r>
          </a:p>
          <a:p>
            <a:endParaRPr lang="en-US" dirty="0"/>
          </a:p>
          <a:p>
            <a:r>
              <a:rPr lang="en-US" dirty="0"/>
              <a:t>10 different ring buffers, each better than the previous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C4B1-B26F-4D51-B6CA-2FEA0DFA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State:</a:t>
            </a:r>
          </a:p>
          <a:p>
            <a:pPr lvl="1"/>
            <a:r>
              <a:rPr lang="en-US" dirty="0"/>
              <a:t>Simple array size N to store data</a:t>
            </a:r>
          </a:p>
          <a:p>
            <a:pPr lvl="1"/>
            <a:r>
              <a:rPr lang="en-US" dirty="0"/>
              <a:t>Next place to read is </a:t>
            </a:r>
            <a:r>
              <a:rPr lang="en-US" dirty="0" err="1"/>
              <a:t>readIndex</a:t>
            </a:r>
            <a:endParaRPr lang="en-US" dirty="0"/>
          </a:p>
          <a:p>
            <a:pPr lvl="1"/>
            <a:r>
              <a:rPr lang="en-US" dirty="0"/>
              <a:t>Next place to write is </a:t>
            </a:r>
            <a:r>
              <a:rPr lang="en-US" dirty="0" err="1"/>
              <a:t>writeIndex</a:t>
            </a:r>
            <a:endParaRPr lang="en-US" dirty="0"/>
          </a:p>
          <a:p>
            <a:r>
              <a:rPr lang="en-US" dirty="0"/>
              <a:t>API roughly (actually, this is not the first, but they evolved to this)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IsEmpty</a:t>
            </a:r>
            <a:endParaRPr lang="en-US" dirty="0"/>
          </a:p>
          <a:p>
            <a:pPr lvl="1"/>
            <a:r>
              <a:rPr lang="en-US" dirty="0"/>
              <a:t>bool </a:t>
            </a:r>
            <a:r>
              <a:rPr lang="en-US" dirty="0" err="1"/>
              <a:t>IsFull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AvailableToRead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AvailableToWrite</a:t>
            </a:r>
            <a:endParaRPr lang="en-US" dirty="0"/>
          </a:p>
          <a:p>
            <a:pPr lvl="1"/>
            <a:r>
              <a:rPr lang="en-US" dirty="0"/>
              <a:t>int Size</a:t>
            </a:r>
          </a:p>
          <a:p>
            <a:pPr lvl="1"/>
            <a:r>
              <a:rPr lang="en-US" dirty="0"/>
              <a:t>bool Put(datum)</a:t>
            </a:r>
          </a:p>
          <a:p>
            <a:pPr lvl="1"/>
            <a:r>
              <a:rPr lang="en-US" dirty="0"/>
              <a:t>bool Get(&amp;datum)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D1415-EE17-40E8-9BFE-62724EB1E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72F594-EE32-4977-956B-705331DAA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19" y="1461640"/>
            <a:ext cx="53317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datum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buffer_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+ 1)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E9D9E-10A4-453B-A541-0C461A968396}"/>
              </a:ext>
            </a:extLst>
          </p:cNvPr>
          <p:cNvSpPr txBox="1">
            <a:spLocks/>
          </p:cNvSpPr>
          <p:nvPr/>
        </p:nvSpPr>
        <p:spPr>
          <a:xfrm>
            <a:off x="603683" y="1461640"/>
            <a:ext cx="64689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pPr marL="0" indent="0">
              <a:buNone/>
            </a:pP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buffer_;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0;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IsFull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size_;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020" cy="4351338"/>
          </a:xfrm>
        </p:spPr>
        <p:txBody>
          <a:bodyPr>
            <a:normAutofit/>
          </a:bodyPr>
          <a:lstStyle/>
          <a:p>
            <a:r>
              <a:rPr lang="en-US" dirty="0"/>
              <a:t>Previous has multiple bugs: can you find them?</a:t>
            </a:r>
          </a:p>
          <a:p>
            <a:endParaRPr lang="en-US" dirty="0"/>
          </a:p>
          <a:p>
            <a:r>
              <a:rPr lang="en-US" dirty="0"/>
              <a:t>Can it really hold N items? </a:t>
            </a:r>
          </a:p>
          <a:p>
            <a:pPr lvl="1"/>
            <a:r>
              <a:rPr lang="en-US" dirty="0"/>
              <a:t>Nope, it holds N-1. What to fix?</a:t>
            </a:r>
          </a:p>
          <a:p>
            <a:pPr lvl="1"/>
            <a:r>
              <a:rPr lang="en-US" dirty="0"/>
              <a:t>Fix Size, </a:t>
            </a:r>
            <a:r>
              <a:rPr lang="en-US" dirty="0" err="1"/>
              <a:t>AvailableToWrite</a:t>
            </a:r>
            <a:r>
              <a:rPr lang="en-US" dirty="0"/>
              <a:t>, </a:t>
            </a:r>
            <a:r>
              <a:rPr lang="en-US" dirty="0" err="1"/>
              <a:t>IsFull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Second much harder: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3A66B-F5B9-4FE8-A10D-240217B94FAA}"/>
              </a:ext>
            </a:extLst>
          </p:cNvPr>
          <p:cNvSpPr txBox="1"/>
          <p:nvPr/>
        </p:nvSpPr>
        <p:spPr>
          <a:xfrm>
            <a:off x="4382391" y="4184551"/>
            <a:ext cx="6896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_{ 0 };</a:t>
            </a:r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AvailableToRead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size_;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uint32_t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Hint: this fixes: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(size_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% size_;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Also this: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_)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 + size_) % size_;</a:t>
            </a:r>
            <a:endParaRPr lang="en-US" dirty="0"/>
          </a:p>
          <a:p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basically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uint64_t</a:t>
            </a:r>
            <a:endParaRPr lang="en-US" dirty="0"/>
          </a:p>
          <a:p>
            <a:r>
              <a:rPr lang="en-US" dirty="0"/>
              <a:t>Order and promotion rules subtle.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400-181D-43B7-8888-05CA9E6A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DF8F-AE57-4A23-9A3C-DC7CA2FC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C/C++ does not define over/underflow of signed integers</a:t>
            </a:r>
          </a:p>
          <a:p>
            <a:r>
              <a:rPr lang="en-US" dirty="0"/>
              <a:t>So I designed using unsigned types</a:t>
            </a:r>
          </a:p>
          <a:p>
            <a:r>
              <a:rPr lang="en-US" dirty="0"/>
              <a:t>In this case: I encountered a wraparound of a size 513 buffer:</a:t>
            </a:r>
          </a:p>
          <a:p>
            <a:pPr lvl="1"/>
            <a:r>
              <a:rPr lang="en-US" dirty="0"/>
              <a:t>Write = 31, read = 512, math should then be</a:t>
            </a:r>
            <a:br>
              <a:rPr lang="en-US" dirty="0"/>
            </a:br>
            <a:r>
              <a:rPr lang="en-US" dirty="0"/>
              <a:t>write-read+513 = 32, mod 513 should be 32.</a:t>
            </a:r>
          </a:p>
          <a:p>
            <a:pPr lvl="1"/>
            <a:r>
              <a:rPr lang="en-US" dirty="0"/>
              <a:t>Instead:</a:t>
            </a:r>
          </a:p>
          <a:p>
            <a:pPr lvl="1"/>
            <a:r>
              <a:rPr lang="en-US" dirty="0"/>
              <a:t>Write-read is -481 = 0xFFFF’FE1F as 32 bit hex, </a:t>
            </a:r>
          </a:p>
          <a:p>
            <a:pPr lvl="1"/>
            <a:r>
              <a:rPr lang="en-US" dirty="0"/>
              <a:t>Add 32 bit unsigned to 64 bit unsigned: </a:t>
            </a:r>
            <a:br>
              <a:rPr lang="en-US" dirty="0"/>
            </a:br>
            <a:r>
              <a:rPr lang="en-US" dirty="0"/>
              <a:t>0xFFFF’FE1F expanded to 0x0000’0000’FFFF’FE1F, not 0xFFFF’FFFF’FFFF’FE1F</a:t>
            </a:r>
          </a:p>
          <a:p>
            <a:pPr lvl="1"/>
            <a:r>
              <a:rPr lang="en-US" dirty="0"/>
              <a:t>Add to 513 = 0x0000’0000’0000’0201 as 64 bit hex, </a:t>
            </a:r>
          </a:p>
          <a:p>
            <a:pPr lvl="1"/>
            <a:r>
              <a:rPr lang="en-US" dirty="0"/>
              <a:t>Obtain 0x0000’0001’0000’0020 as 64 bit hex. Note 1 way out there</a:t>
            </a:r>
          </a:p>
          <a:p>
            <a:pPr lvl="1"/>
            <a:r>
              <a:rPr lang="en-US" dirty="0"/>
              <a:t>Now taking mod 513 returns 0, not </a:t>
            </a:r>
            <a:r>
              <a:rPr lang="en-US"/>
              <a:t>32!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9A8E5-F415-42CA-836D-684C77C8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75" y="474403"/>
            <a:ext cx="1977989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1930</Words>
  <Application>Microsoft Office PowerPoint</Application>
  <PresentationFormat>Widescreen</PresentationFormat>
  <Paragraphs>320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Ring Buffers</vt:lpstr>
      <vt:lpstr>Intro</vt:lpstr>
      <vt:lpstr>Design purpose</vt:lpstr>
      <vt:lpstr>Outline</vt:lpstr>
      <vt:lpstr>Simple Ring Buffer</vt:lpstr>
      <vt:lpstr>Simple Ring Buffer</vt:lpstr>
      <vt:lpstr>Simple Ring Buffer</vt:lpstr>
      <vt:lpstr>Simple Ring Buffer</vt:lpstr>
      <vt:lpstr>Simple Ring Buffer</vt:lpstr>
      <vt:lpstr>Generic Ring Buffer</vt:lpstr>
      <vt:lpstr>Locked Ring Buffer</vt:lpstr>
      <vt:lpstr>Locked Ring Buffer</vt:lpstr>
      <vt:lpstr>Benchmarking </vt:lpstr>
      <vt:lpstr>Performance I  </vt:lpstr>
      <vt:lpstr>Atomics Ring Buffer</vt:lpstr>
      <vt:lpstr>Atomics Ring Buffer</vt:lpstr>
      <vt:lpstr>Performance 2  </vt:lpstr>
      <vt:lpstr>Modulus Ring Buffer</vt:lpstr>
      <vt:lpstr>Modulus Ring Buffer</vt:lpstr>
      <vt:lpstr>Relaxed Ring Buffer</vt:lpstr>
      <vt:lpstr>Relaxed Ring Buffer</vt:lpstr>
      <vt:lpstr>Performance 3  </vt:lpstr>
      <vt:lpstr>Full Size Buffer</vt:lpstr>
      <vt:lpstr>Full Size Buffer</vt:lpstr>
      <vt:lpstr>Cache Ring Buffer</vt:lpstr>
      <vt:lpstr>Blocks Ring Buffer</vt:lpstr>
      <vt:lpstr>Predictive Ring Buffer (final buffer)</vt:lpstr>
      <vt:lpstr>Performance 4  </vt:lpstr>
      <vt:lpstr>Performance 5  </vt:lpstr>
      <vt:lpstr>Correctness – hard core testing part I </vt:lpstr>
      <vt:lpstr>Performance 6  </vt:lpstr>
      <vt:lpstr>Conclusion</vt:lpstr>
      <vt:lpstr>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Lomont</dc:creator>
  <cp:lastModifiedBy>Chris Lomont</cp:lastModifiedBy>
  <cp:revision>231</cp:revision>
  <cp:lastPrinted>2019-03-16T06:23:21Z</cp:lastPrinted>
  <dcterms:created xsi:type="dcterms:W3CDTF">2019-03-16T01:30:27Z</dcterms:created>
  <dcterms:modified xsi:type="dcterms:W3CDTF">2019-03-25T11:04:16Z</dcterms:modified>
</cp:coreProperties>
</file>