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7C76-2514-4BCB-A25F-0CDAD47272E9}"/>
              </a:ext>
            </a:extLst>
          </p:cNvPr>
          <p:cNvSpPr>
            <a:spLocks noGrp="1"/>
          </p:cNvSpPr>
          <p:nvPr>
            <p:ph type="ctrTitle"/>
          </p:nvPr>
        </p:nvSpPr>
        <p:spPr>
          <a:xfrm>
            <a:off x="627322" y="2404534"/>
            <a:ext cx="8793126" cy="1646302"/>
          </a:xfrm>
        </p:spPr>
        <p:txBody>
          <a:bodyPr/>
          <a:lstStyle/>
          <a:p>
            <a:r>
              <a:rPr lang="en-GB" dirty="0"/>
              <a:t>Direct Marketing Campaign</a:t>
            </a:r>
            <a:br>
              <a:rPr lang="en-GB" dirty="0"/>
            </a:br>
            <a:r>
              <a:rPr lang="en-GB" sz="3600" dirty="0"/>
              <a:t>Dashboard User Guide</a:t>
            </a:r>
            <a:endParaRPr lang="en-GB" dirty="0"/>
          </a:p>
        </p:txBody>
      </p:sp>
      <p:sp>
        <p:nvSpPr>
          <p:cNvPr id="3" name="Subtitle 2">
            <a:extLst>
              <a:ext uri="{FF2B5EF4-FFF2-40B4-BE49-F238E27FC236}">
                <a16:creationId xmlns:a16="http://schemas.microsoft.com/office/drawing/2014/main" id="{8572A75F-BC63-4395-A2A3-59ACF10618FD}"/>
              </a:ext>
            </a:extLst>
          </p:cNvPr>
          <p:cNvSpPr>
            <a:spLocks noGrp="1"/>
          </p:cNvSpPr>
          <p:nvPr>
            <p:ph type="subTitle" idx="1"/>
          </p:nvPr>
        </p:nvSpPr>
        <p:spPr/>
        <p:txBody>
          <a:bodyPr/>
          <a:lstStyle/>
          <a:p>
            <a:r>
              <a:rPr lang="en-GB" dirty="0"/>
              <a:t>Created by: Chris Matthews</a:t>
            </a:r>
          </a:p>
        </p:txBody>
      </p:sp>
    </p:spTree>
    <p:extLst>
      <p:ext uri="{BB962C8B-B14F-4D97-AF65-F5344CB8AC3E}">
        <p14:creationId xmlns:p14="http://schemas.microsoft.com/office/powerpoint/2010/main" val="416875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20FE-E4DC-4AF2-90E3-D8E8DFE620A9}"/>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00A43008-2754-4A7F-99AA-882B3964DEB9}"/>
              </a:ext>
            </a:extLst>
          </p:cNvPr>
          <p:cNvSpPr>
            <a:spLocks noGrp="1"/>
          </p:cNvSpPr>
          <p:nvPr>
            <p:ph idx="1"/>
          </p:nvPr>
        </p:nvSpPr>
        <p:spPr>
          <a:xfrm>
            <a:off x="677334" y="1930399"/>
            <a:ext cx="8596668" cy="4110963"/>
          </a:xfrm>
        </p:spPr>
        <p:txBody>
          <a:bodyPr/>
          <a:lstStyle/>
          <a:p>
            <a:r>
              <a:rPr lang="en-GB" dirty="0"/>
              <a:t>Introduction</a:t>
            </a:r>
          </a:p>
          <a:p>
            <a:r>
              <a:rPr lang="en-GB" dirty="0"/>
              <a:t>User Guide for Dashboard</a:t>
            </a:r>
          </a:p>
          <a:p>
            <a:pPr lvl="1"/>
            <a:r>
              <a:rPr lang="en-GB" dirty="0"/>
              <a:t>1. Dashboard overview</a:t>
            </a:r>
          </a:p>
          <a:p>
            <a:pPr lvl="1"/>
            <a:r>
              <a:rPr lang="en-GB" dirty="0"/>
              <a:t>2. Data Visualisation and Interactivity</a:t>
            </a:r>
          </a:p>
          <a:p>
            <a:pPr lvl="1"/>
            <a:r>
              <a:rPr lang="en-GB" dirty="0"/>
              <a:t>3. Assumptions and Exclusions</a:t>
            </a:r>
          </a:p>
          <a:p>
            <a:pPr lvl="1"/>
            <a:r>
              <a:rPr lang="en-GB" dirty="0"/>
              <a:t>4. Help, Support and Security</a:t>
            </a:r>
          </a:p>
          <a:p>
            <a:r>
              <a:rPr lang="en-GB" dirty="0"/>
              <a:t>Finally</a:t>
            </a:r>
          </a:p>
        </p:txBody>
      </p:sp>
    </p:spTree>
    <p:extLst>
      <p:ext uri="{BB962C8B-B14F-4D97-AF65-F5344CB8AC3E}">
        <p14:creationId xmlns:p14="http://schemas.microsoft.com/office/powerpoint/2010/main" val="81865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4FAA-4D39-41C8-BE2A-C79D7DE759D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3874B26-9916-4C89-8243-48C0EA48F318}"/>
              </a:ext>
            </a:extLst>
          </p:cNvPr>
          <p:cNvSpPr>
            <a:spLocks noGrp="1"/>
          </p:cNvSpPr>
          <p:nvPr>
            <p:ph idx="1"/>
          </p:nvPr>
        </p:nvSpPr>
        <p:spPr>
          <a:xfrm>
            <a:off x="677334" y="1841612"/>
            <a:ext cx="8596668" cy="3880773"/>
          </a:xfrm>
        </p:spPr>
        <p:txBody>
          <a:bodyPr/>
          <a:lstStyle/>
          <a:p>
            <a:pPr marL="0" indent="0">
              <a:buNone/>
            </a:pPr>
            <a:r>
              <a:rPr lang="en-GB" dirty="0"/>
              <a:t>This is a user guide for a dashboard built in Tableau based on the recent Direct Marketing Campaign.</a:t>
            </a:r>
          </a:p>
          <a:p>
            <a:pPr marL="0" indent="0">
              <a:buNone/>
            </a:pPr>
            <a:r>
              <a:rPr lang="en-GB" dirty="0"/>
              <a:t>This dashboard will aim to:</a:t>
            </a:r>
          </a:p>
          <a:p>
            <a:r>
              <a:rPr lang="en-GB" dirty="0"/>
              <a:t>1) Introduce you how to use the dashboard, including utilising interactions and filters.</a:t>
            </a:r>
          </a:p>
          <a:p>
            <a:r>
              <a:rPr lang="en-GB" dirty="0"/>
              <a:t>2) Explain any ambiguous terminology used in the dashboard.</a:t>
            </a:r>
          </a:p>
          <a:p>
            <a:r>
              <a:rPr lang="en-GB" dirty="0"/>
              <a:t>3) Explain filters and exclusions applied to the source data and any assumptions made.</a:t>
            </a:r>
          </a:p>
          <a:p>
            <a:r>
              <a:rPr lang="en-GB" dirty="0"/>
              <a:t>4) Provide my conclusions and insights on the marketing campaign data.</a:t>
            </a:r>
          </a:p>
        </p:txBody>
      </p:sp>
    </p:spTree>
    <p:extLst>
      <p:ext uri="{BB962C8B-B14F-4D97-AF65-F5344CB8AC3E}">
        <p14:creationId xmlns:p14="http://schemas.microsoft.com/office/powerpoint/2010/main" val="202463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3D17-FB63-45CF-B4E6-100166B42F75}"/>
              </a:ext>
            </a:extLst>
          </p:cNvPr>
          <p:cNvSpPr>
            <a:spLocks noGrp="1"/>
          </p:cNvSpPr>
          <p:nvPr>
            <p:ph type="title"/>
          </p:nvPr>
        </p:nvSpPr>
        <p:spPr/>
        <p:txBody>
          <a:bodyPr/>
          <a:lstStyle/>
          <a:p>
            <a:r>
              <a:rPr lang="en-GB" dirty="0"/>
              <a:t>User Guide for Dashboard</a:t>
            </a:r>
            <a:br>
              <a:rPr lang="en-GB" dirty="0"/>
            </a:br>
            <a:r>
              <a:rPr lang="en-GB" sz="2800" dirty="0"/>
              <a:t>1. Dashboard Overview</a:t>
            </a:r>
            <a:endParaRPr lang="en-GB" dirty="0"/>
          </a:p>
        </p:txBody>
      </p:sp>
      <p:sp>
        <p:nvSpPr>
          <p:cNvPr id="3" name="Content Placeholder 2">
            <a:extLst>
              <a:ext uri="{FF2B5EF4-FFF2-40B4-BE49-F238E27FC236}">
                <a16:creationId xmlns:a16="http://schemas.microsoft.com/office/drawing/2014/main" id="{A6F5CA35-C25C-4629-80C5-D6C3D363F27C}"/>
              </a:ext>
            </a:extLst>
          </p:cNvPr>
          <p:cNvSpPr>
            <a:spLocks noGrp="1"/>
          </p:cNvSpPr>
          <p:nvPr>
            <p:ph idx="1"/>
          </p:nvPr>
        </p:nvSpPr>
        <p:spPr>
          <a:xfrm>
            <a:off x="677334" y="1998923"/>
            <a:ext cx="2703819" cy="4329521"/>
          </a:xfrm>
        </p:spPr>
        <p:txBody>
          <a:bodyPr>
            <a:normAutofit fontScale="85000" lnSpcReduction="20000"/>
          </a:bodyPr>
          <a:lstStyle/>
          <a:p>
            <a:pPr marL="0" indent="0">
              <a:buNone/>
            </a:pPr>
            <a:r>
              <a:rPr lang="en-GB" dirty="0"/>
              <a:t>Link to Dashboard</a:t>
            </a:r>
          </a:p>
          <a:p>
            <a:pPr marL="0" indent="0">
              <a:buNone/>
            </a:pPr>
            <a:endParaRPr lang="en-GB" dirty="0"/>
          </a:p>
          <a:p>
            <a:pPr marL="0" indent="0">
              <a:buNone/>
            </a:pPr>
            <a:r>
              <a:rPr lang="en-GB" dirty="0"/>
              <a:t>Welcome to the user guide for the marking campaign dashboard. The following slides will walk you through the features and functionalities of the dashboard.</a:t>
            </a:r>
          </a:p>
          <a:p>
            <a:pPr marL="0" indent="0">
              <a:buNone/>
            </a:pPr>
            <a:endParaRPr lang="en-GB" dirty="0"/>
          </a:p>
          <a:p>
            <a:pPr marL="0" indent="0">
              <a:buNone/>
            </a:pPr>
            <a:r>
              <a:rPr lang="en-GB" dirty="0"/>
              <a:t>The direct marketing campaign dashboard provides insights into the types of customers we contacted as part of our marketing campaign as well as those customers types that most frequently subscribed to the offer.</a:t>
            </a:r>
          </a:p>
          <a:p>
            <a:pPr marL="0" indent="0">
              <a:buNone/>
            </a:pPr>
            <a:endParaRPr lang="en-GB" dirty="0"/>
          </a:p>
        </p:txBody>
      </p:sp>
      <p:pic>
        <p:nvPicPr>
          <p:cNvPr id="4" name="Picture 3">
            <a:extLst>
              <a:ext uri="{FF2B5EF4-FFF2-40B4-BE49-F238E27FC236}">
                <a16:creationId xmlns:a16="http://schemas.microsoft.com/office/drawing/2014/main" id="{AB5581F3-3FA2-46E2-995E-8B23FD0FF145}"/>
              </a:ext>
            </a:extLst>
          </p:cNvPr>
          <p:cNvPicPr>
            <a:picLocks noChangeAspect="1"/>
          </p:cNvPicPr>
          <p:nvPr/>
        </p:nvPicPr>
        <p:blipFill rotWithShape="1">
          <a:blip r:embed="rId2"/>
          <a:srcRect l="18880" t="3010" r="18880" b="6249"/>
          <a:stretch/>
        </p:blipFill>
        <p:spPr>
          <a:xfrm>
            <a:off x="3363429" y="1998923"/>
            <a:ext cx="5082363" cy="4167963"/>
          </a:xfrm>
          <a:prstGeom prst="rect">
            <a:avLst/>
          </a:prstGeom>
        </p:spPr>
      </p:pic>
    </p:spTree>
    <p:extLst>
      <p:ext uri="{BB962C8B-B14F-4D97-AF65-F5344CB8AC3E}">
        <p14:creationId xmlns:p14="http://schemas.microsoft.com/office/powerpoint/2010/main" val="217974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9CBA-2F71-4B91-B936-6ED808297C49}"/>
              </a:ext>
            </a:extLst>
          </p:cNvPr>
          <p:cNvSpPr>
            <a:spLocks noGrp="1"/>
          </p:cNvSpPr>
          <p:nvPr>
            <p:ph type="title"/>
          </p:nvPr>
        </p:nvSpPr>
        <p:spPr/>
        <p:txBody>
          <a:bodyPr/>
          <a:lstStyle/>
          <a:p>
            <a:r>
              <a:rPr lang="en-GB" dirty="0"/>
              <a:t>User Guide for Dashboard</a:t>
            </a:r>
            <a:br>
              <a:rPr lang="en-GB" dirty="0"/>
            </a:br>
            <a:r>
              <a:rPr lang="en-GB" sz="2800" dirty="0"/>
              <a:t>2. Data Visualisation and Interactivity</a:t>
            </a:r>
            <a:endParaRPr lang="en-GB" dirty="0"/>
          </a:p>
        </p:txBody>
      </p:sp>
      <p:sp>
        <p:nvSpPr>
          <p:cNvPr id="3" name="Content Placeholder 2">
            <a:extLst>
              <a:ext uri="{FF2B5EF4-FFF2-40B4-BE49-F238E27FC236}">
                <a16:creationId xmlns:a16="http://schemas.microsoft.com/office/drawing/2014/main" id="{FD664F5E-99E7-4FB9-8031-E05CF6C9E450}"/>
              </a:ext>
            </a:extLst>
          </p:cNvPr>
          <p:cNvSpPr>
            <a:spLocks noGrp="1"/>
          </p:cNvSpPr>
          <p:nvPr>
            <p:ph idx="1"/>
          </p:nvPr>
        </p:nvSpPr>
        <p:spPr>
          <a:xfrm>
            <a:off x="677334" y="1820313"/>
            <a:ext cx="8596668" cy="3880773"/>
          </a:xfrm>
        </p:spPr>
        <p:txBody>
          <a:bodyPr/>
          <a:lstStyle/>
          <a:p>
            <a:r>
              <a:rPr lang="en-GB" dirty="0"/>
              <a:t>The marketing campaign dashboard presents data in visual formats; pie chart, tree map, stacked column charts and a highlight table. All of these are interactive.</a:t>
            </a:r>
          </a:p>
          <a:p>
            <a:r>
              <a:rPr lang="en-GB" dirty="0"/>
              <a:t>Also on the dashboard is are boxes containing non-interactive text, giving some examples of where the marketing campaign has been particularly successful in comparison to similar areas.</a:t>
            </a:r>
          </a:p>
          <a:p>
            <a:r>
              <a:rPr lang="en-GB" dirty="0"/>
              <a:t>Hovering over the interactive elements of the visuals will provide additional information on that particular segment. By clicking on a particular segment, the dashboard will filter all interactive visuals to reflect your selection.</a:t>
            </a:r>
          </a:p>
        </p:txBody>
      </p:sp>
      <p:pic>
        <p:nvPicPr>
          <p:cNvPr id="4" name="Picture 3">
            <a:extLst>
              <a:ext uri="{FF2B5EF4-FFF2-40B4-BE49-F238E27FC236}">
                <a16:creationId xmlns:a16="http://schemas.microsoft.com/office/drawing/2014/main" id="{E0C466EF-4F09-48F0-8F93-8E84711DF388}"/>
              </a:ext>
            </a:extLst>
          </p:cNvPr>
          <p:cNvPicPr>
            <a:picLocks noChangeAspect="1"/>
          </p:cNvPicPr>
          <p:nvPr/>
        </p:nvPicPr>
        <p:blipFill>
          <a:blip r:embed="rId2"/>
          <a:stretch>
            <a:fillRect/>
          </a:stretch>
        </p:blipFill>
        <p:spPr>
          <a:xfrm>
            <a:off x="2420015" y="4786565"/>
            <a:ext cx="4618739" cy="1662746"/>
          </a:xfrm>
          <a:prstGeom prst="rect">
            <a:avLst/>
          </a:prstGeom>
        </p:spPr>
      </p:pic>
    </p:spTree>
    <p:extLst>
      <p:ext uri="{BB962C8B-B14F-4D97-AF65-F5344CB8AC3E}">
        <p14:creationId xmlns:p14="http://schemas.microsoft.com/office/powerpoint/2010/main" val="115119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7F5B-F868-49E3-9674-E3AE9A9AE301}"/>
              </a:ext>
            </a:extLst>
          </p:cNvPr>
          <p:cNvSpPr>
            <a:spLocks noGrp="1"/>
          </p:cNvSpPr>
          <p:nvPr>
            <p:ph type="title"/>
          </p:nvPr>
        </p:nvSpPr>
        <p:spPr/>
        <p:txBody>
          <a:bodyPr/>
          <a:lstStyle/>
          <a:p>
            <a:r>
              <a:rPr lang="en-GB" dirty="0"/>
              <a:t>User Guide for Dashboard</a:t>
            </a:r>
            <a:br>
              <a:rPr lang="en-GB" dirty="0"/>
            </a:br>
            <a:r>
              <a:rPr lang="en-GB" sz="2800" dirty="0"/>
              <a:t>3. Assumptions and Exclusions</a:t>
            </a:r>
            <a:endParaRPr lang="en-GB" dirty="0"/>
          </a:p>
        </p:txBody>
      </p:sp>
      <p:sp>
        <p:nvSpPr>
          <p:cNvPr id="3" name="Content Placeholder 2">
            <a:extLst>
              <a:ext uri="{FF2B5EF4-FFF2-40B4-BE49-F238E27FC236}">
                <a16:creationId xmlns:a16="http://schemas.microsoft.com/office/drawing/2014/main" id="{9C802F0B-0B54-404D-8F5F-6A3CFDB67F1D}"/>
              </a:ext>
            </a:extLst>
          </p:cNvPr>
          <p:cNvSpPr>
            <a:spLocks noGrp="1"/>
          </p:cNvSpPr>
          <p:nvPr>
            <p:ph idx="1"/>
          </p:nvPr>
        </p:nvSpPr>
        <p:spPr>
          <a:xfrm>
            <a:off x="677334" y="2551815"/>
            <a:ext cx="8596668" cy="3489548"/>
          </a:xfrm>
        </p:spPr>
        <p:txBody>
          <a:bodyPr/>
          <a:lstStyle/>
          <a:p>
            <a:r>
              <a:rPr lang="en-GB" dirty="0"/>
              <a:t>No assumptions have been made from the raw data.</a:t>
            </a:r>
          </a:p>
          <a:p>
            <a:r>
              <a:rPr lang="en-GB" dirty="0"/>
              <a:t>All unknowns have been excluded from the dashboard. Unknown values were present within ‘Jobs’ and ‘Education’.</a:t>
            </a:r>
          </a:p>
          <a:p>
            <a:r>
              <a:rPr lang="en-GB" dirty="0"/>
              <a:t>There were no “null” values within the data.</a:t>
            </a:r>
          </a:p>
          <a:p>
            <a:r>
              <a:rPr lang="en-GB" dirty="0"/>
              <a:t>Bins were created from the original dataset to group customers by age and balance.</a:t>
            </a:r>
          </a:p>
        </p:txBody>
      </p:sp>
    </p:spTree>
    <p:extLst>
      <p:ext uri="{BB962C8B-B14F-4D97-AF65-F5344CB8AC3E}">
        <p14:creationId xmlns:p14="http://schemas.microsoft.com/office/powerpoint/2010/main" val="14918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2809-5DC3-47BB-8FF0-B91DC028DEA4}"/>
              </a:ext>
            </a:extLst>
          </p:cNvPr>
          <p:cNvSpPr>
            <a:spLocks noGrp="1"/>
          </p:cNvSpPr>
          <p:nvPr>
            <p:ph type="title"/>
          </p:nvPr>
        </p:nvSpPr>
        <p:spPr/>
        <p:txBody>
          <a:bodyPr/>
          <a:lstStyle/>
          <a:p>
            <a:r>
              <a:rPr lang="en-GB" dirty="0"/>
              <a:t>User Guide for Dashboard</a:t>
            </a:r>
            <a:br>
              <a:rPr lang="en-GB" dirty="0"/>
            </a:br>
            <a:r>
              <a:rPr lang="en-GB" sz="2800" dirty="0"/>
              <a:t>4. Help, Support and Security</a:t>
            </a:r>
            <a:endParaRPr lang="en-GB" dirty="0"/>
          </a:p>
        </p:txBody>
      </p:sp>
      <p:sp>
        <p:nvSpPr>
          <p:cNvPr id="3" name="Content Placeholder 2">
            <a:extLst>
              <a:ext uri="{FF2B5EF4-FFF2-40B4-BE49-F238E27FC236}">
                <a16:creationId xmlns:a16="http://schemas.microsoft.com/office/drawing/2014/main" id="{9091758E-0A6E-42AA-B831-BAC579D6611B}"/>
              </a:ext>
            </a:extLst>
          </p:cNvPr>
          <p:cNvSpPr>
            <a:spLocks noGrp="1"/>
          </p:cNvSpPr>
          <p:nvPr>
            <p:ph idx="1"/>
          </p:nvPr>
        </p:nvSpPr>
        <p:spPr>
          <a:xfrm>
            <a:off x="677334" y="2381693"/>
            <a:ext cx="8596668" cy="3659669"/>
          </a:xfrm>
        </p:spPr>
        <p:txBody>
          <a:bodyPr/>
          <a:lstStyle/>
          <a:p>
            <a:r>
              <a:rPr lang="en-GB" dirty="0"/>
              <a:t>If you encounter and difficulties or have any questions about using the dashboard, you can contact the dashboard creator for assistance. The creator is available to address any issues or provide guidance on using the dashboard effectively.</a:t>
            </a:r>
          </a:p>
          <a:p>
            <a:endParaRPr lang="en-GB" dirty="0"/>
          </a:p>
          <a:p>
            <a:r>
              <a:rPr lang="en-GB" dirty="0"/>
              <a:t>Please remember to close the dashboard once you have finished exploring to maintain the security of the data.</a:t>
            </a:r>
          </a:p>
        </p:txBody>
      </p:sp>
    </p:spTree>
    <p:extLst>
      <p:ext uri="{BB962C8B-B14F-4D97-AF65-F5344CB8AC3E}">
        <p14:creationId xmlns:p14="http://schemas.microsoft.com/office/powerpoint/2010/main" val="73313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A903-36C2-46D9-943D-3F1BBD20494E}"/>
              </a:ext>
            </a:extLst>
          </p:cNvPr>
          <p:cNvSpPr>
            <a:spLocks noGrp="1"/>
          </p:cNvSpPr>
          <p:nvPr>
            <p:ph type="title"/>
          </p:nvPr>
        </p:nvSpPr>
        <p:spPr/>
        <p:txBody>
          <a:bodyPr/>
          <a:lstStyle/>
          <a:p>
            <a:r>
              <a:rPr lang="en-GB" dirty="0"/>
              <a:t>Finally</a:t>
            </a:r>
          </a:p>
        </p:txBody>
      </p:sp>
      <p:sp>
        <p:nvSpPr>
          <p:cNvPr id="3" name="Content Placeholder 2">
            <a:extLst>
              <a:ext uri="{FF2B5EF4-FFF2-40B4-BE49-F238E27FC236}">
                <a16:creationId xmlns:a16="http://schemas.microsoft.com/office/drawing/2014/main" id="{29D9FB48-300D-4B0F-9D94-81D1DD7CD06E}"/>
              </a:ext>
            </a:extLst>
          </p:cNvPr>
          <p:cNvSpPr>
            <a:spLocks noGrp="1"/>
          </p:cNvSpPr>
          <p:nvPr>
            <p:ph idx="1"/>
          </p:nvPr>
        </p:nvSpPr>
        <p:spPr>
          <a:xfrm>
            <a:off x="677334" y="2796363"/>
            <a:ext cx="8596668" cy="3244999"/>
          </a:xfrm>
        </p:spPr>
        <p:txBody>
          <a:bodyPr/>
          <a:lstStyle/>
          <a:p>
            <a:r>
              <a:rPr lang="en-GB" dirty="0"/>
              <a:t>I hope this guide helps you navigate and utilise the dashboard effectively to support your understanding, goals and objectives. If you have any further questions, requests or feedback, do not hesitate to reach out. </a:t>
            </a:r>
          </a:p>
        </p:txBody>
      </p:sp>
    </p:spTree>
    <p:extLst>
      <p:ext uri="{BB962C8B-B14F-4D97-AF65-F5344CB8AC3E}">
        <p14:creationId xmlns:p14="http://schemas.microsoft.com/office/powerpoint/2010/main" val="445747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479</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Direct Marketing Campaign Dashboard User Guide</vt:lpstr>
      <vt:lpstr>Contents</vt:lpstr>
      <vt:lpstr>Introduction</vt:lpstr>
      <vt:lpstr>User Guide for Dashboard 1. Dashboard Overview</vt:lpstr>
      <vt:lpstr>User Guide for Dashboard 2. Data Visualisation and Interactivity</vt:lpstr>
      <vt:lpstr>User Guide for Dashboard 3. Assumptions and Exclusions</vt:lpstr>
      <vt:lpstr>User Guide for Dashboard 4. Help, Support and Security</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Marketing Campaign Dashboard User Guide</dc:title>
  <dc:creator>Admin</dc:creator>
  <cp:lastModifiedBy>Admin</cp:lastModifiedBy>
  <cp:revision>6</cp:revision>
  <dcterms:created xsi:type="dcterms:W3CDTF">2024-03-06T13:34:44Z</dcterms:created>
  <dcterms:modified xsi:type="dcterms:W3CDTF">2024-03-06T15:03:59Z</dcterms:modified>
</cp:coreProperties>
</file>