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Lato"/>
      <p:regular r:id="rId50"/>
      <p:bold r:id="rId51"/>
      <p:italic r:id="rId52"/>
      <p:boldItalic r:id="rId53"/>
    </p:embeddedFont>
    <p:embeddedFont>
      <p:font typeface="Arv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Roboto Condensed Light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CondensedLight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CondensedLight-italic.fntdata"/><Relationship Id="rId63" Type="http://schemas.openxmlformats.org/officeDocument/2006/relationships/font" Target="fonts/RobotoCondensed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Condensed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55" Type="http://schemas.openxmlformats.org/officeDocument/2006/relationships/font" Target="fonts/Arvo-bold.fntdata"/><Relationship Id="rId10" Type="http://schemas.openxmlformats.org/officeDocument/2006/relationships/slide" Target="slides/slide5.xml"/><Relationship Id="rId54" Type="http://schemas.openxmlformats.org/officeDocument/2006/relationships/font" Target="fonts/Arvo-regular.fntdata"/><Relationship Id="rId13" Type="http://schemas.openxmlformats.org/officeDocument/2006/relationships/slide" Target="slides/slide8.xml"/><Relationship Id="rId57" Type="http://schemas.openxmlformats.org/officeDocument/2006/relationships/font" Target="fonts/Arvo-boldItalic.fntdata"/><Relationship Id="rId12" Type="http://schemas.openxmlformats.org/officeDocument/2006/relationships/slide" Target="slides/slide7.xml"/><Relationship Id="rId56" Type="http://schemas.openxmlformats.org/officeDocument/2006/relationships/font" Target="fonts/Arvo-italic.fntdata"/><Relationship Id="rId15" Type="http://schemas.openxmlformats.org/officeDocument/2006/relationships/slide" Target="slides/slide10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9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feba2e97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feba2e97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feba2e97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1feba2e97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1feba2e97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1feba2e97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1feba2e97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1feba2e97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1feba2e97_0_2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1feba2e97_0_2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1feba2e97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1feba2e97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1feba2e97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1feba2e97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1feba2e97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1feba2e97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1feba2e97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1feba2e97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1feba2e97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1feba2e97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1feba2e97_0_13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1feba2e97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feba2e97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feba2e97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2110eb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2110eb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1feba2e97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1feba2e97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1feba2e97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1feba2e97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1feba2e97_0_14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1feba2e97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2110eb4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2110eb4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1feba2e97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1feba2e97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1feba2e97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1feba2e97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1feba2e97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1feba2e97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1feba2e97_0_1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1feba2e97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226838fc9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226838fc9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feba2e97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feba2e97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1feba2e97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1feba2e97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226838fc9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226838fc9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1feba2e97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1feba2e97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226838f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226838f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1feba2e97_0_25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1feba2e97_0_2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1feba2e97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1feba2e97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1feba2e97_0_2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1feba2e97_0_2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1feba2e97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1feba2e97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226838fc9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226838fc9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1feba2e97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1feba2e97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LMAOOOO GOTTEMMM!!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26838fc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26838fc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1feba2e97_0_2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1feba2e97_0_2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1feba2e97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1feba2e97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1feba2e97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1feba2e97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1feba2e97_0_2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1feba2e97_0_2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1feba2e97_0_14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1feba2e97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226838fc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226838fc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1feba2e97_0_13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1feba2e97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feba2e97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feba2e97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feba2e97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1feba2e97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1feba2e97_0_1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1feba2e97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3" name="Google Shape;18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0" name="Google Shape;19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96" name="Google Shape;19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www.isixsigma.com/methodology/lean-methodology/heijunka-the-art-of-leveling-productio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image.slidesharecdn.com/om-150830140656-lva1-app6892/95/the-toyota-way-toyota-production-system-operations-management-27-638.jpg?cb=144256030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sixsigmadsi.com/wp-content/uploads/2018/05/Intro-Lean-Six-Sigma.jp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toyota-global.com/showroom/emblem/passion/" TargetMode="External"/><Relationship Id="rId4" Type="http://schemas.openxmlformats.org/officeDocument/2006/relationships/hyperlink" Target="https://www.toyota-global.com/pages/contents/showroom/emblem/passion/images/passion_img01.jpg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0" Type="http://schemas.openxmlformats.org/officeDocument/2006/relationships/hyperlink" Target="https://kanbanize.com/wp-content/uploads/website-images/kanban-resources/5-whys-example.pn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slideshare.net/arjunparekh/toyota-way-operations-management-toyota-production-system" TargetMode="External"/><Relationship Id="rId4" Type="http://schemas.openxmlformats.org/officeDocument/2006/relationships/hyperlink" Target="http://www.isixsigma.com/methodology/lean-methodology/heijunka-the-art-of-leveling-production/" TargetMode="External"/><Relationship Id="rId9" Type="http://schemas.openxmlformats.org/officeDocument/2006/relationships/hyperlink" Target="https://sixsigmadsi.com/product/introduction-lean-six-sigma-workshop/" TargetMode="External"/><Relationship Id="rId5" Type="http://schemas.openxmlformats.org/officeDocument/2006/relationships/hyperlink" Target="https://www.toyota-global.com/company/vision_philosophy/toyota_production_system/" TargetMode="External"/><Relationship Id="rId6" Type="http://schemas.openxmlformats.org/officeDocument/2006/relationships/hyperlink" Target="https://www.toyota-global.com/pages/contents/showroom/emblem/passion/images/passion_img01.jpg" TargetMode="External"/><Relationship Id="rId7" Type="http://schemas.openxmlformats.org/officeDocument/2006/relationships/hyperlink" Target="https://image.slidesharecdn.com/om-150830140656-lva1-app6892/95/the-toyota-way-toyota-production-system-operations-management-27-638.jpg?cb=1442560309" TargetMode="External"/><Relationship Id="rId8" Type="http://schemas.openxmlformats.org/officeDocument/2006/relationships/hyperlink" Target="https://www.isixsigma.com/methodology/lean-methodology/heijunka-the-art-of-leveling-production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slidescarnival.com/salerio-free-presentation-template/1875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ucmrp.edmc.edu/idc/groups/webcontent/@edmc_library_bmc/documents/webcontent/edmc-03350686.pdf" TargetMode="External"/><Relationship Id="rId4" Type="http://schemas.openxmlformats.org/officeDocument/2006/relationships/hyperlink" Target="https://www.slideshare.net/arjunparekh/toyota-way-operations-management-toyota-production-syste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kanbanize.com/wp-content/uploads/website-images/kanban-resources/5-whys-example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ctrTitle"/>
          </p:nvPr>
        </p:nvSpPr>
        <p:spPr>
          <a:xfrm>
            <a:off x="76200" y="1090750"/>
            <a:ext cx="71307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Case Study: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Toyota Motor </a:t>
            </a:r>
            <a:r>
              <a:rPr lang="en" sz="4400"/>
              <a:t>Manufacturing</a:t>
            </a:r>
            <a:endParaRPr sz="4400"/>
          </a:p>
        </p:txBody>
      </p:sp>
      <p:sp>
        <p:nvSpPr>
          <p:cNvPr id="205" name="Google Shape;205;p14"/>
          <p:cNvSpPr txBox="1"/>
          <p:nvPr>
            <p:ph idx="4294967295" type="subTitle"/>
          </p:nvPr>
        </p:nvSpPr>
        <p:spPr>
          <a:xfrm>
            <a:off x="4240150" y="4052650"/>
            <a:ext cx="50562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1500"/>
              <a:t>Chris Maxel, Noah Lindsey, Tim Ours, Chris Arpin, Matt Hapner</a:t>
            </a:r>
            <a:endParaRPr b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Toyota Production System: Jidoka</a:t>
            </a:r>
            <a:endParaRPr sz="2400"/>
          </a:p>
        </p:txBody>
      </p:sp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118850" y="1587950"/>
            <a:ext cx="89199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Lato"/>
              <a:buChar char="▰"/>
            </a:pPr>
            <a:r>
              <a:rPr lang="en" sz="2000"/>
              <a:t>Jidoka - “Automation”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At Toyota this means using machines with human-like intelligence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In TPS, jidoka has both mechanical and human applications (Fail-safe features)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In practice, jidoka at Toyota:</a:t>
            </a:r>
            <a:endParaRPr sz="2000"/>
          </a:p>
          <a:p>
            <a:pPr indent="-3556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Prevents defective items from continuing to the next stage</a:t>
            </a:r>
            <a:endParaRPr sz="2000"/>
          </a:p>
          <a:p>
            <a:pPr indent="-3556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Reduces waste</a:t>
            </a:r>
            <a:endParaRPr sz="2000"/>
          </a:p>
          <a:p>
            <a:pPr indent="-355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Enables operations to build quality into the production process itself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</a:t>
            </a:r>
            <a:r>
              <a:rPr lang="en" sz="1000">
                <a:solidFill>
                  <a:srgbClr val="B7B7B7"/>
                </a:solidFill>
              </a:rPr>
              <a:t>(Mishina, K., &amp; Takeda, K., 1995)</a:t>
            </a:r>
            <a:endParaRPr sz="2000"/>
          </a:p>
        </p:txBody>
      </p:sp>
      <p:sp>
        <p:nvSpPr>
          <p:cNvPr id="290" name="Google Shape;290;p23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Toyota Production System: Heijunka</a:t>
            </a:r>
            <a:endParaRPr sz="2400"/>
          </a:p>
        </p:txBody>
      </p:sp>
      <p:sp>
        <p:nvSpPr>
          <p:cNvPr id="296" name="Google Shape;296;p24"/>
          <p:cNvSpPr txBox="1"/>
          <p:nvPr>
            <p:ph idx="1" type="body"/>
          </p:nvPr>
        </p:nvSpPr>
        <p:spPr>
          <a:xfrm>
            <a:off x="245250" y="1408125"/>
            <a:ext cx="85923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Lato"/>
              <a:buChar char="▰"/>
            </a:pPr>
            <a:r>
              <a:rPr lang="en" sz="2000"/>
              <a:t>Heijunka - “leveling”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Helps organizations stay competitive and reduce waste in processes </a:t>
            </a:r>
            <a:endParaRPr sz="2000"/>
          </a:p>
          <a:p>
            <a:pPr indent="0" lvl="0" marL="1143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(Heijunka: The Art of Leveling Production.)</a:t>
            </a:r>
            <a:endParaRPr sz="2000"/>
          </a:p>
        </p:txBody>
      </p:sp>
      <p:sp>
        <p:nvSpPr>
          <p:cNvPr id="297" name="Google Shape;297;p24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98" name="Google Shape;298;p24"/>
          <p:cNvGrpSpPr/>
          <p:nvPr/>
        </p:nvGrpSpPr>
        <p:grpSpPr>
          <a:xfrm>
            <a:off x="1224449" y="2784625"/>
            <a:ext cx="5045100" cy="2515500"/>
            <a:chOff x="1148249" y="2784625"/>
            <a:chExt cx="5045100" cy="2515500"/>
          </a:xfrm>
        </p:grpSpPr>
        <p:pic>
          <p:nvPicPr>
            <p:cNvPr id="299" name="Google Shape;299;p24"/>
            <p:cNvPicPr preferRelativeResize="0"/>
            <p:nvPr/>
          </p:nvPicPr>
          <p:blipFill rotWithShape="1">
            <a:blip r:embed="rId3">
              <a:alphaModFix/>
            </a:blip>
            <a:srcRect b="3289" l="1735" r="1337" t="3773"/>
            <a:stretch/>
          </p:blipFill>
          <p:spPr>
            <a:xfrm>
              <a:off x="1165774" y="2784625"/>
              <a:ext cx="4125300" cy="1851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24"/>
            <p:cNvSpPr txBox="1"/>
            <p:nvPr/>
          </p:nvSpPr>
          <p:spPr>
            <a:xfrm>
              <a:off x="1148249" y="4711525"/>
              <a:ext cx="50451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01" name="Google Shape;301;p24"/>
            <p:cNvSpPr txBox="1"/>
            <p:nvPr/>
          </p:nvSpPr>
          <p:spPr>
            <a:xfrm>
              <a:off x="1341449" y="4472400"/>
              <a:ext cx="4230000" cy="6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100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Figure 1. Heijunka. by </a:t>
              </a:r>
              <a:r>
                <a:rPr lang="en" sz="1000">
                  <a:solidFill>
                    <a:schemeClr val="lt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Friddle, Jamie R n.d</a:t>
              </a:r>
              <a:r>
                <a:rPr lang="en" sz="1000">
                  <a:solidFill>
                    <a:schemeClr val="lt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. Retrieved from </a:t>
              </a:r>
              <a:r>
                <a:rPr lang="en" sz="1000" u="sng">
                  <a:solidFill>
                    <a:schemeClr val="lt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  <a:hlinkClick r:id="rId4"/>
                </a:rPr>
                <a:t>https://www.isixsigma.com/methodology/lean-methodology/heijunka-the-art-of-leveling-production/</a:t>
              </a:r>
              <a:r>
                <a:rPr lang="en" sz="1000">
                  <a:solidFill>
                    <a:schemeClr val="lt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 </a:t>
              </a:r>
              <a:endParaRPr sz="10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Toyota Production System: Andon</a:t>
            </a:r>
            <a:endParaRPr sz="2400"/>
          </a:p>
        </p:txBody>
      </p:sp>
      <p:sp>
        <p:nvSpPr>
          <p:cNvPr id="307" name="Google Shape;307;p25"/>
          <p:cNvSpPr txBox="1"/>
          <p:nvPr>
            <p:ph idx="1" type="body"/>
          </p:nvPr>
        </p:nvSpPr>
        <p:spPr>
          <a:xfrm>
            <a:off x="618075" y="1486750"/>
            <a:ext cx="82020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Char char="▰"/>
            </a:pPr>
            <a:r>
              <a:rPr lang="en" sz="2000"/>
              <a:t>Andon - “Lantern”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Cord above the employees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Pull when they find a defect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Hanging board alerts supervisors to any problems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Supervisors can be quickly informed of issues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Allows a small number of supervisors to control a large area</a:t>
            </a:r>
            <a:endParaRPr sz="2000"/>
          </a:p>
          <a:p>
            <a:pPr indent="-203200" lvl="0" marL="130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</a:rPr>
              <a:t>(Mishina, K., &amp; Takeda, K., 1995)</a:t>
            </a:r>
            <a:endParaRPr sz="2000"/>
          </a:p>
        </p:txBody>
      </p:sp>
      <p:sp>
        <p:nvSpPr>
          <p:cNvPr id="308" name="Google Shape;308;p25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70" y="115875"/>
            <a:ext cx="7888867" cy="44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6"/>
          <p:cNvSpPr txBox="1"/>
          <p:nvPr/>
        </p:nvSpPr>
        <p:spPr>
          <a:xfrm>
            <a:off x="490500" y="4554900"/>
            <a:ext cx="50451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613875" y="4499725"/>
            <a:ext cx="6279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1. Andon Cord. by </a:t>
            </a:r>
            <a:r>
              <a:rPr lang="en" sz="10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Parekh, Arjun</a:t>
            </a:r>
            <a:r>
              <a:rPr lang="en" sz="10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2015. Retrieved from </a:t>
            </a:r>
            <a:r>
              <a:rPr lang="en" sz="1000" u="sng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https://image.slidesharecdn.com/om-150830140656-lva1-app6892/95/the-toyota-way-toyota-production-system-operations-management-27-638.jpg?cb=1442560309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Toyota Production System: Kanban</a:t>
            </a:r>
            <a:endParaRPr sz="2400"/>
          </a:p>
        </p:txBody>
      </p:sp>
      <p:sp>
        <p:nvSpPr>
          <p:cNvPr id="322" name="Google Shape;322;p27"/>
          <p:cNvSpPr txBox="1"/>
          <p:nvPr>
            <p:ph idx="1" type="body"/>
          </p:nvPr>
        </p:nvSpPr>
        <p:spPr>
          <a:xfrm>
            <a:off x="735450" y="1855075"/>
            <a:ext cx="8031900" cy="1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Lato"/>
              <a:buChar char="▰"/>
            </a:pPr>
            <a:r>
              <a:rPr lang="en" sz="2000"/>
              <a:t>Kanban - “Signboard”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Kanban Card</a:t>
            </a:r>
            <a:endParaRPr sz="2000"/>
          </a:p>
          <a:p>
            <a:pPr indent="-3556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Part code, batch size, parts delivery address, and other information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Every batch on the assembly line had its own Kanban Card</a:t>
            </a:r>
            <a:endParaRPr sz="2000"/>
          </a:p>
          <a:p>
            <a:pPr indent="266700" lvl="0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</a:rPr>
              <a:t>(Mishina, K., &amp; Takeda, K., 1995)</a:t>
            </a:r>
            <a:endParaRPr sz="2000"/>
          </a:p>
        </p:txBody>
      </p:sp>
      <p:sp>
        <p:nvSpPr>
          <p:cNvPr id="323" name="Google Shape;323;p27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Toyota Production System: Kaizen</a:t>
            </a:r>
            <a:endParaRPr sz="2400"/>
          </a:p>
        </p:txBody>
      </p:sp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920500" y="2040300"/>
            <a:ext cx="7014900" cy="21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Lato"/>
              <a:buChar char="▰"/>
            </a:pPr>
            <a:r>
              <a:rPr lang="en" sz="2000"/>
              <a:t>Kaizen - “Changing something for the better”</a:t>
            </a:r>
            <a:endParaRPr sz="2000"/>
          </a:p>
          <a:p>
            <a:pPr indent="-412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The purpose is to eliminate waste </a:t>
            </a:r>
            <a:endParaRPr sz="2000"/>
          </a:p>
          <a:p>
            <a:pPr indent="-3556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In places like overproduction, and reducing defects</a:t>
            </a:r>
            <a:endParaRPr sz="2000"/>
          </a:p>
          <a:p>
            <a:pPr indent="-412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Toyota </a:t>
            </a:r>
            <a:r>
              <a:rPr lang="en" sz="2000"/>
              <a:t>analyzes</a:t>
            </a:r>
            <a:r>
              <a:rPr lang="en" sz="2000"/>
              <a:t> standardized processes to improve them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</a:rPr>
              <a:t>(Mishina, K., &amp; Takeda, K., 1995)</a:t>
            </a:r>
            <a:endParaRPr sz="2000"/>
          </a:p>
        </p:txBody>
      </p:sp>
      <p:sp>
        <p:nvSpPr>
          <p:cNvPr id="330" name="Google Shape;330;p28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Other Companies and TPS</a:t>
            </a:r>
            <a:endParaRPr sz="2400"/>
          </a:p>
        </p:txBody>
      </p:sp>
      <p:sp>
        <p:nvSpPr>
          <p:cNvPr id="336" name="Google Shape;336;p29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7" name="Google Shape;337;p29"/>
          <p:cNvSpPr txBox="1"/>
          <p:nvPr>
            <p:ph idx="1" type="body"/>
          </p:nvPr>
        </p:nvSpPr>
        <p:spPr>
          <a:xfrm>
            <a:off x="894225" y="2025750"/>
            <a:ext cx="33078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Lato"/>
              <a:buChar char="▰"/>
            </a:pPr>
            <a:r>
              <a:rPr lang="en" sz="2000"/>
              <a:t>Toyota is different</a:t>
            </a:r>
            <a:endParaRPr sz="2000"/>
          </a:p>
          <a:p>
            <a:pPr indent="-412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Six sigma</a:t>
            </a:r>
            <a:endParaRPr sz="2000"/>
          </a:p>
          <a:p>
            <a:pPr indent="-355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3.4 / million</a:t>
            </a:r>
            <a:endParaRPr sz="2000"/>
          </a:p>
          <a:p>
            <a:pPr indent="0" lvl="0" marL="1143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(Terry Kristen n.d.)</a:t>
            </a:r>
            <a:endParaRPr sz="2000">
              <a:solidFill>
                <a:schemeClr val="lt2"/>
              </a:solidFill>
            </a:endParaRPr>
          </a:p>
          <a:p>
            <a:pPr indent="-412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Lean</a:t>
            </a:r>
            <a:endParaRPr sz="2000"/>
          </a:p>
          <a:p>
            <a:pPr indent="-355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Reduce waste</a:t>
            </a:r>
            <a:endParaRPr sz="2000"/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550" y="1432150"/>
            <a:ext cx="2951650" cy="29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9"/>
          <p:cNvSpPr txBox="1"/>
          <p:nvPr/>
        </p:nvSpPr>
        <p:spPr>
          <a:xfrm>
            <a:off x="2610075" y="4594500"/>
            <a:ext cx="4160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2. Lean Six Sigma. by </a:t>
            </a:r>
            <a:r>
              <a:rPr lang="en" sz="10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Six SIgma Workshop n.d.</a:t>
            </a:r>
            <a:r>
              <a:rPr lang="en" sz="10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Retrieved from </a:t>
            </a:r>
            <a:r>
              <a:rPr lang="en" sz="1000" u="sng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https://sixsigmadsi.com/wp-content/uploads/2018/05/Intro-Lean-Six-Sigma.jpg</a:t>
            </a:r>
            <a:endParaRPr sz="1000" u="sng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ctrTitle"/>
          </p:nvPr>
        </p:nvSpPr>
        <p:spPr>
          <a:xfrm>
            <a:off x="507325" y="3649684"/>
            <a:ext cx="4923000" cy="6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Issues</a:t>
            </a:r>
            <a:endParaRPr sz="3600"/>
          </a:p>
        </p:txBody>
      </p:sp>
      <p:sp>
        <p:nvSpPr>
          <p:cNvPr id="345" name="Google Shape;345;p30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Issues</a:t>
            </a:r>
            <a:endParaRPr sz="2400"/>
          </a:p>
        </p:txBody>
      </p:sp>
      <p:sp>
        <p:nvSpPr>
          <p:cNvPr id="352" name="Google Shape;352;p31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3" name="Google Shape;353;p31"/>
          <p:cNvSpPr txBox="1"/>
          <p:nvPr>
            <p:ph idx="1" type="body"/>
          </p:nvPr>
        </p:nvSpPr>
        <p:spPr>
          <a:xfrm>
            <a:off x="695275" y="1611775"/>
            <a:ext cx="7688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Final One - Cross Threading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Final Two - Hook Breaking When Inserting Seats Into Cars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Seats (Main Issue) - Some mismatched and other errors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Final One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359" name="Google Shape;359;p32"/>
          <p:cNvSpPr txBox="1"/>
          <p:nvPr>
            <p:ph idx="4294967295" type="subTitle"/>
          </p:nvPr>
        </p:nvSpPr>
        <p:spPr>
          <a:xfrm>
            <a:off x="685800" y="3411550"/>
            <a:ext cx="57606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Toyota </a:t>
            </a:r>
            <a:r>
              <a:rPr lang="en"/>
              <a:t>cross-threading</a:t>
            </a:r>
            <a:r>
              <a:rPr lang="en"/>
              <a:t> </a:t>
            </a:r>
            <a:endParaRPr/>
          </a:p>
        </p:txBody>
      </p:sp>
      <p:sp>
        <p:nvSpPr>
          <p:cNvPr id="360" name="Google Shape;360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2"/>
          <p:cNvSpPr txBox="1"/>
          <p:nvPr/>
        </p:nvSpPr>
        <p:spPr>
          <a:xfrm>
            <a:off x="5410900" y="2676875"/>
            <a:ext cx="36945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1. Toyota Logo.</a:t>
            </a:r>
            <a:r>
              <a:rPr lang="en" sz="7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Reprinted from </a:t>
            </a:r>
            <a:r>
              <a:rPr lang="en" sz="700" u="sng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www.toyota-global.com/showroom/emblem/passion/</a:t>
            </a:r>
            <a:r>
              <a:rPr lang="en" sz="7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by Toyota, 2019. Retrieved from </a:t>
            </a:r>
            <a:r>
              <a:rPr lang="en" sz="700" u="sng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https://www.toyota-global.com/pages/contents/showroom/emblem/passion/images/passion_img01.jpg</a:t>
            </a:r>
            <a:endParaRPr sz="70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62" name="Google Shape;362;p32"/>
          <p:cNvGrpSpPr/>
          <p:nvPr/>
        </p:nvGrpSpPr>
        <p:grpSpPr>
          <a:xfrm>
            <a:off x="5535229" y="797977"/>
            <a:ext cx="2778827" cy="1838511"/>
            <a:chOff x="5268225" y="4341925"/>
            <a:chExt cx="468850" cy="387275"/>
          </a:xfrm>
        </p:grpSpPr>
        <p:sp>
          <p:nvSpPr>
            <p:cNvPr id="363" name="Google Shape;363;p3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1" name="Google Shape;37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025" y="1890037"/>
            <a:ext cx="389225" cy="31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Presentation</a:t>
            </a:r>
            <a:endParaRPr sz="2400"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729450" y="1664150"/>
            <a:ext cx="7688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Toyota Production System Overview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The Issues</a:t>
            </a:r>
            <a:endParaRPr sz="2000"/>
          </a:p>
          <a:p>
            <a:pPr indent="-412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High and Low Level </a:t>
            </a:r>
            <a:r>
              <a:rPr lang="en" sz="2000"/>
              <a:t>Explanation</a:t>
            </a:r>
            <a:r>
              <a:rPr lang="en" sz="2000"/>
              <a:t> of Each Issue</a:t>
            </a:r>
            <a:endParaRPr sz="2000"/>
          </a:p>
          <a:p>
            <a:pPr indent="-412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Layout Options and Solutions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The Seats Issue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Conclusion</a:t>
            </a:r>
            <a:endParaRPr sz="2000"/>
          </a:p>
        </p:txBody>
      </p:sp>
      <p:sp>
        <p:nvSpPr>
          <p:cNvPr id="212" name="Google Shape;212;p15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One</a:t>
            </a:r>
            <a:endParaRPr sz="2400"/>
          </a:p>
        </p:txBody>
      </p:sp>
      <p:sp>
        <p:nvSpPr>
          <p:cNvPr id="377" name="Google Shape;377;p33"/>
          <p:cNvSpPr txBox="1"/>
          <p:nvPr>
            <p:ph idx="1" type="body"/>
          </p:nvPr>
        </p:nvSpPr>
        <p:spPr>
          <a:xfrm>
            <a:off x="814275" y="15559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Assembly line where the seat sets meet the car bodies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Front seats are loaded and bolted down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Main issue: cross-threading, bolts going in at an angle</a:t>
            </a:r>
            <a:endParaRPr sz="2000"/>
          </a:p>
          <a:p>
            <a:pPr indent="-203200" lvl="0" marL="393700" rtl="0" algn="l">
              <a:lnSpc>
                <a:spcPct val="200000"/>
              </a:lnSpc>
              <a:spcBef>
                <a:spcPts val="100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</a:rPr>
              <a:t>(Mishina, K., &amp; Takeda, K., 1995)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79" name="Google Shape;3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899" y="500001"/>
            <a:ext cx="1575476" cy="39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3"/>
          <p:cNvSpPr txBox="1"/>
          <p:nvPr/>
        </p:nvSpPr>
        <p:spPr>
          <a:xfrm>
            <a:off x="3214350" y="4181275"/>
            <a:ext cx="40374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6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3.Final Assembly Area by Mishina, K., &amp; Takeda, K. Retrieved from https://s3.us-east-1.amazonaws.com/blackboard.learn.xythos.prod/58f93e5a27cfe/1514758?response-content-disposition=inline%3B%20filename%2A%3DUTF-8%27%27Toyota%2520Seat%2520Issue%2520Case%2520Study.pdf&amp;response-content-type=application%2Fpdf&amp;X-Amz-Algorithm=AWS4-HMAC-SHA256&amp;X-Amz-Date=20190314T030752Z&amp;X-Amz-SignedHeaders=host&amp;X-Amz-Expires=21600&amp;X-Amz-Credential=AKIAIL7WQYDOOHAZJGWQ%2F20190314%2Fus-east-1%2Fs3%2Faws4_request&amp;X-Amz-Signature=d28d09485ab1cec9df8778a566ded3243031228c8f857ddd5c6d4ca5c09e6faa</a:t>
            </a:r>
            <a:endParaRPr sz="60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One Options</a:t>
            </a:r>
            <a:endParaRPr sz="2400"/>
          </a:p>
        </p:txBody>
      </p:sp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814275" y="1891400"/>
            <a:ext cx="6132600" cy="12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Have only team leaders handle bolts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More care in the handling of tools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Use re-tapping tool to fix the issue on-line</a:t>
            </a:r>
            <a:endParaRPr sz="2000"/>
          </a:p>
        </p:txBody>
      </p:sp>
      <p:sp>
        <p:nvSpPr>
          <p:cNvPr id="387" name="Google Shape;387;p34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One Solution</a:t>
            </a:r>
            <a:endParaRPr sz="2400"/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Team leaders fix with a re-tapping tool</a:t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Final Two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400" name="Google Shape;400;p36"/>
          <p:cNvSpPr txBox="1"/>
          <p:nvPr>
            <p:ph idx="4294967295" type="subTitle"/>
          </p:nvPr>
        </p:nvSpPr>
        <p:spPr>
          <a:xfrm>
            <a:off x="685800" y="3411550"/>
            <a:ext cx="57606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Toyota hook</a:t>
            </a:r>
            <a:endParaRPr/>
          </a:p>
        </p:txBody>
      </p:sp>
      <p:sp>
        <p:nvSpPr>
          <p:cNvPr id="401" name="Google Shape;401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2" name="Google Shape;402;p36"/>
          <p:cNvGrpSpPr/>
          <p:nvPr/>
        </p:nvGrpSpPr>
        <p:grpSpPr>
          <a:xfrm>
            <a:off x="5535229" y="797977"/>
            <a:ext cx="2778827" cy="1838511"/>
            <a:chOff x="5268225" y="4341925"/>
            <a:chExt cx="468850" cy="387275"/>
          </a:xfrm>
        </p:grpSpPr>
        <p:sp>
          <p:nvSpPr>
            <p:cNvPr id="403" name="Google Shape;403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1" name="Google Shape;4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025" y="1890037"/>
            <a:ext cx="389225" cy="31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Two</a:t>
            </a:r>
            <a:endParaRPr sz="2400"/>
          </a:p>
        </p:txBody>
      </p:sp>
      <p:sp>
        <p:nvSpPr>
          <p:cNvPr id="417" name="Google Shape;417;p37"/>
          <p:cNvSpPr txBox="1"/>
          <p:nvPr>
            <p:ph idx="1" type="body"/>
          </p:nvPr>
        </p:nvSpPr>
        <p:spPr>
          <a:xfrm>
            <a:off x="814275" y="1327350"/>
            <a:ext cx="6132600" cy="19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Last assembly line where the rear seats get installed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Rear seats have a hook that connects them to car body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Main issue: The hook would sometimes break off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Hook had been changed from metal to plastic</a:t>
            </a:r>
            <a:endParaRPr sz="2000"/>
          </a:p>
          <a:p>
            <a:pPr indent="-203200" lvl="0" marL="393700" rtl="0" algn="l">
              <a:lnSpc>
                <a:spcPct val="200000"/>
              </a:lnSpc>
              <a:spcBef>
                <a:spcPts val="100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</a:rPr>
              <a:t>(Mishina, K., &amp; Takeda, K., 1995)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418" name="Google Shape;418;p37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9" name="Google Shape;4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76" y="3052651"/>
            <a:ext cx="2865650" cy="20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7"/>
          <p:cNvSpPr txBox="1"/>
          <p:nvPr/>
        </p:nvSpPr>
        <p:spPr>
          <a:xfrm>
            <a:off x="3381275" y="3749425"/>
            <a:ext cx="35028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8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4.The hook. by Mishina, K., &amp; Takeda,Retrieved from https://s3.us-east-1.amazonaws.com/blackboard.learn.xythos.prod/58f93e5a27cfe/1514758?response-content-disposition=inline%3B%20filename%2A%3DUTF-8%27%27Toyota%2520Seat%2520Issue%2520Case%2520Study.pdf&amp;response-content-type=application%2Fpdf&amp;X-Amz-Algorithm=AWS4-HMAC-SHA256&amp;X-Amz-Date=20190314T030752Z&amp;X-Amz-SignedHeaders=host&amp;X-Amz-Expires=21600&amp;X-Amz-Credential=AKIAIL7WQYDOOHAZJGWQ%2F20190314%2Fus-east-1%2Fs3%2Faws4_request&amp;X-Amz-Signature=d28d09485ab1cec9df8778a566ded3243031228c8f857ddd5c6d4ca5c09e6faa</a:t>
            </a:r>
            <a:br>
              <a:rPr lang="en" sz="8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8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K. </a:t>
            </a:r>
            <a:endParaRPr sz="80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Two Options</a:t>
            </a:r>
            <a:endParaRPr sz="2400"/>
          </a:p>
        </p:txBody>
      </p:sp>
      <p:sp>
        <p:nvSpPr>
          <p:cNvPr id="426" name="Google Shape;426;p3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Swap back to a metal hook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Double-hook instead of one plastic hook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Have the rear side bolsters redesigned</a:t>
            </a:r>
            <a:endParaRPr sz="2000"/>
          </a:p>
        </p:txBody>
      </p:sp>
      <p:sp>
        <p:nvSpPr>
          <p:cNvPr id="427" name="Google Shape;427;p38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Two Solution</a:t>
            </a:r>
            <a:endParaRPr sz="2400"/>
          </a:p>
        </p:txBody>
      </p:sp>
      <p:sp>
        <p:nvSpPr>
          <p:cNvPr id="433" name="Google Shape;433;p3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Spent $50,000 to redesign the hook</a:t>
            </a:r>
            <a:endParaRPr sz="2000"/>
          </a:p>
        </p:txBody>
      </p:sp>
      <p:sp>
        <p:nvSpPr>
          <p:cNvPr id="434" name="Google Shape;434;p39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ctrTitle"/>
          </p:nvPr>
        </p:nvSpPr>
        <p:spPr>
          <a:xfrm>
            <a:off x="481050" y="3617300"/>
            <a:ext cx="4923000" cy="6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Seats Issue</a:t>
            </a:r>
            <a:endParaRPr sz="3600"/>
          </a:p>
        </p:txBody>
      </p:sp>
      <p:sp>
        <p:nvSpPr>
          <p:cNvPr id="440" name="Google Shape;440;p40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idx="4294967295" type="ctrTitle"/>
          </p:nvPr>
        </p:nvSpPr>
        <p:spPr>
          <a:xfrm>
            <a:off x="685800" y="2269150"/>
            <a:ext cx="2887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Seats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447" name="Google Shape;447;p41"/>
          <p:cNvSpPr txBox="1"/>
          <p:nvPr>
            <p:ph idx="4294967295" type="subTitle"/>
          </p:nvPr>
        </p:nvSpPr>
        <p:spPr>
          <a:xfrm>
            <a:off x="685800" y="3411550"/>
            <a:ext cx="57606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Toyota seats </a:t>
            </a:r>
            <a:endParaRPr/>
          </a:p>
        </p:txBody>
      </p:sp>
      <p:pic>
        <p:nvPicPr>
          <p:cNvPr id="448" name="Google Shape;448;p41"/>
          <p:cNvPicPr preferRelativeResize="0"/>
          <p:nvPr/>
        </p:nvPicPr>
        <p:blipFill rotWithShape="1">
          <a:blip r:embed="rId3">
            <a:alphaModFix/>
          </a:blip>
          <a:srcRect b="0" l="25526" r="22196" t="18778"/>
          <a:stretch/>
        </p:blipFill>
        <p:spPr>
          <a:xfrm>
            <a:off x="4684950" y="236475"/>
            <a:ext cx="3013875" cy="40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1"/>
          <p:cNvSpPr txBox="1"/>
          <p:nvPr/>
        </p:nvSpPr>
        <p:spPr>
          <a:xfrm>
            <a:off x="6928075" y="1804275"/>
            <a:ext cx="5430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b="1"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0" name="Google Shape;450;p41"/>
          <p:cNvPicPr preferRelativeResize="0"/>
          <p:nvPr/>
        </p:nvPicPr>
        <p:blipFill rotWithShape="1">
          <a:blip r:embed="rId4">
            <a:alphaModFix/>
          </a:blip>
          <a:srcRect b="2332" l="2499" r="2098" t="2074"/>
          <a:stretch/>
        </p:blipFill>
        <p:spPr>
          <a:xfrm>
            <a:off x="4633300" y="166425"/>
            <a:ext cx="3380849" cy="41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1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Seats Issue</a:t>
            </a:r>
            <a:endParaRPr sz="2400"/>
          </a:p>
        </p:txBody>
      </p:sp>
      <p:sp>
        <p:nvSpPr>
          <p:cNvPr id="457" name="Google Shape;457;p42"/>
          <p:cNvSpPr txBox="1"/>
          <p:nvPr>
            <p:ph idx="1" type="body"/>
          </p:nvPr>
        </p:nvSpPr>
        <p:spPr>
          <a:xfrm>
            <a:off x="814275" y="1799450"/>
            <a:ext cx="7251900" cy="19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KFS was supplying defective seats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M</a:t>
            </a:r>
            <a:r>
              <a:rPr lang="en" sz="2000"/>
              <a:t>aterial flaws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Missing parts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Incorrect parts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And more</a:t>
            </a:r>
            <a:endParaRPr sz="2000"/>
          </a:p>
        </p:txBody>
      </p:sp>
      <p:sp>
        <p:nvSpPr>
          <p:cNvPr id="458" name="Google Shape;458;p42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ctrTitle"/>
          </p:nvPr>
        </p:nvSpPr>
        <p:spPr>
          <a:xfrm>
            <a:off x="258576" y="3617300"/>
            <a:ext cx="5299800" cy="6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Toyota Production System</a:t>
            </a:r>
            <a:endParaRPr sz="3600"/>
          </a:p>
        </p:txBody>
      </p:sp>
      <p:sp>
        <p:nvSpPr>
          <p:cNvPr id="218" name="Google Shape;218;p1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Seats Current Process</a:t>
            </a:r>
            <a:endParaRPr sz="2400"/>
          </a:p>
        </p:txBody>
      </p:sp>
      <p:sp>
        <p:nvSpPr>
          <p:cNvPr id="464" name="Google Shape;464;p43"/>
          <p:cNvSpPr txBox="1"/>
          <p:nvPr>
            <p:ph idx="1" type="body"/>
          </p:nvPr>
        </p:nvSpPr>
        <p:spPr>
          <a:xfrm>
            <a:off x="811050" y="1634225"/>
            <a:ext cx="7521900" cy="12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Seats were the most expensive of all </a:t>
            </a:r>
            <a:r>
              <a:rPr lang="en" sz="2000"/>
              <a:t>parts costing</a:t>
            </a:r>
            <a:r>
              <a:rPr lang="en" sz="2000"/>
              <a:t> $740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Fabric accounting for almost half that figure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Seats are ordered when assembly begins and arrive near completion</a:t>
            </a:r>
            <a:endParaRPr sz="2000"/>
          </a:p>
        </p:txBody>
      </p:sp>
      <p:sp>
        <p:nvSpPr>
          <p:cNvPr id="465" name="Google Shape;465;p43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TPS Deviation</a:t>
            </a:r>
            <a:endParaRPr sz="2400"/>
          </a:p>
        </p:txBody>
      </p:sp>
      <p:sp>
        <p:nvSpPr>
          <p:cNvPr id="471" name="Google Shape;471;p44"/>
          <p:cNvSpPr txBox="1"/>
          <p:nvPr>
            <p:ph idx="1" type="body"/>
          </p:nvPr>
        </p:nvSpPr>
        <p:spPr>
          <a:xfrm>
            <a:off x="455250" y="1690825"/>
            <a:ext cx="82335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Cars with defective seats are tagged and set aside at the end of the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 TPS, the entire line should be stopped until the problem is fixed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This is infeasible</a:t>
            </a:r>
            <a:endParaRPr sz="2000"/>
          </a:p>
        </p:txBody>
      </p:sp>
      <p:sp>
        <p:nvSpPr>
          <p:cNvPr id="472" name="Google Shape;472;p44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</a:t>
            </a:r>
            <a:endParaRPr sz="2400"/>
          </a:p>
        </p:txBody>
      </p:sp>
      <p:sp>
        <p:nvSpPr>
          <p:cNvPr id="478" name="Google Shape;478;p45"/>
          <p:cNvSpPr txBox="1"/>
          <p:nvPr>
            <p:ph idx="1" type="body"/>
          </p:nvPr>
        </p:nvSpPr>
        <p:spPr>
          <a:xfrm>
            <a:off x="366100" y="1591450"/>
            <a:ext cx="84960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</a:t>
            </a:r>
            <a:r>
              <a:rPr lang="en" sz="2000"/>
              <a:t>ncrease in the number of seat variations with the addition of the wagon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10 for North America, 8 for Europe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Defective system is part of TMM</a:t>
            </a:r>
            <a:endParaRPr sz="2000"/>
          </a:p>
        </p:txBody>
      </p:sp>
      <p:sp>
        <p:nvSpPr>
          <p:cNvPr id="479" name="Google Shape;479;p45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Focus</a:t>
            </a:r>
            <a:endParaRPr sz="2400"/>
          </a:p>
        </p:txBody>
      </p:sp>
      <p:sp>
        <p:nvSpPr>
          <p:cNvPr id="485" name="Google Shape;485;p46"/>
          <p:cNvSpPr txBox="1"/>
          <p:nvPr>
            <p:ph idx="1" type="body"/>
          </p:nvPr>
        </p:nvSpPr>
        <p:spPr>
          <a:xfrm>
            <a:off x="509475" y="1583975"/>
            <a:ext cx="81984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Clearly the problem is with KFS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Focus must be on working with KFS to minimize defective deliveries</a:t>
            </a:r>
            <a:endParaRPr sz="2000"/>
          </a:p>
        </p:txBody>
      </p:sp>
      <p:sp>
        <p:nvSpPr>
          <p:cNvPr id="486" name="Google Shape;486;p46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>
            <p:ph idx="4294967295" type="ctrTitle"/>
          </p:nvPr>
        </p:nvSpPr>
        <p:spPr>
          <a:xfrm>
            <a:off x="457200" y="2497750"/>
            <a:ext cx="6005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Seats Solutions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492" name="Google Shape;492;p47"/>
          <p:cNvSpPr txBox="1"/>
          <p:nvPr>
            <p:ph idx="4294967295" type="subTitle"/>
          </p:nvPr>
        </p:nvSpPr>
        <p:spPr>
          <a:xfrm>
            <a:off x="685800" y="3595475"/>
            <a:ext cx="57606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Our thoughts on the seat issues</a:t>
            </a:r>
            <a:endParaRPr/>
          </a:p>
        </p:txBody>
      </p:sp>
      <p:sp>
        <p:nvSpPr>
          <p:cNvPr id="493" name="Google Shape;493;p4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4" name="Google Shape;494;p47"/>
          <p:cNvGrpSpPr/>
          <p:nvPr/>
        </p:nvGrpSpPr>
        <p:grpSpPr>
          <a:xfrm>
            <a:off x="3641394" y="1143638"/>
            <a:ext cx="1738216" cy="1120694"/>
            <a:chOff x="531800" y="5071350"/>
            <a:chExt cx="529750" cy="292900"/>
          </a:xfrm>
        </p:grpSpPr>
        <p:sp>
          <p:nvSpPr>
            <p:cNvPr id="495" name="Google Shape;495;p4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47"/>
          <p:cNvGrpSpPr/>
          <p:nvPr/>
        </p:nvGrpSpPr>
        <p:grpSpPr>
          <a:xfrm>
            <a:off x="6308394" y="1143638"/>
            <a:ext cx="1738216" cy="1120694"/>
            <a:chOff x="531800" y="5071350"/>
            <a:chExt cx="529750" cy="292900"/>
          </a:xfrm>
        </p:grpSpPr>
        <p:sp>
          <p:nvSpPr>
            <p:cNvPr id="503" name="Google Shape;503;p4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78073">
            <a:off x="4061616" y="680556"/>
            <a:ext cx="469225" cy="4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225" y="1618200"/>
            <a:ext cx="637150" cy="63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47"/>
          <p:cNvCxnSpPr/>
          <p:nvPr/>
        </p:nvCxnSpPr>
        <p:spPr>
          <a:xfrm>
            <a:off x="5511150" y="1780188"/>
            <a:ext cx="665700" cy="0"/>
          </a:xfrm>
          <a:prstGeom prst="straightConnector1">
            <a:avLst/>
          </a:prstGeom>
          <a:noFill/>
          <a:ln cap="flat" cmpd="sng" w="28575">
            <a:solidFill>
              <a:srgbClr val="FF98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Seats Solutions</a:t>
            </a:r>
            <a:endParaRPr sz="2400"/>
          </a:p>
        </p:txBody>
      </p:sp>
      <p:sp>
        <p:nvSpPr>
          <p:cNvPr id="518" name="Google Shape;518;p48"/>
          <p:cNvSpPr txBox="1"/>
          <p:nvPr>
            <p:ph idx="1" type="body"/>
          </p:nvPr>
        </p:nvSpPr>
        <p:spPr>
          <a:xfrm>
            <a:off x="465700" y="1560350"/>
            <a:ext cx="82773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Work with KFS to resolve the issue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KFS accepts TPS and greatly reduces defects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Toyota sends inspectors to KFS to review the seats before shipping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Switch companies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Find a company that will output fewer defects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Reduce the number of seat variations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Simplifying the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Inhouse solution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Create our own seats that complies with TPS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19" name="Google Shape;519;p48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</a:t>
            </a:r>
            <a:r>
              <a:rPr lang="en" sz="2400"/>
              <a:t>Solution</a:t>
            </a:r>
            <a:endParaRPr sz="2400"/>
          </a:p>
        </p:txBody>
      </p:sp>
      <p:sp>
        <p:nvSpPr>
          <p:cNvPr id="525" name="Google Shape;525;p49"/>
          <p:cNvSpPr txBox="1"/>
          <p:nvPr>
            <p:ph idx="1" type="body"/>
          </p:nvPr>
        </p:nvSpPr>
        <p:spPr>
          <a:xfrm>
            <a:off x="465700" y="1560350"/>
            <a:ext cx="82773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Work with KFS to resolve the issue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KFS accepts TPS and greatly reduces defects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Toyota sends inspectors to KFS to review the seats before shipping</a:t>
            </a:r>
            <a:endParaRPr sz="2000"/>
          </a:p>
        </p:txBody>
      </p:sp>
      <p:sp>
        <p:nvSpPr>
          <p:cNvPr id="526" name="Google Shape;526;p49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/>
          <p:nvPr>
            <p:ph type="ctrTitle"/>
          </p:nvPr>
        </p:nvSpPr>
        <p:spPr>
          <a:xfrm>
            <a:off x="481050" y="3617300"/>
            <a:ext cx="4923000" cy="6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532" name="Google Shape;532;p50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3" name="Google Shape;533;p50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Conclusion</a:t>
            </a:r>
            <a:endParaRPr sz="2400"/>
          </a:p>
        </p:txBody>
      </p:sp>
      <p:sp>
        <p:nvSpPr>
          <p:cNvPr id="539" name="Google Shape;539;p51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0" name="Google Shape;540;p51"/>
          <p:cNvSpPr txBox="1"/>
          <p:nvPr>
            <p:ph idx="1" type="body"/>
          </p:nvPr>
        </p:nvSpPr>
        <p:spPr>
          <a:xfrm>
            <a:off x="814275" y="1481675"/>
            <a:ext cx="6975000" cy="27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Case study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Minor Problem 1: Screws were being cross-threaded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Solution: Team leads use a re-tapping tool</a:t>
            </a:r>
            <a:endParaRPr sz="11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Minor Problem 2: Plastic hooks on seat backs were breaking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Solution: Spend $50,000 to re-design the hook</a:t>
            </a:r>
            <a:endParaRPr sz="20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Major Problem: Significant number of seat defects appearing</a:t>
            </a:r>
            <a:endParaRPr sz="20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Solution: Work with KFS to help them lessen defects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Conclusion</a:t>
            </a:r>
            <a:endParaRPr sz="2400"/>
          </a:p>
        </p:txBody>
      </p:sp>
      <p:sp>
        <p:nvSpPr>
          <p:cNvPr id="546" name="Google Shape;546;p52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814275" y="1555800"/>
            <a:ext cx="6132600" cy="30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TPS is revolutionary because it...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reduces waste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lessens the time of production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allows for smooth checking of mistakes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ensures good quality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BUT it also…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can have a high implementation cost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has a learning curve for employees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is complex to use</a:t>
            </a:r>
            <a:endParaRPr sz="2000"/>
          </a:p>
          <a:p>
            <a:pPr indent="-412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is pretty inflexible to new suppliers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Toyota Production System: History</a:t>
            </a:r>
            <a:endParaRPr sz="2400"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618075" y="1486750"/>
            <a:ext cx="82020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Char char="▰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Early 1980s - Toyota Motor Corporation facing stress in Japan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412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▻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Huge trade imbalance caused rising political pressure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412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▻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Contemplated building cars in North America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412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▻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Wanted to retain high quality at low cost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▰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July 1988 - Toyota Motor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Manufacturing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, U.S.A. (TMM) opened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412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▻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Annual capacity of 200,000 Camry sedans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03200" lvl="0" marL="393700" rtl="0" algn="l">
              <a:lnSpc>
                <a:spcPct val="200000"/>
              </a:lnSpc>
              <a:spcBef>
                <a:spcPts val="100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</a:rPr>
              <a:t>(Mishina, K., &amp; Takeda, K., 1995)</a:t>
            </a:r>
            <a:endParaRPr sz="1000">
              <a:solidFill>
                <a:schemeClr val="lt2"/>
              </a:solidFill>
              <a:highlight>
                <a:srgbClr val="FFFFFF"/>
              </a:highlight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553" name="Google Shape;553;p53"/>
          <p:cNvSpPr txBox="1"/>
          <p:nvPr>
            <p:ph idx="1" type="body"/>
          </p:nvPr>
        </p:nvSpPr>
        <p:spPr>
          <a:xfrm>
            <a:off x="-25" y="1311175"/>
            <a:ext cx="91440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References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/>
              <a:t> </a:t>
            </a:r>
            <a:r>
              <a:rPr lang="en" sz="1000">
                <a:solidFill>
                  <a:schemeClr val="dk1"/>
                </a:solidFill>
              </a:rPr>
              <a:t>Parekh, Arjun. “The Toyota Way (Toyota Production System) [Operations Management].” </a:t>
            </a:r>
            <a:r>
              <a:rPr i="1" lang="en" sz="1000">
                <a:solidFill>
                  <a:schemeClr val="dk1"/>
                </a:solidFill>
              </a:rPr>
              <a:t>LinkedIn SlideShare</a:t>
            </a:r>
            <a:r>
              <a:rPr lang="en" sz="1000">
                <a:solidFill>
                  <a:schemeClr val="dk1"/>
                </a:solidFill>
              </a:rPr>
              <a:t>, 30 Aug. 2015,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www.slideshare.net/arjunparekh/toyota-way-operations-management-toyota-production-system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>
                <a:solidFill>
                  <a:schemeClr val="dk1"/>
                </a:solidFill>
              </a:rPr>
              <a:t>Friddle, Jamie R. “Heijunka: The Art of Leveling Production.” </a:t>
            </a:r>
            <a:r>
              <a:rPr i="1" lang="en" sz="1000">
                <a:solidFill>
                  <a:schemeClr val="dk1"/>
                </a:solidFill>
              </a:rPr>
              <a:t>ISixSigma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www.isixsigma.com/methodology/lean-methodology/heijunka-the-art-of-leveling-production/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>
                <a:solidFill>
                  <a:srgbClr val="323232"/>
                </a:solidFill>
              </a:rPr>
              <a:t>Toyota Motor Corporation. (n.d.). Toyota Global Site | Production System. Retrieved from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https://www.toyota-global.com/company/vision_philosophy/toyota_production_system/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>
                <a:solidFill>
                  <a:srgbClr val="323232"/>
                </a:solidFill>
              </a:rPr>
              <a:t>Mishina, K., &amp; Takeda, K. (1995). </a:t>
            </a:r>
            <a:r>
              <a:rPr i="1" lang="en" sz="1000">
                <a:solidFill>
                  <a:srgbClr val="323232"/>
                </a:solidFill>
              </a:rPr>
              <a:t>Toyota Motor Manufacturing, U.S.A., Inc.</a:t>
            </a:r>
            <a:r>
              <a:rPr lang="en" sz="1000">
                <a:solidFill>
                  <a:srgbClr val="323232"/>
                </a:solidFill>
              </a:rPr>
              <a:t>Boston, MA: Harvard Business School Pub.</a:t>
            </a:r>
            <a:endParaRPr sz="1000">
              <a:solidFill>
                <a:srgbClr val="323232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>
                <a:solidFill>
                  <a:srgbClr val="323232"/>
                </a:solidFill>
              </a:rPr>
              <a:t>Collier, D. A., &amp; Evans, J. R. (2017). </a:t>
            </a:r>
            <a:r>
              <a:rPr i="1" lang="en" sz="1000">
                <a:solidFill>
                  <a:srgbClr val="323232"/>
                </a:solidFill>
              </a:rPr>
              <a:t>OM⁶ Operations supply chain management</a:t>
            </a:r>
            <a:r>
              <a:rPr lang="en" sz="1000">
                <a:solidFill>
                  <a:srgbClr val="323232"/>
                </a:solidFill>
              </a:rPr>
              <a:t>. Boston, MA: 4LTR Press ; Cengage Learning.</a:t>
            </a:r>
            <a:endParaRPr sz="1000">
              <a:solidFill>
                <a:srgbClr val="323232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>
                <a:solidFill>
                  <a:srgbClr val="323232"/>
                </a:solidFill>
              </a:rPr>
              <a:t>Terry Kristen (n.d.). Sigma Performance levels - one to six sigma. https://www.isixsigma.com/new-to-six-sigma/sigma-level/sigma-performance-levels-one-six-sigma/</a:t>
            </a:r>
            <a:endParaRPr sz="1000">
              <a:solidFill>
                <a:srgbClr val="32323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2323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2323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Images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/>
              <a:t>Toyota (2019). Toyota Logo. Retrieved from h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ttps://www.toyota-global.com/pages/contents/showroom/emblem/passion/images/passion_img01.jpg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/>
              <a:t>Parekh, Arjun (2015). Andon Cord. Retrieved from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https://image.slidesharecdn.com/om-150830140656-lva1-app6892/95/the-toyota-way-toyota-production-system-operations-management-27-638.jpg?cb=1442560309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/>
              <a:t>Friddle, Jamie R. Heijunka (n.d.). Retrieved from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https://www.isixsigma.com/methodology/lean-methodology/heijunka-the-art-of-leveling-production/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>
                <a:solidFill>
                  <a:schemeClr val="dk1"/>
                </a:solidFill>
              </a:rPr>
              <a:t>Six SIgma Workshop (n.d.). Lean Six Sigma. Retrieved from.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https://sixsigmadsi.com/product/introduction-lean-six-sigma-workshop/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Char char="▻"/>
            </a:pPr>
            <a:r>
              <a:rPr lang="en" sz="1000">
                <a:solidFill>
                  <a:schemeClr val="dk1"/>
                </a:solidFill>
              </a:rPr>
              <a:t>Kanbanize  (n.d.). 5 Whys. Retrieved from. 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https://kanbanize.com/wp-content/uploads/website-images/kanban-resources/5-whys-example.png</a:t>
            </a:r>
            <a:endParaRPr sz="1000"/>
          </a:p>
        </p:txBody>
      </p:sp>
      <p:sp>
        <p:nvSpPr>
          <p:cNvPr id="554" name="Google Shape;554;p53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official use only below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Size 24 font</a:t>
            </a:r>
            <a:endParaRPr sz="2400"/>
          </a:p>
        </p:txBody>
      </p:sp>
      <p:sp>
        <p:nvSpPr>
          <p:cNvPr id="565" name="Google Shape;565;p55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55"/>
          <p:cNvSpPr txBox="1"/>
          <p:nvPr/>
        </p:nvSpPr>
        <p:spPr>
          <a:xfrm>
            <a:off x="6784300" y="4140900"/>
            <a:ext cx="23211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Don’t Forget the page Number (copy and paste it in)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67" name="Google Shape;567;p55"/>
          <p:cNvSpPr txBox="1"/>
          <p:nvPr>
            <p:ph idx="4294967295" type="body"/>
          </p:nvPr>
        </p:nvSpPr>
        <p:spPr>
          <a:xfrm>
            <a:off x="651475" y="1252675"/>
            <a:ext cx="76887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9800"/>
              </a:buClr>
              <a:buSzPts val="2000"/>
              <a:buAutoNum type="arabicPeriod"/>
            </a:pPr>
            <a:r>
              <a:rPr lang="en" sz="2000"/>
              <a:t>Size 20 Font</a:t>
            </a:r>
            <a:endParaRPr sz="2000"/>
          </a:p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Try to keep things </a:t>
            </a:r>
            <a:r>
              <a:rPr lang="en" sz="2000"/>
              <a:t>consistent</a:t>
            </a:r>
            <a:r>
              <a:rPr lang="en" sz="2000"/>
              <a:t> (Colors too)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Slides Theme: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https://www.slidescarnival.com/salerio-free-presentation-template/1875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6"/>
          <p:cNvSpPr txBox="1"/>
          <p:nvPr>
            <p:ph idx="4294967295" type="body"/>
          </p:nvPr>
        </p:nvSpPr>
        <p:spPr>
          <a:xfrm>
            <a:off x="406250" y="1292028"/>
            <a:ext cx="76887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Apa Style Presentation: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https://ucmrp.edmc.edu/idc/groups/webcontent/@edmc_library_bmc/documents/webcontent/edmc-03350686.pdf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Picture citation: “Figure X. Descriptive phrase. Reprinted (or Adapted) from Title of Image or Website, by Author, Year. Retrieved from URL”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Someone </a:t>
            </a:r>
            <a:r>
              <a:rPr lang="en" sz="2000"/>
              <a:t>else's</a:t>
            </a:r>
            <a:r>
              <a:rPr lang="en" sz="2000"/>
              <a:t> slides on basically the same thing: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https://www.slideshare.net/arjunparekh/toyota-way-operations-management-toyota-production-system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79" name="Google Shape;579;p5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80" name="Google Shape;580;p5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5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95" name="Google Shape;595;p5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5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601" name="Google Shape;601;p5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57"/>
          <p:cNvSpPr/>
          <p:nvPr/>
        </p:nvSpPr>
        <p:spPr>
          <a:xfrm>
            <a:off x="2136334" y="967277"/>
            <a:ext cx="262909" cy="3025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7"/>
          <p:cNvSpPr/>
          <p:nvPr/>
        </p:nvSpPr>
        <p:spPr>
          <a:xfrm>
            <a:off x="2663528" y="968205"/>
            <a:ext cx="226928" cy="300727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5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609" name="Google Shape;609;p5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57"/>
          <p:cNvSpPr/>
          <p:nvPr/>
        </p:nvSpPr>
        <p:spPr>
          <a:xfrm>
            <a:off x="4130705" y="966822"/>
            <a:ext cx="347787" cy="30349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5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615" name="Google Shape;615;p5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5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623" name="Google Shape;623;p5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57"/>
          <p:cNvSpPr/>
          <p:nvPr/>
        </p:nvSpPr>
        <p:spPr>
          <a:xfrm>
            <a:off x="2109593" y="1470475"/>
            <a:ext cx="316408" cy="31457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7"/>
          <p:cNvSpPr/>
          <p:nvPr/>
        </p:nvSpPr>
        <p:spPr>
          <a:xfrm>
            <a:off x="2619251" y="148615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7"/>
          <p:cNvSpPr/>
          <p:nvPr/>
        </p:nvSpPr>
        <p:spPr>
          <a:xfrm>
            <a:off x="3133056" y="1488466"/>
            <a:ext cx="306276" cy="27859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7"/>
          <p:cNvSpPr/>
          <p:nvPr/>
        </p:nvSpPr>
        <p:spPr>
          <a:xfrm>
            <a:off x="3652409" y="1491231"/>
            <a:ext cx="285975" cy="27306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5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632" name="Google Shape;632;p5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5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635" name="Google Shape;635;p5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5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638" name="Google Shape;638;p5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5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642" name="Google Shape;642;p5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5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50" name="Google Shape;650;p5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5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57" name="Google Shape;657;p5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57"/>
          <p:cNvSpPr/>
          <p:nvPr/>
        </p:nvSpPr>
        <p:spPr>
          <a:xfrm>
            <a:off x="2625235" y="1985206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5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63" name="Google Shape;663;p5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5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66" name="Google Shape;666;p5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5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72" name="Google Shape;672;p5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5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75" name="Google Shape;675;p5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5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83" name="Google Shape;683;p5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5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89" name="Google Shape;689;p5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98" name="Google Shape;698;p5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5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703" name="Google Shape;703;p5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5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708" name="Google Shape;708;p5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5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713" name="Google Shape;713;p5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5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716" name="Google Shape;716;p5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5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719" name="Google Shape;719;p5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57"/>
          <p:cNvSpPr/>
          <p:nvPr/>
        </p:nvSpPr>
        <p:spPr>
          <a:xfrm>
            <a:off x="4160229" y="2493953"/>
            <a:ext cx="288740" cy="30442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5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723" name="Google Shape;723;p5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5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726" name="Google Shape;726;p5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57"/>
          <p:cNvSpPr/>
          <p:nvPr/>
        </p:nvSpPr>
        <p:spPr>
          <a:xfrm>
            <a:off x="1607303" y="2961169"/>
            <a:ext cx="302583" cy="38837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7"/>
          <p:cNvSpPr/>
          <p:nvPr/>
        </p:nvSpPr>
        <p:spPr>
          <a:xfrm>
            <a:off x="1137302" y="2961169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5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737" name="Google Shape;737;p5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57"/>
          <p:cNvSpPr/>
          <p:nvPr/>
        </p:nvSpPr>
        <p:spPr>
          <a:xfrm>
            <a:off x="3634873" y="2994840"/>
            <a:ext cx="321028" cy="321028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5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741" name="Google Shape;741;p5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5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44" name="Google Shape;744;p5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5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49" name="Google Shape;749;p5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57"/>
          <p:cNvSpPr/>
          <p:nvPr/>
        </p:nvSpPr>
        <p:spPr>
          <a:xfrm>
            <a:off x="4692025" y="2980088"/>
            <a:ext cx="243536" cy="35055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5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54" name="Google Shape;754;p5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5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61" name="Google Shape;761;p5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5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71" name="Google Shape;771;p5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5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75" name="Google Shape;775;p5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5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79" name="Google Shape;779;p5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5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85" name="Google Shape;785;p5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5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88" name="Google Shape;788;p5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5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96" name="Google Shape;796;p5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5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803" name="Google Shape;803;p5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5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806" name="Google Shape;806;p5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57"/>
          <p:cNvSpPr/>
          <p:nvPr/>
        </p:nvSpPr>
        <p:spPr>
          <a:xfrm>
            <a:off x="1068121" y="4071363"/>
            <a:ext cx="362540" cy="204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7"/>
          <p:cNvSpPr/>
          <p:nvPr/>
        </p:nvSpPr>
        <p:spPr>
          <a:xfrm>
            <a:off x="3132601" y="4020155"/>
            <a:ext cx="307185" cy="30720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7"/>
          <p:cNvSpPr/>
          <p:nvPr/>
        </p:nvSpPr>
        <p:spPr>
          <a:xfrm>
            <a:off x="2623398" y="4039528"/>
            <a:ext cx="307185" cy="26845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7"/>
          <p:cNvSpPr/>
          <p:nvPr/>
        </p:nvSpPr>
        <p:spPr>
          <a:xfrm>
            <a:off x="3640421" y="4018773"/>
            <a:ext cx="309950" cy="3099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5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815" name="Google Shape;815;p5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5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824" name="Google Shape;824;p5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5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827" name="Google Shape;827;p5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5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834" name="Google Shape;834;p5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5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842" name="Google Shape;842;p5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5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46" name="Google Shape;846;p5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5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53" name="Google Shape;853;p5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5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57" name="Google Shape;857;p5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5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61" name="Google Shape;861;p5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5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67" name="Google Shape;867;p5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5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95" name="Google Shape;895;p5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5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919" name="Google Shape;919;p5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5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934" name="Google Shape;934;p5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5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938" name="Google Shape;938;p5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5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45" name="Google Shape;945;p5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5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54" name="Google Shape;954;p5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5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58" name="Google Shape;958;p5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5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64" name="Google Shape;964;p5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5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72" name="Google Shape;972;p5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5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79" name="Google Shape;979;p5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5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89" name="Google Shape;989;p5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5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001" name="Google Shape;1001;p5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5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007" name="Google Shape;1007;p5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5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015" name="Google Shape;1015;p5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5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1018" name="Google Shape;1018;p5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5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021" name="Google Shape;1021;p5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57"/>
          <p:cNvSpPr/>
          <p:nvPr/>
        </p:nvSpPr>
        <p:spPr>
          <a:xfrm>
            <a:off x="7159605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57"/>
          <p:cNvSpPr/>
          <p:nvPr/>
        </p:nvSpPr>
        <p:spPr>
          <a:xfrm>
            <a:off x="6275768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57"/>
          <p:cNvSpPr/>
          <p:nvPr/>
        </p:nvSpPr>
        <p:spPr>
          <a:xfrm>
            <a:off x="6561303" y="370454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5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7" name="Google Shape;1027;p57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Toyota Production System: Overview</a:t>
            </a:r>
            <a:endParaRPr sz="2400"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618075" y="1486750"/>
            <a:ext cx="82020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Char char="▰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Evolved as an answer to customers’ changing needs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▰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A way of “making things”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▰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Foundational goals: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▻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Provide “better cars for more people”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▻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Eliminate all waste in the production cycle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Char char="▻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Inspire efficiency in every facet of production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lt2"/>
                </a:solidFill>
                <a:highlight>
                  <a:srgbClr val="FFFFFF"/>
                </a:highlight>
              </a:rPr>
              <a:t>(Toyota Motor Corporation, n.d.)</a:t>
            </a:r>
            <a:endParaRPr sz="1000">
              <a:solidFill>
                <a:schemeClr val="lt2"/>
              </a:solidFill>
              <a:highlight>
                <a:srgbClr val="FFFFFF"/>
              </a:highlight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Key Concepts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39" name="Google Shape;239;p19"/>
          <p:cNvSpPr txBox="1"/>
          <p:nvPr>
            <p:ph idx="4294967295" type="subTitle"/>
          </p:nvPr>
        </p:nvSpPr>
        <p:spPr>
          <a:xfrm>
            <a:off x="685800" y="3411550"/>
            <a:ext cx="57606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Toyota’s important ideas for processes </a:t>
            </a:r>
            <a:endParaRPr/>
          </a:p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6104992" y="676952"/>
            <a:ext cx="2041031" cy="1845693"/>
            <a:chOff x="5233525" y="4954450"/>
            <a:chExt cx="538275" cy="516350"/>
          </a:xfrm>
        </p:grpSpPr>
        <p:sp>
          <p:nvSpPr>
            <p:cNvPr id="242" name="Google Shape;242;p1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Just-in-Time System</a:t>
            </a:r>
            <a:endParaRPr sz="2400"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476250" y="1555588"/>
            <a:ext cx="81915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“Produce only </a:t>
            </a:r>
            <a:r>
              <a:rPr i="1" lang="en" sz="2000"/>
              <a:t>what</a:t>
            </a:r>
            <a:r>
              <a:rPr lang="en" sz="2000"/>
              <a:t> is needed, only </a:t>
            </a:r>
            <a:r>
              <a:rPr i="1" lang="en" sz="2000"/>
              <a:t>how much</a:t>
            </a:r>
            <a:r>
              <a:rPr lang="en" sz="2000"/>
              <a:t> is needed, and only </a:t>
            </a:r>
            <a:r>
              <a:rPr i="1" lang="en" sz="2000"/>
              <a:t>when</a:t>
            </a:r>
            <a:r>
              <a:rPr lang="en" sz="2000"/>
              <a:t> it is needed”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Any deviation from true production needs = waste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Sequential pull system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lang="en" sz="2000"/>
              <a:t>Parts “made to order”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Also commonly called a </a:t>
            </a:r>
            <a:r>
              <a:rPr i="1" lang="en" sz="2000"/>
              <a:t>Lean Manufacturing System</a:t>
            </a:r>
            <a:endParaRPr i="1" sz="2000"/>
          </a:p>
          <a:p>
            <a:pPr indent="-203200" lvl="0" marL="3937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2"/>
                </a:solidFill>
              </a:rPr>
              <a:t>(Mishina, K., &amp; Takeda, K., 1995) (Collier, D. A., &amp; Evans, J. R. 2017)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9" name="Google Shape;259;p20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Five Whys</a:t>
            </a:r>
            <a:endParaRPr sz="2400"/>
          </a:p>
        </p:txBody>
      </p:sp>
      <p:sp>
        <p:nvSpPr>
          <p:cNvPr id="265" name="Google Shape;265;p21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6" name="Google Shape;2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400" y="2132475"/>
            <a:ext cx="4120450" cy="23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 txBox="1"/>
          <p:nvPr/>
        </p:nvSpPr>
        <p:spPr>
          <a:xfrm>
            <a:off x="6452425" y="2340375"/>
            <a:ext cx="123000" cy="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3612400" y="4411200"/>
            <a:ext cx="3405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Kanbanize  (n.d.). 5 Whys. Retrieved from.  </a:t>
            </a:r>
            <a:r>
              <a:rPr lang="en" sz="1000" u="sng">
                <a:solidFill>
                  <a:schemeClr val="lt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https://kanbanize.com/wp-content/uploads/website-images/kanban-resources/5-whys-example.png</a:t>
            </a:r>
            <a:endParaRPr sz="800">
              <a:solidFill>
                <a:schemeClr val="lt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668300" y="1459050"/>
            <a:ext cx="74034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 chain of “why” questions that are asked until the root cause of a problem is identified</a:t>
            </a:r>
            <a:endParaRPr sz="2000"/>
          </a:p>
          <a:p>
            <a:pPr indent="-203200" lvl="0" marL="3937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(Mishina, K., &amp; Takeda, K., 1995)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Terminology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75" name="Google Shape;275;p22"/>
          <p:cNvSpPr txBox="1"/>
          <p:nvPr>
            <p:ph idx="4294967295" type="subTitle"/>
          </p:nvPr>
        </p:nvSpPr>
        <p:spPr>
          <a:xfrm>
            <a:off x="685800" y="3411550"/>
            <a:ext cx="59709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Toyota’s set of words to improve their processes </a:t>
            </a:r>
            <a:endParaRPr/>
          </a:p>
        </p:txBody>
      </p:sp>
      <p:sp>
        <p:nvSpPr>
          <p:cNvPr id="276" name="Google Shape;276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840122" y="548951"/>
            <a:ext cx="2196833" cy="2153154"/>
            <a:chOff x="5941025" y="3634400"/>
            <a:chExt cx="467650" cy="467650"/>
          </a:xfrm>
        </p:grpSpPr>
        <p:sp>
          <p:nvSpPr>
            <p:cNvPr id="278" name="Google Shape;278;p2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