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40D4-BC2D-45E7-AFDF-530CBB805C5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A335-B251-4DE3-B1D8-B857C72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ryptosystem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862"/>
            <a:ext cx="10515600" cy="4647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cryptosystem is a system for encryption and decryption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b="1" dirty="0"/>
              <a:t>Encryption</a:t>
            </a:r>
            <a:r>
              <a:rPr lang="en-US" dirty="0"/>
              <a:t>, also </a:t>
            </a:r>
            <a:r>
              <a:rPr lang="en-US" dirty="0" smtClean="0"/>
              <a:t>called encoding </a:t>
            </a:r>
            <a:r>
              <a:rPr lang="en-US" dirty="0"/>
              <a:t>or enciphering, involves changing </a:t>
            </a:r>
            <a:r>
              <a:rPr lang="en-US" b="1" dirty="0"/>
              <a:t>the original message into a </a:t>
            </a:r>
            <a:r>
              <a:rPr lang="en-US" b="1" dirty="0" smtClean="0"/>
              <a:t>secret message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Decryption</a:t>
            </a:r>
            <a:r>
              <a:rPr lang="en-US" dirty="0"/>
              <a:t>, also called decoding or </a:t>
            </a:r>
            <a:r>
              <a:rPr lang="en-US" dirty="0" smtClean="0"/>
              <a:t>deciphering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b="1" dirty="0"/>
              <a:t>changing the secret message back into its original readable </a:t>
            </a:r>
            <a:r>
              <a:rPr lang="en-US" b="1" dirty="0" smtClean="0"/>
              <a:t>form</a:t>
            </a:r>
          </a:p>
          <a:p>
            <a:endParaRPr lang="en-US" b="1" dirty="0" smtClean="0"/>
          </a:p>
          <a:p>
            <a:r>
              <a:rPr lang="en-US" b="1" i="1" dirty="0"/>
              <a:t>P</a:t>
            </a:r>
            <a:r>
              <a:rPr lang="en-US" b="1" i="1" dirty="0" smtClean="0"/>
              <a:t>laintext </a:t>
            </a:r>
            <a:r>
              <a:rPr lang="en-US" b="1" dirty="0"/>
              <a:t>file </a:t>
            </a:r>
            <a:r>
              <a:rPr lang="en-US" dirty="0"/>
              <a:t>is a file containing data in its original, or </a:t>
            </a:r>
            <a:r>
              <a:rPr lang="en-US" dirty="0" smtClean="0"/>
              <a:t>readable form</a:t>
            </a:r>
          </a:p>
          <a:p>
            <a:endParaRPr lang="en-US" dirty="0" smtClean="0"/>
          </a:p>
          <a:p>
            <a:r>
              <a:rPr lang="en-US" b="1" dirty="0"/>
              <a:t> </a:t>
            </a:r>
            <a:r>
              <a:rPr lang="en-US" b="1" i="1" dirty="0" err="1"/>
              <a:t>C</a:t>
            </a:r>
            <a:r>
              <a:rPr lang="en-US" b="1" i="1" dirty="0" err="1" smtClean="0"/>
              <a:t>iphertext</a:t>
            </a:r>
            <a:r>
              <a:rPr lang="en-US" b="1" i="1" dirty="0" smtClean="0"/>
              <a:t> </a:t>
            </a:r>
            <a:r>
              <a:rPr lang="en-US" b="1" dirty="0"/>
              <a:t>file </a:t>
            </a:r>
            <a:r>
              <a:rPr lang="en-US" dirty="0"/>
              <a:t>is a file containing data in coded, or scrambled,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8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3138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you will be creating a polyalphabetic cipher based on </a:t>
            </a:r>
            <a:r>
              <a:rPr lang="en-US" dirty="0" smtClean="0"/>
              <a:t>substitution using </a:t>
            </a:r>
            <a:r>
              <a:rPr lang="en-US" dirty="0"/>
              <a:t>multiple substitution </a:t>
            </a:r>
            <a:r>
              <a:rPr lang="en-US" dirty="0" smtClean="0"/>
              <a:t>alphabets</a:t>
            </a:r>
          </a:p>
          <a:p>
            <a:endParaRPr lang="en-US" dirty="0" smtClean="0"/>
          </a:p>
          <a:p>
            <a:r>
              <a:rPr lang="en-US" dirty="0"/>
              <a:t> In this cipher, instead of a single key, </a:t>
            </a:r>
            <a:r>
              <a:rPr lang="en-US" dirty="0" smtClean="0"/>
              <a:t>multiple one-letter </a:t>
            </a:r>
            <a:r>
              <a:rPr lang="en-US" dirty="0"/>
              <a:t>keys are used to encrypt the original message by shifting the original letter </a:t>
            </a:r>
            <a:r>
              <a:rPr lang="en-US" dirty="0" smtClean="0"/>
              <a:t>to a </a:t>
            </a:r>
            <a:r>
              <a:rPr lang="en-US" dirty="0"/>
              <a:t>new, encrypted letter corresponding to the key</a:t>
            </a:r>
          </a:p>
        </p:txBody>
      </p:sp>
    </p:spTree>
    <p:extLst>
      <p:ext uri="{BB962C8B-B14F-4D97-AF65-F5344CB8AC3E}">
        <p14:creationId xmlns:p14="http://schemas.microsoft.com/office/powerpoint/2010/main" val="233826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Plaintext </a:t>
            </a:r>
            <a:r>
              <a:rPr lang="en-US" dirty="0"/>
              <a:t>to be encrypted is: </a:t>
            </a:r>
            <a:r>
              <a:rPr lang="en-US" dirty="0" smtClean="0">
                <a:solidFill>
                  <a:srgbClr val="FF0000"/>
                </a:solidFill>
              </a:rPr>
              <a:t>ATTACK AT DAWN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key:  LEMON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Step1: </a:t>
            </a:r>
            <a:r>
              <a:rPr lang="en-US" dirty="0" smtClean="0"/>
              <a:t>The </a:t>
            </a:r>
            <a:r>
              <a:rPr lang="en-US" dirty="0"/>
              <a:t>person sending the message </a:t>
            </a:r>
            <a:r>
              <a:rPr lang="en-US" b="1" dirty="0"/>
              <a:t>chooses a keyword </a:t>
            </a:r>
            <a:r>
              <a:rPr lang="en-US" dirty="0"/>
              <a:t>and </a:t>
            </a:r>
            <a:r>
              <a:rPr lang="en-US" b="1" dirty="0"/>
              <a:t>repeats it until </a:t>
            </a:r>
            <a:r>
              <a:rPr lang="en-US" b="1" dirty="0" smtClean="0"/>
              <a:t>it matches </a:t>
            </a:r>
            <a:r>
              <a:rPr lang="en-US" b="1" dirty="0"/>
              <a:t>the length of the </a:t>
            </a:r>
            <a:r>
              <a:rPr lang="en-US" b="1" dirty="0" smtClean="0"/>
              <a:t>plaintext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8414"/>
              </p:ext>
            </p:extLst>
          </p:nvPr>
        </p:nvGraphicFramePr>
        <p:xfrm>
          <a:off x="586153" y="4142805"/>
          <a:ext cx="1138309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24">
                  <a:extLst>
                    <a:ext uri="{9D8B030D-6E8A-4147-A177-3AD203B41FA5}">
                      <a16:colId xmlns:a16="http://schemas.microsoft.com/office/drawing/2014/main" val="1112993680"/>
                    </a:ext>
                  </a:extLst>
                </a:gridCol>
                <a:gridCol w="667822">
                  <a:extLst>
                    <a:ext uri="{9D8B030D-6E8A-4147-A177-3AD203B41FA5}">
                      <a16:colId xmlns:a16="http://schemas.microsoft.com/office/drawing/2014/main" val="1175939652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621005268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89161061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4114773928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2115682210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759939265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239634653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2550295560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1954427184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102292740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994714465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257162401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109890134"/>
                    </a:ext>
                  </a:extLst>
                </a:gridCol>
                <a:gridCol w="758873">
                  <a:extLst>
                    <a:ext uri="{9D8B030D-6E8A-4147-A177-3AD203B41FA5}">
                      <a16:colId xmlns:a16="http://schemas.microsoft.com/office/drawing/2014/main" val="320665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PlainText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Ciphertext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Proof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9985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 (i.e., </a:t>
            </a:r>
            <a:r>
              <a:rPr lang="en-US" dirty="0" err="1"/>
              <a:t>ciphertext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m(i.e</a:t>
            </a:r>
            <a:r>
              <a:rPr lang="en-US" dirty="0"/>
              <a:t>., plaintext</a:t>
            </a:r>
            <a:r>
              <a:rPr lang="en-US" dirty="0" smtClean="0"/>
              <a:t>)</a:t>
            </a:r>
          </a:p>
          <a:p>
            <a:r>
              <a:rPr lang="en-US" dirty="0"/>
              <a:t> k (i.e., key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i="1" dirty="0"/>
              <a:t>c </a:t>
            </a:r>
            <a:r>
              <a:rPr lang="en-US" dirty="0"/>
              <a:t>= (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k</a:t>
            </a:r>
            <a:r>
              <a:rPr lang="en-US" dirty="0"/>
              <a:t>) % </a:t>
            </a:r>
            <a:r>
              <a:rPr lang="en-US" dirty="0" smtClean="0"/>
              <a:t>26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i="1" dirty="0"/>
              <a:t>m </a:t>
            </a:r>
            <a:r>
              <a:rPr lang="en-US" dirty="0"/>
              <a:t>= (26 + </a:t>
            </a:r>
            <a:r>
              <a:rPr lang="en-US" i="1" dirty="0"/>
              <a:t>c </a:t>
            </a:r>
            <a:r>
              <a:rPr lang="en-US" dirty="0"/>
              <a:t>– </a:t>
            </a:r>
            <a:r>
              <a:rPr lang="en-US" i="1" dirty="0"/>
              <a:t>k</a:t>
            </a:r>
            <a:r>
              <a:rPr lang="en-US" dirty="0"/>
              <a:t>) % 26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95827"/>
              </p:ext>
            </p:extLst>
          </p:nvPr>
        </p:nvGraphicFramePr>
        <p:xfrm>
          <a:off x="5005753" y="1582614"/>
          <a:ext cx="1160586" cy="5065164"/>
        </p:xfrm>
        <a:graphic>
          <a:graphicData uri="http://schemas.openxmlformats.org/drawingml/2006/table">
            <a:tbl>
              <a:tblPr/>
              <a:tblGrid>
                <a:gridCol w="580293">
                  <a:extLst>
                    <a:ext uri="{9D8B030D-6E8A-4147-A177-3AD203B41FA5}">
                      <a16:colId xmlns:a16="http://schemas.microsoft.com/office/drawing/2014/main" val="1443932711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442567492"/>
                    </a:ext>
                  </a:extLst>
                </a:gridCol>
              </a:tblGrid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84774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3616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279653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932756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9621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75112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434103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3739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5262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86475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14048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87624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766568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2125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8937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0303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344330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99608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048013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927165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41264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99006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5840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842372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38757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331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88015" y="1825625"/>
            <a:ext cx="4478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= (</a:t>
            </a:r>
            <a:r>
              <a:rPr lang="en-US" i="1" dirty="0" smtClean="0"/>
              <a:t>m </a:t>
            </a:r>
            <a:r>
              <a:rPr lang="en-US" dirty="0" smtClean="0"/>
              <a:t>+ </a:t>
            </a:r>
            <a:r>
              <a:rPr lang="en-US" i="1" dirty="0" smtClean="0"/>
              <a:t>k</a:t>
            </a:r>
            <a:r>
              <a:rPr lang="en-US" dirty="0" smtClean="0"/>
              <a:t>) % 26</a:t>
            </a:r>
          </a:p>
          <a:p>
            <a:pPr marL="457200" lvl="1" indent="0">
              <a:buNone/>
            </a:pPr>
            <a:r>
              <a:rPr lang="en-US" dirty="0" smtClean="0"/>
              <a:t> (0+11) %26 = 11 (L)</a:t>
            </a:r>
          </a:p>
          <a:p>
            <a:pPr marL="457200" lvl="1" indent="0">
              <a:buNone/>
            </a:pPr>
            <a:r>
              <a:rPr lang="en-US" dirty="0" smtClean="0"/>
              <a:t> (19+4)%26 = 23 (x)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= (26 + </a:t>
            </a:r>
            <a:r>
              <a:rPr lang="en-US" i="1" dirty="0" smtClean="0"/>
              <a:t>c </a:t>
            </a:r>
            <a:r>
              <a:rPr lang="en-US" dirty="0" smtClean="0"/>
              <a:t>– </a:t>
            </a:r>
            <a:r>
              <a:rPr lang="en-US" i="1" dirty="0" smtClean="0"/>
              <a:t>k</a:t>
            </a:r>
            <a:r>
              <a:rPr lang="en-US" dirty="0" smtClean="0"/>
              <a:t>) % 26</a:t>
            </a:r>
          </a:p>
          <a:p>
            <a:pPr marL="0" indent="0">
              <a:buNone/>
            </a:pPr>
            <a:r>
              <a:rPr lang="en-US" dirty="0" smtClean="0"/>
              <a:t>	(26+11-11)%26 = 0(A)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(26+23-4)%26 = 19 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8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556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Your will prompt the user whether he/she would like </a:t>
            </a:r>
            <a:r>
              <a:rPr lang="en-US" b="1" dirty="0"/>
              <a:t>to encrypt or decrypt a </a:t>
            </a:r>
            <a:r>
              <a:rPr lang="en-US" b="1" dirty="0" smtClean="0"/>
              <a:t>file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dirty="0"/>
              <a:t>You will prompt the user </a:t>
            </a:r>
            <a:r>
              <a:rPr lang="en-US" b="1" dirty="0"/>
              <a:t>to enter a 5-letter key that will be used to encrypt or decrypt </a:t>
            </a:r>
            <a:r>
              <a:rPr lang="en-US" dirty="0"/>
              <a:t>the file as appropriate for the operation. You must read this </a:t>
            </a:r>
            <a:r>
              <a:rPr lang="en-US" dirty="0" smtClean="0"/>
              <a:t>5-letter </a:t>
            </a:r>
            <a:r>
              <a:rPr lang="en-US" dirty="0"/>
              <a:t>key as 5 separate </a:t>
            </a:r>
            <a:r>
              <a:rPr lang="en-US" dirty="0" smtClean="0"/>
              <a:t>characters</a:t>
            </a:r>
          </a:p>
          <a:p>
            <a:endParaRPr lang="en-US" dirty="0" smtClean="0"/>
          </a:p>
          <a:p>
            <a:r>
              <a:rPr lang="en-US" dirty="0"/>
              <a:t> You may assume that </a:t>
            </a:r>
            <a:r>
              <a:rPr lang="en-US" dirty="0" smtClean="0"/>
              <a:t>the </a:t>
            </a:r>
            <a:r>
              <a:rPr lang="en-US" b="1" dirty="0" smtClean="0"/>
              <a:t>5-letter </a:t>
            </a:r>
            <a:r>
              <a:rPr lang="en-US" b="1" dirty="0"/>
              <a:t>key consists of alphabetic characters, b entered </a:t>
            </a:r>
            <a:r>
              <a:rPr lang="en-US" b="1" dirty="0" smtClean="0"/>
              <a:t>as either </a:t>
            </a:r>
            <a:r>
              <a:rPr lang="en-US" b="1" dirty="0"/>
              <a:t>uppercase or lowercase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The </a:t>
            </a:r>
            <a:r>
              <a:rPr lang="en-US" b="1" dirty="0"/>
              <a:t>files that you will encrypt or decrypt will only contain uppercase alphabetic characters (A – Z), lowercase alphabetic characters (a – z</a:t>
            </a:r>
            <a:r>
              <a:rPr lang="en-US" b="1" dirty="0" smtClean="0"/>
              <a:t>), and </a:t>
            </a:r>
            <a:r>
              <a:rPr lang="en-US" b="1" dirty="0"/>
              <a:t>whitespace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510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244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370"/>
            <a:ext cx="10515600" cy="49225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You will encrypt all alphabetic characters, both uppercase </a:t>
            </a:r>
            <a:r>
              <a:rPr lang="en-US" dirty="0" smtClean="0"/>
              <a:t>and lowercase</a:t>
            </a:r>
            <a:r>
              <a:rPr lang="en-US" dirty="0"/>
              <a:t>,  using  the  correct  user-entered  </a:t>
            </a:r>
            <a:r>
              <a:rPr lang="en-US"/>
              <a:t>key 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Uppercase characters should encrypt </a:t>
            </a:r>
            <a:r>
              <a:rPr lang="en-US" b="1" dirty="0" smtClean="0"/>
              <a:t>to uppercase </a:t>
            </a:r>
            <a:r>
              <a:rPr lang="en-US" b="1" dirty="0"/>
              <a:t>characters </a:t>
            </a:r>
            <a:r>
              <a:rPr lang="en-US" dirty="0" smtClean="0"/>
              <a:t>and a </a:t>
            </a:r>
            <a:r>
              <a:rPr lang="en-US" b="1" dirty="0"/>
              <a:t>lowercase characters should encrypt </a:t>
            </a:r>
            <a:r>
              <a:rPr lang="en-US" b="1" dirty="0" smtClean="0"/>
              <a:t>to lowercase </a:t>
            </a:r>
            <a:r>
              <a:rPr lang="en-US" b="1" dirty="0"/>
              <a:t>characters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If the plaintext file contains white space, such as a blank space, a</a:t>
            </a:r>
          </a:p>
          <a:p>
            <a:pPr marL="0" indent="0">
              <a:buNone/>
            </a:pPr>
            <a:r>
              <a:rPr lang="en-US" dirty="0"/>
              <a:t>tab, or a newline character, you will do no </a:t>
            </a:r>
            <a:r>
              <a:rPr lang="en-US" dirty="0" smtClean="0"/>
              <a:t>encryption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 other characters, such as punctuation or special characters, </a:t>
            </a:r>
            <a:r>
              <a:rPr lang="en-US" dirty="0" smtClean="0"/>
              <a:t>will be encrypted</a:t>
            </a:r>
          </a:p>
          <a:p>
            <a:r>
              <a:rPr lang="en-US" dirty="0"/>
              <a:t>All encrypted characters based on these requirements will </a:t>
            </a:r>
            <a:r>
              <a:rPr lang="en-US" dirty="0" smtClean="0"/>
              <a:t>be written </a:t>
            </a:r>
            <a:r>
              <a:rPr lang="en-US" dirty="0"/>
              <a:t>to the </a:t>
            </a:r>
            <a:r>
              <a:rPr lang="en-US" dirty="0" err="1"/>
              <a:t>ciphertext</a:t>
            </a:r>
            <a:r>
              <a:rPr lang="en-US" dirty="0"/>
              <a:t> file specified by the user.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1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548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Homework 3</vt:lpstr>
      <vt:lpstr>Cryptosystem</vt:lpstr>
      <vt:lpstr>What to do</vt:lpstr>
      <vt:lpstr>Example</vt:lpstr>
      <vt:lpstr>Mathematical Proof </vt:lpstr>
      <vt:lpstr>PowerPoint Presentation</vt:lpstr>
      <vt:lpstr>Encryption</vt:lpstr>
    </vt:vector>
  </TitlesOfParts>
  <Company>Sam Houston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Islam, ABM</dc:creator>
  <cp:lastModifiedBy>Islam, ABM</cp:lastModifiedBy>
  <cp:revision>7</cp:revision>
  <dcterms:created xsi:type="dcterms:W3CDTF">2019-11-04T20:06:51Z</dcterms:created>
  <dcterms:modified xsi:type="dcterms:W3CDTF">2019-11-04T20:42:58Z</dcterms:modified>
</cp:coreProperties>
</file>