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8" r:id="rId4"/>
    <p:sldId id="259" r:id="rId5"/>
    <p:sldId id="263" r:id="rId6"/>
    <p:sldId id="260" r:id="rId7"/>
    <p:sldId id="265" r:id="rId8"/>
    <p:sldId id="266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E486F-7F4C-4CC3-823D-C453C722F332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0A71-BBB7-46E9-86E6-939D84290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A5996-5CF3-4BF6-B76B-53A9E340C7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CA5996-5CF3-4BF6-B76B-53A9E340C7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70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E708-AFD5-445C-9A03-88A3243F447F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E99F-34EA-4806-8F65-C075527AF7FA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6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FA2F-14E5-447E-BFBA-A41937508E57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8898-D669-4AE9-A864-5CDDAF5AD32E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C676-E53F-44BE-87E8-CD0CF1783CBF}" type="datetime1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1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31A7-B5E8-41C5-AA8E-CD0EF0378930}" type="datetime1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EAF1-682E-43C1-962B-2DBA05E222F3}" type="datetime1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7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FE3-03B5-4211-8C79-7E00E80B9170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7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810F-E44D-47C0-A193-7F0DAA7FA9D9}" type="datetime1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EB8A-3F3B-4ABE-B351-F24447CCDEF7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6B5-2E8B-4209-945C-B8424240A778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5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E85-40CC-4A16-8FD1-D8695CE2A80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2441-3643-4E86-A7D3-48432CB00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D22A-EAC3-4C63-8BD7-592BF0E990B9}" type="datetime1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CADE-A4B9-48F7-9548-1A6A8E3A6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0"/>
            <a:ext cx="9144000" cy="2387600"/>
          </a:xfrm>
        </p:spPr>
        <p:txBody>
          <a:bodyPr/>
          <a:lstStyle/>
          <a:p>
            <a:r>
              <a:rPr lang="en-US" dirty="0"/>
              <a:t>Homework 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3602038"/>
            <a:ext cx="10460182" cy="1655762"/>
          </a:xfrm>
        </p:spPr>
        <p:txBody>
          <a:bodyPr/>
          <a:lstStyle/>
          <a:p>
            <a:r>
              <a:rPr lang="en-US" dirty="0"/>
              <a:t>Counting Objects in an</a:t>
            </a:r>
          </a:p>
          <a:p>
            <a:r>
              <a:rPr lang="en-US" dirty="0"/>
              <a:t>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C742F4-FD85-794C-A72D-120B4DB33821}"/>
              </a:ext>
            </a:extLst>
          </p:cNvPr>
          <p:cNvSpPr/>
          <p:nvPr/>
        </p:nvSpPr>
        <p:spPr>
          <a:xfrm>
            <a:off x="838200" y="2246242"/>
            <a:ext cx="2272748" cy="374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4CF97-5B56-1145-A22F-1BDA30FD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68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2DC6-95AA-224E-8192-4E740131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Input </a:t>
            </a:r>
          </a:p>
          <a:p>
            <a:pPr marL="0" indent="0">
              <a:buNone/>
            </a:pPr>
            <a:r>
              <a:rPr lang="en-US" dirty="0"/>
              <a:t>1,1,1,0,0,0,0,0</a:t>
            </a:r>
          </a:p>
          <a:p>
            <a:pPr marL="0" indent="0">
              <a:buNone/>
            </a:pPr>
            <a:r>
              <a:rPr lang="en-US" dirty="0"/>
              <a:t>1,1,1,0,1,1,0,0</a:t>
            </a:r>
          </a:p>
          <a:p>
            <a:pPr marL="0" indent="0">
              <a:buNone/>
            </a:pPr>
            <a:r>
              <a:rPr lang="en-US" dirty="0"/>
              <a:t>1,1,1,0,1,1,0,0</a:t>
            </a:r>
          </a:p>
          <a:p>
            <a:pPr marL="0" indent="0">
              <a:buNone/>
            </a:pPr>
            <a:r>
              <a:rPr lang="en-US" dirty="0"/>
              <a:t>1,1,1,0,0,0,1,0</a:t>
            </a:r>
          </a:p>
          <a:p>
            <a:pPr marL="0" indent="0">
              <a:buNone/>
            </a:pPr>
            <a:r>
              <a:rPr lang="en-US" dirty="0"/>
              <a:t>1,1,1,0,0,0,1,0</a:t>
            </a:r>
          </a:p>
          <a:p>
            <a:pPr marL="0" indent="0">
              <a:buNone/>
            </a:pPr>
            <a:r>
              <a:rPr lang="en-US" dirty="0"/>
              <a:t>1,1,1,0,0,0,1,0</a:t>
            </a:r>
          </a:p>
          <a:p>
            <a:pPr marL="0" indent="0">
              <a:buNone/>
            </a:pPr>
            <a:r>
              <a:rPr lang="en-US" dirty="0"/>
              <a:t>1,1,1,0,0,1,1,0</a:t>
            </a:r>
          </a:p>
          <a:p>
            <a:pPr marL="0" indent="0">
              <a:buNone/>
            </a:pPr>
            <a:r>
              <a:rPr lang="en-US" dirty="0"/>
              <a:t>1,1,1,0,0,0,0,0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FD7FB-61FC-B943-9AF0-0C4917161270}"/>
              </a:ext>
            </a:extLst>
          </p:cNvPr>
          <p:cNvSpPr/>
          <p:nvPr/>
        </p:nvSpPr>
        <p:spPr>
          <a:xfrm>
            <a:off x="4323521" y="2108468"/>
            <a:ext cx="74145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1 1 1 0 0 0 0 0 </a:t>
            </a:r>
          </a:p>
          <a:p>
            <a:r>
              <a:rPr lang="en-US" sz="2400" dirty="0"/>
              <a:t>1 1 1 0 2 2 0 0 </a:t>
            </a:r>
          </a:p>
          <a:p>
            <a:r>
              <a:rPr lang="en-US" sz="2400" dirty="0"/>
              <a:t>1 1 1 0 2 2 0 0 </a:t>
            </a:r>
          </a:p>
          <a:p>
            <a:r>
              <a:rPr lang="en-US" sz="2400" dirty="0"/>
              <a:t>1 1 1 0 0 0 3 0 </a:t>
            </a:r>
          </a:p>
          <a:p>
            <a:r>
              <a:rPr lang="en-US" sz="2400" dirty="0"/>
              <a:t>1 1 1 0 0 0 3 0 </a:t>
            </a:r>
          </a:p>
          <a:p>
            <a:r>
              <a:rPr lang="en-US" sz="2400" dirty="0"/>
              <a:t>1 1 1 0 0 0 3 0 </a:t>
            </a:r>
          </a:p>
          <a:p>
            <a:r>
              <a:rPr lang="en-US" sz="2400" dirty="0"/>
              <a:t>1 1 1 0 0 3 3 0 </a:t>
            </a:r>
          </a:p>
          <a:p>
            <a:r>
              <a:rPr lang="en-US" sz="2400" dirty="0"/>
              <a:t>There are 3 objects in this image.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The maximum length of an object in this image is 21 pixels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C2A1A-5811-C643-A736-99293B58B424}"/>
              </a:ext>
            </a:extLst>
          </p:cNvPr>
          <p:cNvSpPr txBox="1"/>
          <p:nvPr/>
        </p:nvSpPr>
        <p:spPr>
          <a:xfrm>
            <a:off x="6026426" y="5992297"/>
            <a:ext cx="220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144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Homework Due: December 9 by Midnight</a:t>
            </a:r>
          </a:p>
        </p:txBody>
      </p:sp>
    </p:spTree>
    <p:extLst>
      <p:ext uri="{BB962C8B-B14F-4D97-AF65-F5344CB8AC3E}">
        <p14:creationId xmlns:p14="http://schemas.microsoft.com/office/powerpoint/2010/main" val="375703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365125"/>
            <a:ext cx="11937076" cy="1325563"/>
          </a:xfrm>
        </p:spPr>
        <p:txBody>
          <a:bodyPr>
            <a:normAutofit/>
          </a:bodyPr>
          <a:lstStyle/>
          <a:p>
            <a:r>
              <a:rPr lang="en-US" b="1" dirty="0"/>
              <a:t>Counting Objects in an Image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Designing and implementing a system, in either C or C++, </a:t>
            </a:r>
            <a:r>
              <a:rPr lang="en-US" b="1" dirty="0"/>
              <a:t>to label </a:t>
            </a:r>
            <a:r>
              <a:rPr lang="en-US" dirty="0"/>
              <a:t>and </a:t>
            </a:r>
            <a:r>
              <a:rPr lang="en-US" b="1" dirty="0"/>
              <a:t>count the number of objects </a:t>
            </a:r>
            <a:r>
              <a:rPr lang="en-US" dirty="0"/>
              <a:t>in a given image </a:t>
            </a:r>
          </a:p>
          <a:p>
            <a:endParaRPr lang="en-US" dirty="0"/>
          </a:p>
          <a:p>
            <a:r>
              <a:rPr lang="en-US" dirty="0"/>
              <a:t> Each image consists of a number of pixels, and initially all pixels will have one of two labels, 0 and 1 </a:t>
            </a:r>
          </a:p>
          <a:p>
            <a:pPr lvl="1"/>
            <a:r>
              <a:rPr lang="en-US" dirty="0"/>
              <a:t>0 is considered a background pixel while a 1 represents a pixel that is part of an object </a:t>
            </a:r>
          </a:p>
          <a:p>
            <a:pPr lvl="1"/>
            <a:endParaRPr lang="en-US" dirty="0"/>
          </a:p>
          <a:p>
            <a:r>
              <a:rPr lang="en-US" sz="3200" dirty="0"/>
              <a:t> </a:t>
            </a:r>
            <a:r>
              <a:rPr lang="en-US" dirty="0"/>
              <a:t>Your system will apply, over multiple iterations, the same label to pixels that are connected to form objects, and then count the number of objects for a given image </a:t>
            </a:r>
          </a:p>
        </p:txBody>
      </p:sp>
    </p:spTree>
    <p:extLst>
      <p:ext uri="{BB962C8B-B14F-4D97-AF65-F5344CB8AC3E}">
        <p14:creationId xmlns:p14="http://schemas.microsoft.com/office/powerpoint/2010/main" val="3177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All input files will be a comma delimited matrix of 1 and 0s that represent the input image </a:t>
            </a:r>
          </a:p>
          <a:p>
            <a:r>
              <a:rPr lang="en-US" dirty="0"/>
              <a:t> The dimensions of the matrix will be always square but size will vary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25" y="3342585"/>
            <a:ext cx="4558224" cy="34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1" y="1497379"/>
            <a:ext cx="10515600" cy="4351338"/>
          </a:xfrm>
        </p:spPr>
        <p:txBody>
          <a:bodyPr/>
          <a:lstStyle/>
          <a:p>
            <a:r>
              <a:rPr lang="en-US" dirty="0"/>
              <a:t> Allow the user to input the name of the file describing the image </a:t>
            </a:r>
          </a:p>
          <a:p>
            <a:endParaRPr lang="en-US" dirty="0"/>
          </a:p>
          <a:p>
            <a:r>
              <a:rPr lang="en-US" dirty="0"/>
              <a:t> Initially, all pixels will be labelled 0 or 1  </a:t>
            </a:r>
          </a:p>
          <a:p>
            <a:endParaRPr lang="en-US" dirty="0"/>
          </a:p>
          <a:p>
            <a:r>
              <a:rPr lang="en-US" dirty="0"/>
              <a:t>Every pixel needs to be examined. One by one</a:t>
            </a:r>
          </a:p>
          <a:p>
            <a:pPr lvl="1"/>
            <a:r>
              <a:rPr lang="en-US" dirty="0"/>
              <a:t> starting at the top left corner, and moving linearly to the bottom right corner</a:t>
            </a:r>
          </a:p>
          <a:p>
            <a:pPr lvl="1"/>
            <a:endParaRPr lang="en-US" dirty="0"/>
          </a:p>
          <a:p>
            <a:r>
              <a:rPr lang="en-US" dirty="0"/>
              <a:t> There will be total </a:t>
            </a:r>
            <a:r>
              <a:rPr lang="en-US" b="1" dirty="0"/>
              <a:t>Two passes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71"/>
            <a:ext cx="10515600" cy="1029521"/>
          </a:xfrm>
        </p:spPr>
        <p:txBody>
          <a:bodyPr/>
          <a:lstStyle/>
          <a:p>
            <a:pPr algn="ctr"/>
            <a:r>
              <a:rPr lang="en-US" b="1" dirty="0"/>
              <a:t>Label all the pixels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4637" y="1151792"/>
            <a:ext cx="11790769" cy="5591908"/>
          </a:xfrm>
        </p:spPr>
        <p:txBody>
          <a:bodyPr/>
          <a:lstStyle/>
          <a:p>
            <a:r>
              <a:rPr lang="en-US" dirty="0"/>
              <a:t> First Pass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8" y="1705272"/>
            <a:ext cx="2185377" cy="1621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51" y="1705272"/>
            <a:ext cx="1800470" cy="1621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44" y="1705272"/>
            <a:ext cx="1838570" cy="1621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65" y="1705272"/>
            <a:ext cx="1969476" cy="16211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9575" y="4256231"/>
            <a:ext cx="2659669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7860" y="4252203"/>
            <a:ext cx="28575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8728" y="4339590"/>
            <a:ext cx="28575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6309" y="3281325"/>
            <a:ext cx="178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Image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3323" y="3346940"/>
            <a:ext cx="2575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Start from top left with new label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246" y="3315456"/>
            <a:ext cx="275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Pixel(1,4) has no pixel above and left is a background. Create a new label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402" y="3315456"/>
            <a:ext cx="278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(d) Pixel(1,8) has no pixel above and left is a background. Create a new label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97851" y="6191239"/>
            <a:ext cx="294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e) Pixel(3,4) has both above and left label. Choose the smallest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larger label as a child of smallest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8362" y="6194906"/>
            <a:ext cx="2575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(f) Completing row 7, new label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61415" y="6338460"/>
            <a:ext cx="2575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(g) First pass complete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341077" y="2515848"/>
            <a:ext cx="439615" cy="19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798420" y="2509815"/>
            <a:ext cx="536190" cy="177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61661" y="2503934"/>
            <a:ext cx="536190" cy="177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10253977" y="3974471"/>
            <a:ext cx="348759" cy="15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8554915" y="4994342"/>
            <a:ext cx="642936" cy="177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10800000">
            <a:off x="4851152" y="4994342"/>
            <a:ext cx="714983" cy="177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3CADE-A4B9-48F7-9548-1A6A8E3A66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10301"/>
            <a:ext cx="10515600" cy="944929"/>
          </a:xfrm>
        </p:spPr>
        <p:txBody>
          <a:bodyPr/>
          <a:lstStyle/>
          <a:p>
            <a:pPr algn="ctr"/>
            <a:r>
              <a:rPr lang="en-US" b="1" dirty="0"/>
              <a:t>Image Labelling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222131"/>
            <a:ext cx="11283462" cy="5547946"/>
          </a:xfrm>
        </p:spPr>
        <p:txBody>
          <a:bodyPr/>
          <a:lstStyle/>
          <a:p>
            <a:r>
              <a:rPr lang="en-US" dirty="0"/>
              <a:t> Second 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96" y="1838508"/>
            <a:ext cx="28575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3760" y="4248520"/>
            <a:ext cx="6736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Converting a '2' into a '1‘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again from top left with new label: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the data structure for the label '1‘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‘1' is not a child of any other labels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pixel (1,4),checks the data structure for '2'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notices that '2' is a child of '1'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Then, it checks for '1‘ (root)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replaces the label of (1, 4) with '1'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7430"/>
            <a:ext cx="2859272" cy="190211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7472" y="2523392"/>
            <a:ext cx="681097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630" y="3802429"/>
            <a:ext cx="4251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Label after First Pass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17733" y="2500862"/>
            <a:ext cx="681097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415" y="1838508"/>
            <a:ext cx="3065585" cy="1905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85852" y="3802429"/>
            <a:ext cx="229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The Final result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3CADE-A4B9-48F7-9548-1A6A8E3A66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8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171696"/>
            <a:ext cx="10515600" cy="684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First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5" y="1201615"/>
            <a:ext cx="11396749" cy="5332189"/>
          </a:xfrm>
        </p:spPr>
        <p:txBody>
          <a:bodyPr>
            <a:normAutofit/>
          </a:bodyPr>
          <a:lstStyle/>
          <a:p>
            <a:r>
              <a:rPr lang="en-US" dirty="0"/>
              <a:t> If a pixel is a </a:t>
            </a:r>
            <a:r>
              <a:rPr lang="en-US" b="1" dirty="0"/>
              <a:t>background</a:t>
            </a:r>
            <a:r>
              <a:rPr lang="en-US" dirty="0"/>
              <a:t> pixel (its label is 0), simply ignore it and move on to the next pixel </a:t>
            </a:r>
          </a:p>
          <a:p>
            <a:endParaRPr lang="en-US" dirty="0"/>
          </a:p>
          <a:p>
            <a:r>
              <a:rPr lang="en-US" dirty="0"/>
              <a:t> Otherwise, check the label of the pixel </a:t>
            </a:r>
            <a:r>
              <a:rPr lang="en-US" b="1" dirty="0"/>
              <a:t>above and to the left </a:t>
            </a:r>
            <a:r>
              <a:rPr lang="en-US" dirty="0"/>
              <a:t>of the current pixel if they exist. There may be 3 possible cases: </a:t>
            </a:r>
          </a:p>
          <a:p>
            <a:pPr lvl="1"/>
            <a:r>
              <a:rPr lang="en-US" b="1" dirty="0"/>
              <a:t>Case 1</a:t>
            </a:r>
            <a:r>
              <a:rPr lang="en-US" dirty="0"/>
              <a:t>: </a:t>
            </a:r>
            <a:r>
              <a:rPr lang="en-US" b="1" dirty="0"/>
              <a:t>If the top and left pixels are background </a:t>
            </a:r>
            <a:r>
              <a:rPr lang="en-US" dirty="0"/>
              <a:t>pixels or do not exist, create a new label </a:t>
            </a:r>
          </a:p>
          <a:p>
            <a:pPr lvl="1"/>
            <a:r>
              <a:rPr lang="en-US" b="1" dirty="0"/>
              <a:t>Case 2</a:t>
            </a:r>
            <a:r>
              <a:rPr lang="en-US" dirty="0"/>
              <a:t>: </a:t>
            </a:r>
            <a:r>
              <a:rPr lang="en-US" b="1" dirty="0"/>
              <a:t>If one is a background pixel or does not exist and the other has a label</a:t>
            </a:r>
            <a:r>
              <a:rPr lang="en-US" dirty="0"/>
              <a:t>, the current pixel will be labeled the same as the labeled pixel 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</a:t>
            </a:r>
            <a:r>
              <a:rPr lang="en-US" b="1" dirty="0"/>
              <a:t>If both the above and left pixels have different labels</a:t>
            </a:r>
            <a:r>
              <a:rPr lang="en-US" dirty="0"/>
              <a:t>, assign the current pixel the smallest label and store that there is a relationship between the two labels. This will be used in the second pass.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1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93" y="101356"/>
            <a:ext cx="10515600" cy="1325563"/>
          </a:xfrm>
        </p:spPr>
        <p:txBody>
          <a:bodyPr/>
          <a:lstStyle/>
          <a:p>
            <a:r>
              <a:rPr lang="en-US" b="1" dirty="0"/>
              <a:t>Second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778" y="1535723"/>
            <a:ext cx="10323022" cy="4641240"/>
          </a:xfrm>
        </p:spPr>
        <p:txBody>
          <a:bodyPr>
            <a:normAutofit/>
          </a:bodyPr>
          <a:lstStyle/>
          <a:p>
            <a:r>
              <a:rPr lang="en-US" dirty="0"/>
              <a:t> Consider the information you saved during the first pass for </a:t>
            </a:r>
            <a:r>
              <a:rPr lang="en-US" b="1" dirty="0"/>
              <a:t>case 3.</a:t>
            </a:r>
            <a:r>
              <a:rPr lang="en-US" dirty="0"/>
              <a:t> Any time you find a pixel whose label has a relationship with another label, assign the current pixel the smaller value of the relationship </a:t>
            </a:r>
          </a:p>
          <a:p>
            <a:endParaRPr lang="en-US" dirty="0"/>
          </a:p>
          <a:p>
            <a:r>
              <a:rPr lang="en-US" dirty="0"/>
              <a:t>After both passes are complete, count the number of unique labels. This represents the number of objects in the image </a:t>
            </a:r>
          </a:p>
          <a:p>
            <a:endParaRPr lang="en-US" dirty="0"/>
          </a:p>
          <a:p>
            <a:r>
              <a:rPr lang="en-US" dirty="0"/>
              <a:t> Output the image with the new labels and the count of the number of objects in the image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6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752</Words>
  <Application>Microsoft Macintosh PowerPoint</Application>
  <PresentationFormat>Widescreen</PresentationFormat>
  <Paragraphs>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Homework 04</vt:lpstr>
      <vt:lpstr>Deadlines</vt:lpstr>
      <vt:lpstr>Counting Objects in an Image </vt:lpstr>
      <vt:lpstr>Input file</vt:lpstr>
      <vt:lpstr>To-Do</vt:lpstr>
      <vt:lpstr>Label all the pixels</vt:lpstr>
      <vt:lpstr>Image Labelling Procedure</vt:lpstr>
      <vt:lpstr>First pass</vt:lpstr>
      <vt:lpstr>Second Pass</vt:lpstr>
      <vt:lpstr>Sample Output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03</dc:title>
  <dc:creator>Islam, A B M Rezbaul</dc:creator>
  <cp:lastModifiedBy>Islam, ABM</cp:lastModifiedBy>
  <cp:revision>10</cp:revision>
  <dcterms:created xsi:type="dcterms:W3CDTF">2018-11-13T16:42:35Z</dcterms:created>
  <dcterms:modified xsi:type="dcterms:W3CDTF">2019-11-25T21:06:47Z</dcterms:modified>
</cp:coreProperties>
</file>