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60" r:id="rId4"/>
    <p:sldId id="261" r:id="rId5"/>
    <p:sldId id="262" r:id="rId6"/>
    <p:sldId id="263" r:id="rId7"/>
    <p:sldId id="257" r:id="rId8"/>
    <p:sldId id="258" r:id="rId9"/>
    <p:sldId id="259" r:id="rId10"/>
    <p:sldId id="264" r:id="rId11"/>
    <p:sldId id="268" r:id="rId12"/>
    <p:sldId id="266" r:id="rId13"/>
    <p:sldId id="267" r:id="rId14"/>
    <p:sldId id="265" r:id="rId15"/>
    <p:sldId id="269" r:id="rId16"/>
    <p:sldId id="270" r:id="rId17"/>
    <p:sldId id="271" r:id="rId18"/>
    <p:sldId id="272" r:id="rId19"/>
    <p:sldId id="275"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9" autoAdjust="0"/>
    <p:restoredTop sz="94660"/>
  </p:normalViewPr>
  <p:slideViewPr>
    <p:cSldViewPr snapToGrid="0">
      <p:cViewPr>
        <p:scale>
          <a:sx n="75" d="100"/>
          <a:sy n="75" d="100"/>
        </p:scale>
        <p:origin x="318" y="21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C70401-3A76-46EB-A204-B5C915699595}" type="doc">
      <dgm:prSet loTypeId="urn:microsoft.com/office/officeart/2005/8/layout/process2" loCatId="process" qsTypeId="urn:microsoft.com/office/officeart/2005/8/quickstyle/simple3" qsCatId="simple" csTypeId="urn:microsoft.com/office/officeart/2005/8/colors/colorful5" csCatId="colorful"/>
      <dgm:spPr/>
      <dgm:t>
        <a:bodyPr/>
        <a:lstStyle/>
        <a:p>
          <a:endParaRPr lang="en-US"/>
        </a:p>
      </dgm:t>
    </dgm:pt>
    <dgm:pt modelId="{E83AF358-E917-4997-99FF-E62604217BED}">
      <dgm:prSet/>
      <dgm:spPr/>
      <dgm:t>
        <a:bodyPr/>
        <a:lstStyle/>
        <a:p>
          <a:r>
            <a:rPr lang="en-US" dirty="0"/>
            <a:t>In conclusion, there is sufficient evidence to fail to reject the null hypothesis because the test of hypothesis is less than the critical value, so the average hunter will harvest an older buck rather than harvest a younger one.</a:t>
          </a:r>
        </a:p>
      </dgm:t>
    </dgm:pt>
    <dgm:pt modelId="{362028B3-A61B-4458-8C17-DF9CB7274AD8}" type="parTrans" cxnId="{5F75A7A9-3E07-4203-BEBD-F32A61325FF6}">
      <dgm:prSet/>
      <dgm:spPr/>
      <dgm:t>
        <a:bodyPr/>
        <a:lstStyle/>
        <a:p>
          <a:endParaRPr lang="en-US"/>
        </a:p>
      </dgm:t>
    </dgm:pt>
    <dgm:pt modelId="{AEEDDA03-8403-4531-9467-C7F811E9F0FA}" type="sibTrans" cxnId="{5F75A7A9-3E07-4203-BEBD-F32A61325FF6}">
      <dgm:prSet/>
      <dgm:spPr/>
      <dgm:t>
        <a:bodyPr/>
        <a:lstStyle/>
        <a:p>
          <a:endParaRPr lang="en-US" dirty="0"/>
        </a:p>
      </dgm:t>
    </dgm:pt>
    <dgm:pt modelId="{CC5C816D-9895-4932-B901-3A2D55B63904}">
      <dgm:prSet/>
      <dgm:spPr/>
      <dgm:t>
        <a:bodyPr/>
        <a:lstStyle/>
        <a:p>
          <a:r>
            <a:rPr lang="en-US" dirty="0"/>
            <a:t>I can be 90% confident that the true population mean will be between 16.264 and 29.412.</a:t>
          </a:r>
        </a:p>
      </dgm:t>
    </dgm:pt>
    <dgm:pt modelId="{CB33FA3D-A02D-4065-9B6E-F8205BA13E43}" type="parTrans" cxnId="{C1EC581B-0F18-4CB3-937C-CE74897CE1D0}">
      <dgm:prSet/>
      <dgm:spPr/>
      <dgm:t>
        <a:bodyPr/>
        <a:lstStyle/>
        <a:p>
          <a:endParaRPr lang="en-US"/>
        </a:p>
      </dgm:t>
    </dgm:pt>
    <dgm:pt modelId="{77D1E8E4-13EC-4023-B629-F76D5DAD28FF}" type="sibTrans" cxnId="{C1EC581B-0F18-4CB3-937C-CE74897CE1D0}">
      <dgm:prSet/>
      <dgm:spPr/>
      <dgm:t>
        <a:bodyPr/>
        <a:lstStyle/>
        <a:p>
          <a:endParaRPr lang="en-US"/>
        </a:p>
      </dgm:t>
    </dgm:pt>
    <dgm:pt modelId="{5CC5834F-21B1-4177-AA58-6466CFB0FB57}" type="pres">
      <dgm:prSet presAssocID="{34C70401-3A76-46EB-A204-B5C915699595}" presName="linearFlow" presStyleCnt="0">
        <dgm:presLayoutVars>
          <dgm:resizeHandles val="exact"/>
        </dgm:presLayoutVars>
      </dgm:prSet>
      <dgm:spPr/>
    </dgm:pt>
    <dgm:pt modelId="{18AAF2D7-B541-4A7B-A082-98CD06F5C72F}" type="pres">
      <dgm:prSet presAssocID="{E83AF358-E917-4997-99FF-E62604217BED}" presName="node" presStyleLbl="node1" presStyleIdx="0" presStyleCnt="2">
        <dgm:presLayoutVars>
          <dgm:bulletEnabled val="1"/>
        </dgm:presLayoutVars>
      </dgm:prSet>
      <dgm:spPr/>
    </dgm:pt>
    <dgm:pt modelId="{2F7EF680-B42F-4C90-A814-9E5C65CDF092}" type="pres">
      <dgm:prSet presAssocID="{AEEDDA03-8403-4531-9467-C7F811E9F0FA}" presName="sibTrans" presStyleLbl="sibTrans2D1" presStyleIdx="0" presStyleCnt="1"/>
      <dgm:spPr/>
    </dgm:pt>
    <dgm:pt modelId="{07A56106-7B9A-4C70-B53A-EEFE7B9F44E8}" type="pres">
      <dgm:prSet presAssocID="{AEEDDA03-8403-4531-9467-C7F811E9F0FA}" presName="connectorText" presStyleLbl="sibTrans2D1" presStyleIdx="0" presStyleCnt="1"/>
      <dgm:spPr/>
    </dgm:pt>
    <dgm:pt modelId="{223E2FFB-F83F-47BA-ABF6-DF83E2542D7B}" type="pres">
      <dgm:prSet presAssocID="{CC5C816D-9895-4932-B901-3A2D55B63904}" presName="node" presStyleLbl="node1" presStyleIdx="1" presStyleCnt="2">
        <dgm:presLayoutVars>
          <dgm:bulletEnabled val="1"/>
        </dgm:presLayoutVars>
      </dgm:prSet>
      <dgm:spPr/>
    </dgm:pt>
  </dgm:ptLst>
  <dgm:cxnLst>
    <dgm:cxn modelId="{C1EC581B-0F18-4CB3-937C-CE74897CE1D0}" srcId="{34C70401-3A76-46EB-A204-B5C915699595}" destId="{CC5C816D-9895-4932-B901-3A2D55B63904}" srcOrd="1" destOrd="0" parTransId="{CB33FA3D-A02D-4065-9B6E-F8205BA13E43}" sibTransId="{77D1E8E4-13EC-4023-B629-F76D5DAD28FF}"/>
    <dgm:cxn modelId="{18B45C43-EFBA-4072-97E2-19EFE1F5C9D5}" type="presOf" srcId="{AEEDDA03-8403-4531-9467-C7F811E9F0FA}" destId="{07A56106-7B9A-4C70-B53A-EEFE7B9F44E8}" srcOrd="1" destOrd="0" presId="urn:microsoft.com/office/officeart/2005/8/layout/process2"/>
    <dgm:cxn modelId="{2873EE58-1FFE-498A-93C3-05EF2657E8A4}" type="presOf" srcId="{CC5C816D-9895-4932-B901-3A2D55B63904}" destId="{223E2FFB-F83F-47BA-ABF6-DF83E2542D7B}" srcOrd="0" destOrd="0" presId="urn:microsoft.com/office/officeart/2005/8/layout/process2"/>
    <dgm:cxn modelId="{03203C82-B8FB-4DAE-91BE-CC68354C7F4D}" type="presOf" srcId="{AEEDDA03-8403-4531-9467-C7F811E9F0FA}" destId="{2F7EF680-B42F-4C90-A814-9E5C65CDF092}" srcOrd="0" destOrd="0" presId="urn:microsoft.com/office/officeart/2005/8/layout/process2"/>
    <dgm:cxn modelId="{5F75A7A9-3E07-4203-BEBD-F32A61325FF6}" srcId="{34C70401-3A76-46EB-A204-B5C915699595}" destId="{E83AF358-E917-4997-99FF-E62604217BED}" srcOrd="0" destOrd="0" parTransId="{362028B3-A61B-4458-8C17-DF9CB7274AD8}" sibTransId="{AEEDDA03-8403-4531-9467-C7F811E9F0FA}"/>
    <dgm:cxn modelId="{41AE58B9-44B6-472D-8CBE-F5C166D74A0F}" type="presOf" srcId="{E83AF358-E917-4997-99FF-E62604217BED}" destId="{18AAF2D7-B541-4A7B-A082-98CD06F5C72F}" srcOrd="0" destOrd="0" presId="urn:microsoft.com/office/officeart/2005/8/layout/process2"/>
    <dgm:cxn modelId="{942826C3-F020-4B5C-A93C-2213733C3ED0}" type="presOf" srcId="{34C70401-3A76-46EB-A204-B5C915699595}" destId="{5CC5834F-21B1-4177-AA58-6466CFB0FB57}" srcOrd="0" destOrd="0" presId="urn:microsoft.com/office/officeart/2005/8/layout/process2"/>
    <dgm:cxn modelId="{82FEB2B0-9455-422D-B065-E07A86C1011C}" type="presParOf" srcId="{5CC5834F-21B1-4177-AA58-6466CFB0FB57}" destId="{18AAF2D7-B541-4A7B-A082-98CD06F5C72F}" srcOrd="0" destOrd="0" presId="urn:microsoft.com/office/officeart/2005/8/layout/process2"/>
    <dgm:cxn modelId="{709CD231-3CA0-4BF4-A778-D16A074DFD28}" type="presParOf" srcId="{5CC5834F-21B1-4177-AA58-6466CFB0FB57}" destId="{2F7EF680-B42F-4C90-A814-9E5C65CDF092}" srcOrd="1" destOrd="0" presId="urn:microsoft.com/office/officeart/2005/8/layout/process2"/>
    <dgm:cxn modelId="{7B692CED-66C0-49F7-8861-C60EB7CAF1CE}" type="presParOf" srcId="{2F7EF680-B42F-4C90-A814-9E5C65CDF092}" destId="{07A56106-7B9A-4C70-B53A-EEFE7B9F44E8}" srcOrd="0" destOrd="0" presId="urn:microsoft.com/office/officeart/2005/8/layout/process2"/>
    <dgm:cxn modelId="{0A1E0CC7-94CC-48E4-95C7-0FD01CC598C2}" type="presParOf" srcId="{5CC5834F-21B1-4177-AA58-6466CFB0FB57}" destId="{223E2FFB-F83F-47BA-ABF6-DF83E2542D7B}" srcOrd="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AF2D7-B541-4A7B-A082-98CD06F5C72F}">
      <dsp:nvSpPr>
        <dsp:cNvPr id="0" name=""/>
        <dsp:cNvSpPr/>
      </dsp:nvSpPr>
      <dsp:spPr>
        <a:xfrm>
          <a:off x="1231107" y="621"/>
          <a:ext cx="3941779" cy="2034466"/>
        </a:xfrm>
        <a:prstGeom prst="roundRect">
          <a:avLst>
            <a:gd name="adj" fmla="val 10000"/>
          </a:avLst>
        </a:prstGeom>
        <a:gradFill rotWithShape="0">
          <a:gsLst>
            <a:gs pos="0">
              <a:schemeClr val="accent5">
                <a:hueOff val="0"/>
                <a:satOff val="0"/>
                <a:lumOff val="0"/>
                <a:alphaOff val="0"/>
                <a:tint val="69000"/>
                <a:alpha val="100000"/>
                <a:satMod val="109000"/>
                <a:lumMod val="110000"/>
              </a:schemeClr>
            </a:gs>
            <a:gs pos="52000">
              <a:schemeClr val="accent5">
                <a:hueOff val="0"/>
                <a:satOff val="0"/>
                <a:lumOff val="0"/>
                <a:alphaOff val="0"/>
                <a:tint val="74000"/>
                <a:satMod val="100000"/>
                <a:lumMod val="104000"/>
              </a:schemeClr>
            </a:gs>
            <a:gs pos="100000">
              <a:schemeClr val="accent5">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 conclusion, there is sufficient evidence to fail to reject the null hypothesis because the test of hypothesis is less than the critical value, so the average hunter will harvest an older buck rather than harvest a younger one.</a:t>
          </a:r>
        </a:p>
      </dsp:txBody>
      <dsp:txXfrm>
        <a:off x="1290694" y="60208"/>
        <a:ext cx="3822605" cy="1915292"/>
      </dsp:txXfrm>
    </dsp:sp>
    <dsp:sp modelId="{2F7EF680-B42F-4C90-A814-9E5C65CDF092}">
      <dsp:nvSpPr>
        <dsp:cNvPr id="0" name=""/>
        <dsp:cNvSpPr/>
      </dsp:nvSpPr>
      <dsp:spPr>
        <a:xfrm rot="5400000">
          <a:off x="2820534" y="2085949"/>
          <a:ext cx="762925" cy="915510"/>
        </a:xfrm>
        <a:prstGeom prst="rightArrow">
          <a:avLst>
            <a:gd name="adj1" fmla="val 60000"/>
            <a:gd name="adj2" fmla="val 50000"/>
          </a:avLst>
        </a:prstGeom>
        <a:gradFill rotWithShape="0">
          <a:gsLst>
            <a:gs pos="0">
              <a:schemeClr val="accent5">
                <a:hueOff val="0"/>
                <a:satOff val="0"/>
                <a:lumOff val="0"/>
                <a:alphaOff val="0"/>
                <a:tint val="69000"/>
                <a:alpha val="100000"/>
                <a:satMod val="109000"/>
                <a:lumMod val="110000"/>
              </a:schemeClr>
            </a:gs>
            <a:gs pos="52000">
              <a:schemeClr val="accent5">
                <a:hueOff val="0"/>
                <a:satOff val="0"/>
                <a:lumOff val="0"/>
                <a:alphaOff val="0"/>
                <a:tint val="74000"/>
                <a:satMod val="100000"/>
                <a:lumMod val="104000"/>
              </a:schemeClr>
            </a:gs>
            <a:gs pos="100000">
              <a:schemeClr val="accent5">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2927344" y="2162242"/>
        <a:ext cx="549306" cy="534048"/>
      </dsp:txXfrm>
    </dsp:sp>
    <dsp:sp modelId="{223E2FFB-F83F-47BA-ABF6-DF83E2542D7B}">
      <dsp:nvSpPr>
        <dsp:cNvPr id="0" name=""/>
        <dsp:cNvSpPr/>
      </dsp:nvSpPr>
      <dsp:spPr>
        <a:xfrm>
          <a:off x="1231107" y="3052321"/>
          <a:ext cx="3941779" cy="2034466"/>
        </a:xfrm>
        <a:prstGeom prst="roundRect">
          <a:avLst>
            <a:gd name="adj" fmla="val 10000"/>
          </a:avLst>
        </a:prstGeom>
        <a:gradFill rotWithShape="0">
          <a:gsLst>
            <a:gs pos="0">
              <a:schemeClr val="accent5">
                <a:hueOff val="2327545"/>
                <a:satOff val="7755"/>
                <a:lumOff val="8823"/>
                <a:alphaOff val="0"/>
                <a:tint val="69000"/>
                <a:alpha val="100000"/>
                <a:satMod val="109000"/>
                <a:lumMod val="110000"/>
              </a:schemeClr>
            </a:gs>
            <a:gs pos="52000">
              <a:schemeClr val="accent5">
                <a:hueOff val="2327545"/>
                <a:satOff val="7755"/>
                <a:lumOff val="8823"/>
                <a:alphaOff val="0"/>
                <a:tint val="74000"/>
                <a:satMod val="100000"/>
                <a:lumMod val="104000"/>
              </a:schemeClr>
            </a:gs>
            <a:gs pos="100000">
              <a:schemeClr val="accent5">
                <a:hueOff val="2327545"/>
                <a:satOff val="7755"/>
                <a:lumOff val="8823"/>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 can be 90% confident that the true population mean will be between 16.264 and 29.412.</a:t>
          </a:r>
        </a:p>
      </dsp:txBody>
      <dsp:txXfrm>
        <a:off x="1290694" y="3111908"/>
        <a:ext cx="3822605" cy="1915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82EF271-7BE2-4CF4-97AD-95497DF7D295}" type="datetimeFigureOut">
              <a:rPr lang="en-US" smtClean="0"/>
              <a:t>28-Nov-18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87A9F8E3-3008-4D37-871A-1995704702F9}" type="slidenum">
              <a:rPr lang="en-US" smtClean="0"/>
              <a:t>‹#›</a:t>
            </a:fld>
            <a:endParaRPr lang="en-US" dirty="0"/>
          </a:p>
        </p:txBody>
      </p:sp>
    </p:spTree>
    <p:extLst>
      <p:ext uri="{BB962C8B-B14F-4D97-AF65-F5344CB8AC3E}">
        <p14:creationId xmlns:p14="http://schemas.microsoft.com/office/powerpoint/2010/main" val="317102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2EF271-7BE2-4CF4-97AD-95497DF7D295}" type="datetimeFigureOut">
              <a:rPr lang="en-US" smtClean="0"/>
              <a:t>28-Nov-18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A9F8E3-3008-4D37-871A-1995704702F9}" type="slidenum">
              <a:rPr lang="en-US" smtClean="0"/>
              <a:t>‹#›</a:t>
            </a:fld>
            <a:endParaRPr lang="en-US" dirty="0"/>
          </a:p>
        </p:txBody>
      </p:sp>
    </p:spTree>
    <p:extLst>
      <p:ext uri="{BB962C8B-B14F-4D97-AF65-F5344CB8AC3E}">
        <p14:creationId xmlns:p14="http://schemas.microsoft.com/office/powerpoint/2010/main" val="368664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2EF271-7BE2-4CF4-97AD-95497DF7D295}" type="datetimeFigureOut">
              <a:rPr lang="en-US" smtClean="0"/>
              <a:t>28-Nov-18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87A9F8E3-3008-4D37-871A-1995704702F9}" type="slidenum">
              <a:rPr lang="en-US" smtClean="0"/>
              <a:t>‹#›</a:t>
            </a:fld>
            <a:endParaRPr lang="en-US" dirty="0"/>
          </a:p>
        </p:txBody>
      </p:sp>
    </p:spTree>
    <p:extLst>
      <p:ext uri="{BB962C8B-B14F-4D97-AF65-F5344CB8AC3E}">
        <p14:creationId xmlns:p14="http://schemas.microsoft.com/office/powerpoint/2010/main" val="2626520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2EF271-7BE2-4CF4-97AD-95497DF7D295}" type="datetimeFigureOut">
              <a:rPr lang="en-US" smtClean="0"/>
              <a:t>28-Nov-18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87A9F8E3-3008-4D37-871A-1995704702F9}"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2752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82EF271-7BE2-4CF4-97AD-95497DF7D295}" type="datetimeFigureOut">
              <a:rPr lang="en-US" smtClean="0"/>
              <a:t>28-Nov-18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87A9F8E3-3008-4D37-871A-1995704702F9}" type="slidenum">
              <a:rPr lang="en-US" smtClean="0"/>
              <a:t>‹#›</a:t>
            </a:fld>
            <a:endParaRPr lang="en-US" dirty="0"/>
          </a:p>
        </p:txBody>
      </p:sp>
    </p:spTree>
    <p:extLst>
      <p:ext uri="{BB962C8B-B14F-4D97-AF65-F5344CB8AC3E}">
        <p14:creationId xmlns:p14="http://schemas.microsoft.com/office/powerpoint/2010/main" val="1216626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82EF271-7BE2-4CF4-97AD-95497DF7D295}" type="datetimeFigureOut">
              <a:rPr lang="en-US" smtClean="0"/>
              <a:t>28-Nov-18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A9F8E3-3008-4D37-871A-1995704702F9}" type="slidenum">
              <a:rPr lang="en-US" smtClean="0"/>
              <a:t>‹#›</a:t>
            </a:fld>
            <a:endParaRPr lang="en-US" dirty="0"/>
          </a:p>
        </p:txBody>
      </p:sp>
    </p:spTree>
    <p:extLst>
      <p:ext uri="{BB962C8B-B14F-4D97-AF65-F5344CB8AC3E}">
        <p14:creationId xmlns:p14="http://schemas.microsoft.com/office/powerpoint/2010/main" val="3656728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82EF271-7BE2-4CF4-97AD-95497DF7D295}" type="datetimeFigureOut">
              <a:rPr lang="en-US" smtClean="0"/>
              <a:t>28-Nov-18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A9F8E3-3008-4D37-871A-1995704702F9}" type="slidenum">
              <a:rPr lang="en-US" smtClean="0"/>
              <a:t>‹#›</a:t>
            </a:fld>
            <a:endParaRPr lang="en-US" dirty="0"/>
          </a:p>
        </p:txBody>
      </p:sp>
    </p:spTree>
    <p:extLst>
      <p:ext uri="{BB962C8B-B14F-4D97-AF65-F5344CB8AC3E}">
        <p14:creationId xmlns:p14="http://schemas.microsoft.com/office/powerpoint/2010/main" val="2372049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EF271-7BE2-4CF4-97AD-95497DF7D295}" type="datetimeFigureOut">
              <a:rPr lang="en-US" smtClean="0"/>
              <a:t>28-Nov-18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A9F8E3-3008-4D37-871A-1995704702F9}" type="slidenum">
              <a:rPr lang="en-US" smtClean="0"/>
              <a:t>‹#›</a:t>
            </a:fld>
            <a:endParaRPr lang="en-US" dirty="0"/>
          </a:p>
        </p:txBody>
      </p:sp>
    </p:spTree>
    <p:extLst>
      <p:ext uri="{BB962C8B-B14F-4D97-AF65-F5344CB8AC3E}">
        <p14:creationId xmlns:p14="http://schemas.microsoft.com/office/powerpoint/2010/main" val="522540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82EF271-7BE2-4CF4-97AD-95497DF7D295}" type="datetimeFigureOut">
              <a:rPr lang="en-US" smtClean="0"/>
              <a:t>28-Nov-18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87A9F8E3-3008-4D37-871A-1995704702F9}" type="slidenum">
              <a:rPr lang="en-US" smtClean="0"/>
              <a:t>‹#›</a:t>
            </a:fld>
            <a:endParaRPr lang="en-US" dirty="0"/>
          </a:p>
        </p:txBody>
      </p:sp>
    </p:spTree>
    <p:extLst>
      <p:ext uri="{BB962C8B-B14F-4D97-AF65-F5344CB8AC3E}">
        <p14:creationId xmlns:p14="http://schemas.microsoft.com/office/powerpoint/2010/main" val="357810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EF271-7BE2-4CF4-97AD-95497DF7D295}" type="datetimeFigureOut">
              <a:rPr lang="en-US" smtClean="0"/>
              <a:t>28-Nov-18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A9F8E3-3008-4D37-871A-1995704702F9}" type="slidenum">
              <a:rPr lang="en-US" smtClean="0"/>
              <a:t>‹#›</a:t>
            </a:fld>
            <a:endParaRPr lang="en-US" dirty="0"/>
          </a:p>
        </p:txBody>
      </p:sp>
    </p:spTree>
    <p:extLst>
      <p:ext uri="{BB962C8B-B14F-4D97-AF65-F5344CB8AC3E}">
        <p14:creationId xmlns:p14="http://schemas.microsoft.com/office/powerpoint/2010/main" val="172153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82EF271-7BE2-4CF4-97AD-95497DF7D295}" type="datetimeFigureOut">
              <a:rPr lang="en-US" smtClean="0"/>
              <a:t>28-Nov-18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87A9F8E3-3008-4D37-871A-1995704702F9}" type="slidenum">
              <a:rPr lang="en-US" smtClean="0"/>
              <a:t>‹#›</a:t>
            </a:fld>
            <a:endParaRPr lang="en-US" dirty="0"/>
          </a:p>
        </p:txBody>
      </p:sp>
    </p:spTree>
    <p:extLst>
      <p:ext uri="{BB962C8B-B14F-4D97-AF65-F5344CB8AC3E}">
        <p14:creationId xmlns:p14="http://schemas.microsoft.com/office/powerpoint/2010/main" val="95005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2EF271-7BE2-4CF4-97AD-95497DF7D295}" type="datetimeFigureOut">
              <a:rPr lang="en-US" smtClean="0"/>
              <a:t>28-Nov-18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A9F8E3-3008-4D37-871A-1995704702F9}" type="slidenum">
              <a:rPr lang="en-US" smtClean="0"/>
              <a:t>‹#›</a:t>
            </a:fld>
            <a:endParaRPr lang="en-US" dirty="0"/>
          </a:p>
        </p:txBody>
      </p:sp>
    </p:spTree>
    <p:extLst>
      <p:ext uri="{BB962C8B-B14F-4D97-AF65-F5344CB8AC3E}">
        <p14:creationId xmlns:p14="http://schemas.microsoft.com/office/powerpoint/2010/main" val="3056111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2EF271-7BE2-4CF4-97AD-95497DF7D295}" type="datetimeFigureOut">
              <a:rPr lang="en-US" smtClean="0"/>
              <a:t>28-Nov-18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A9F8E3-3008-4D37-871A-1995704702F9}" type="slidenum">
              <a:rPr lang="en-US" smtClean="0"/>
              <a:t>‹#›</a:t>
            </a:fld>
            <a:endParaRPr lang="en-US" dirty="0"/>
          </a:p>
        </p:txBody>
      </p:sp>
    </p:spTree>
    <p:extLst>
      <p:ext uri="{BB962C8B-B14F-4D97-AF65-F5344CB8AC3E}">
        <p14:creationId xmlns:p14="http://schemas.microsoft.com/office/powerpoint/2010/main" val="204361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2EF271-7BE2-4CF4-97AD-95497DF7D295}" type="datetimeFigureOut">
              <a:rPr lang="en-US" smtClean="0"/>
              <a:t>28-Nov-18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A9F8E3-3008-4D37-871A-1995704702F9}" type="slidenum">
              <a:rPr lang="en-US" smtClean="0"/>
              <a:t>‹#›</a:t>
            </a:fld>
            <a:endParaRPr lang="en-US" dirty="0"/>
          </a:p>
        </p:txBody>
      </p:sp>
    </p:spTree>
    <p:extLst>
      <p:ext uri="{BB962C8B-B14F-4D97-AF65-F5344CB8AC3E}">
        <p14:creationId xmlns:p14="http://schemas.microsoft.com/office/powerpoint/2010/main" val="73803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EF271-7BE2-4CF4-97AD-95497DF7D295}" type="datetimeFigureOut">
              <a:rPr lang="en-US" smtClean="0"/>
              <a:t>28-Nov-18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A9F8E3-3008-4D37-871A-1995704702F9}" type="slidenum">
              <a:rPr lang="en-US" smtClean="0"/>
              <a:t>‹#›</a:t>
            </a:fld>
            <a:endParaRPr lang="en-US" dirty="0"/>
          </a:p>
        </p:txBody>
      </p:sp>
    </p:spTree>
    <p:extLst>
      <p:ext uri="{BB962C8B-B14F-4D97-AF65-F5344CB8AC3E}">
        <p14:creationId xmlns:p14="http://schemas.microsoft.com/office/powerpoint/2010/main" val="132837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2EF271-7BE2-4CF4-97AD-95497DF7D295}" type="datetimeFigureOut">
              <a:rPr lang="en-US" smtClean="0"/>
              <a:t>28-Nov-18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A9F8E3-3008-4D37-871A-1995704702F9}" type="slidenum">
              <a:rPr lang="en-US" smtClean="0"/>
              <a:t>‹#›</a:t>
            </a:fld>
            <a:endParaRPr lang="en-US" dirty="0"/>
          </a:p>
        </p:txBody>
      </p:sp>
    </p:spTree>
    <p:extLst>
      <p:ext uri="{BB962C8B-B14F-4D97-AF65-F5344CB8AC3E}">
        <p14:creationId xmlns:p14="http://schemas.microsoft.com/office/powerpoint/2010/main" val="410271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2EF271-7BE2-4CF4-97AD-95497DF7D295}" type="datetimeFigureOut">
              <a:rPr lang="en-US" smtClean="0"/>
              <a:t>28-Nov-18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A9F8E3-3008-4D37-871A-1995704702F9}" type="slidenum">
              <a:rPr lang="en-US" smtClean="0"/>
              <a:t>‹#›</a:t>
            </a:fld>
            <a:endParaRPr lang="en-US" dirty="0"/>
          </a:p>
        </p:txBody>
      </p:sp>
    </p:spTree>
    <p:extLst>
      <p:ext uri="{BB962C8B-B14F-4D97-AF65-F5344CB8AC3E}">
        <p14:creationId xmlns:p14="http://schemas.microsoft.com/office/powerpoint/2010/main" val="3553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2EF271-7BE2-4CF4-97AD-95497DF7D295}" type="datetimeFigureOut">
              <a:rPr lang="en-US" smtClean="0"/>
              <a:t>28-Nov-18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A9F8E3-3008-4D37-871A-1995704702F9}" type="slidenum">
              <a:rPr lang="en-US" smtClean="0"/>
              <a:t>‹#›</a:t>
            </a:fld>
            <a:endParaRPr lang="en-US" dirty="0"/>
          </a:p>
        </p:txBody>
      </p:sp>
    </p:spTree>
    <p:extLst>
      <p:ext uri="{BB962C8B-B14F-4D97-AF65-F5344CB8AC3E}">
        <p14:creationId xmlns:p14="http://schemas.microsoft.com/office/powerpoint/2010/main" val="16079754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hyperlink" Target="http://www.jstor.org.ezproxy.shsu.edu/stable/43188288"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www.jstor.org.ezproxy.shsu.edu/stable/2325144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E781E8AE-9726-4DD0-9514-145270896560}"/>
              </a:ext>
            </a:extLst>
          </p:cNvPr>
          <p:cNvSpPr>
            <a:spLocks noGrp="1"/>
          </p:cNvSpPr>
          <p:nvPr>
            <p:ph type="ctrTitle"/>
          </p:nvPr>
        </p:nvSpPr>
        <p:spPr>
          <a:xfrm>
            <a:off x="4976028" y="965200"/>
            <a:ext cx="6170943" cy="4329641"/>
          </a:xfrm>
        </p:spPr>
        <p:txBody>
          <a:bodyPr anchor="ctr">
            <a:normAutofit/>
          </a:bodyPr>
          <a:lstStyle/>
          <a:p>
            <a:r>
              <a:rPr lang="en-US" sz="5400" dirty="0"/>
              <a:t>Final Presentation</a:t>
            </a:r>
          </a:p>
        </p:txBody>
      </p:sp>
      <p:sp>
        <p:nvSpPr>
          <p:cNvPr id="3" name="Subtitle 2">
            <a:extLst>
              <a:ext uri="{FF2B5EF4-FFF2-40B4-BE49-F238E27FC236}">
                <a16:creationId xmlns:a16="http://schemas.microsoft.com/office/drawing/2014/main" id="{0944A33A-C7CF-4094-AA19-D682EF70F1F7}"/>
              </a:ext>
            </a:extLst>
          </p:cNvPr>
          <p:cNvSpPr>
            <a:spLocks noGrp="1"/>
          </p:cNvSpPr>
          <p:nvPr>
            <p:ph type="subTitle" idx="1"/>
          </p:nvPr>
        </p:nvSpPr>
        <p:spPr>
          <a:xfrm>
            <a:off x="965200" y="965200"/>
            <a:ext cx="3367361" cy="4329641"/>
          </a:xfrm>
        </p:spPr>
        <p:txBody>
          <a:bodyPr anchor="ctr">
            <a:normAutofit/>
          </a:bodyPr>
          <a:lstStyle/>
          <a:p>
            <a:pPr algn="r"/>
            <a:r>
              <a:rPr lang="en-US" dirty="0"/>
              <a:t>By: Christopher McDaniel</a:t>
            </a:r>
          </a:p>
          <a:p>
            <a:pPr algn="r"/>
            <a:r>
              <a:rPr lang="en-US" dirty="0"/>
              <a:t>For: MATH 3379</a:t>
            </a:r>
          </a:p>
          <a:p>
            <a:pPr algn="r"/>
            <a:r>
              <a:rPr lang="en-US" dirty="0"/>
              <a:t>Date: 20 Nov. 2018</a:t>
            </a:r>
          </a:p>
        </p:txBody>
      </p:sp>
      <p:cxnSp>
        <p:nvCxnSpPr>
          <p:cNvPr id="12"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516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2194-4954-45E2-964D-9F4461546E8E}"/>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5400" dirty="0">
                <a:solidFill>
                  <a:srgbClr val="FFFFFF"/>
                </a:solidFill>
              </a:rPr>
              <a:t>Scatterplot of 1.5 Year Old Bucks</a:t>
            </a:r>
          </a:p>
        </p:txBody>
      </p:sp>
      <p:pic>
        <p:nvPicPr>
          <p:cNvPr id="7" name="Picture 6">
            <a:extLst>
              <a:ext uri="{FF2B5EF4-FFF2-40B4-BE49-F238E27FC236}">
                <a16:creationId xmlns:a16="http://schemas.microsoft.com/office/drawing/2014/main" id="{7662AFE1-1844-4AB8-86E9-B22611B358DB}"/>
              </a:ext>
            </a:extLst>
          </p:cNvPr>
          <p:cNvPicPr>
            <a:picLocks noChangeAspect="1"/>
          </p:cNvPicPr>
          <p:nvPr/>
        </p:nvPicPr>
        <p:blipFill>
          <a:blip r:embed="rId2"/>
          <a:stretch>
            <a:fillRect/>
          </a:stretch>
        </p:blipFill>
        <p:spPr>
          <a:xfrm>
            <a:off x="4382349" y="937692"/>
            <a:ext cx="3425609" cy="2743895"/>
          </a:xfrm>
          <a:prstGeom prst="rect">
            <a:avLst/>
          </a:prstGeom>
        </p:spPr>
      </p:pic>
      <p:pic>
        <p:nvPicPr>
          <p:cNvPr id="6" name="Picture 5">
            <a:extLst>
              <a:ext uri="{FF2B5EF4-FFF2-40B4-BE49-F238E27FC236}">
                <a16:creationId xmlns:a16="http://schemas.microsoft.com/office/drawing/2014/main" id="{4AF8EB7D-4782-4A67-A540-45FF63796B60}"/>
              </a:ext>
            </a:extLst>
          </p:cNvPr>
          <p:cNvPicPr>
            <a:picLocks noChangeAspect="1"/>
          </p:cNvPicPr>
          <p:nvPr/>
        </p:nvPicPr>
        <p:blipFill>
          <a:blip r:embed="rId3"/>
          <a:stretch>
            <a:fillRect/>
          </a:stretch>
        </p:blipFill>
        <p:spPr>
          <a:xfrm>
            <a:off x="8383537" y="931512"/>
            <a:ext cx="3433324" cy="2750075"/>
          </a:xfrm>
          <a:prstGeom prst="rect">
            <a:avLst/>
          </a:prstGeom>
        </p:spPr>
      </p:pic>
      <p:pic>
        <p:nvPicPr>
          <p:cNvPr id="8" name="Picture 7">
            <a:extLst>
              <a:ext uri="{FF2B5EF4-FFF2-40B4-BE49-F238E27FC236}">
                <a16:creationId xmlns:a16="http://schemas.microsoft.com/office/drawing/2014/main" id="{1715A200-8C85-4CBD-B9ED-7999A48C48CD}"/>
              </a:ext>
            </a:extLst>
          </p:cNvPr>
          <p:cNvPicPr>
            <a:picLocks noChangeAspect="1"/>
          </p:cNvPicPr>
          <p:nvPr/>
        </p:nvPicPr>
        <p:blipFill>
          <a:blip r:embed="rId4"/>
          <a:stretch>
            <a:fillRect/>
          </a:stretch>
        </p:blipFill>
        <p:spPr>
          <a:xfrm>
            <a:off x="296331" y="931512"/>
            <a:ext cx="3423916" cy="2742539"/>
          </a:xfrm>
          <a:prstGeom prst="rect">
            <a:avLst/>
          </a:prstGeom>
        </p:spPr>
      </p:pic>
    </p:spTree>
    <p:extLst>
      <p:ext uri="{BB962C8B-B14F-4D97-AF65-F5344CB8AC3E}">
        <p14:creationId xmlns:p14="http://schemas.microsoft.com/office/powerpoint/2010/main" val="1062086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B87C-D03C-4F39-920E-E800B0E852BD}"/>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5400" dirty="0">
                <a:solidFill>
                  <a:srgbClr val="FFFFFF"/>
                </a:solidFill>
              </a:rPr>
              <a:t>Scatterplot of 2.5 Year Old Bucks</a:t>
            </a:r>
          </a:p>
        </p:txBody>
      </p:sp>
      <p:pic>
        <p:nvPicPr>
          <p:cNvPr id="7" name="Picture 6">
            <a:extLst>
              <a:ext uri="{FF2B5EF4-FFF2-40B4-BE49-F238E27FC236}">
                <a16:creationId xmlns:a16="http://schemas.microsoft.com/office/drawing/2014/main" id="{98DBA037-3C92-4F37-8EA5-2E7822CDAB67}"/>
              </a:ext>
            </a:extLst>
          </p:cNvPr>
          <p:cNvPicPr>
            <a:picLocks noChangeAspect="1"/>
          </p:cNvPicPr>
          <p:nvPr/>
        </p:nvPicPr>
        <p:blipFill>
          <a:blip r:embed="rId2"/>
          <a:stretch>
            <a:fillRect/>
          </a:stretch>
        </p:blipFill>
        <p:spPr>
          <a:xfrm>
            <a:off x="8442484" y="935279"/>
            <a:ext cx="3425609" cy="2743895"/>
          </a:xfrm>
          <a:prstGeom prst="rect">
            <a:avLst/>
          </a:prstGeom>
        </p:spPr>
      </p:pic>
      <p:pic>
        <p:nvPicPr>
          <p:cNvPr id="4" name="Picture 3">
            <a:extLst>
              <a:ext uri="{FF2B5EF4-FFF2-40B4-BE49-F238E27FC236}">
                <a16:creationId xmlns:a16="http://schemas.microsoft.com/office/drawing/2014/main" id="{8A73333E-9EE1-44BD-A75D-F9A92FDC19B3}"/>
              </a:ext>
            </a:extLst>
          </p:cNvPr>
          <p:cNvPicPr>
            <a:picLocks noChangeAspect="1"/>
          </p:cNvPicPr>
          <p:nvPr/>
        </p:nvPicPr>
        <p:blipFill>
          <a:blip r:embed="rId3"/>
          <a:stretch>
            <a:fillRect/>
          </a:stretch>
        </p:blipFill>
        <p:spPr>
          <a:xfrm>
            <a:off x="259348" y="927743"/>
            <a:ext cx="3433324" cy="2750075"/>
          </a:xfrm>
          <a:prstGeom prst="rect">
            <a:avLst/>
          </a:prstGeom>
        </p:spPr>
      </p:pic>
      <p:pic>
        <p:nvPicPr>
          <p:cNvPr id="5" name="Picture 4">
            <a:extLst>
              <a:ext uri="{FF2B5EF4-FFF2-40B4-BE49-F238E27FC236}">
                <a16:creationId xmlns:a16="http://schemas.microsoft.com/office/drawing/2014/main" id="{C1D91D3C-BE81-4E51-9F7D-1CEBF6D08C4E}"/>
              </a:ext>
            </a:extLst>
          </p:cNvPr>
          <p:cNvPicPr>
            <a:picLocks noChangeAspect="1"/>
          </p:cNvPicPr>
          <p:nvPr/>
        </p:nvPicPr>
        <p:blipFill>
          <a:blip r:embed="rId4"/>
          <a:stretch>
            <a:fillRect/>
          </a:stretch>
        </p:blipFill>
        <p:spPr>
          <a:xfrm>
            <a:off x="4356467" y="935279"/>
            <a:ext cx="3423916" cy="2742539"/>
          </a:xfrm>
          <a:prstGeom prst="rect">
            <a:avLst/>
          </a:prstGeom>
        </p:spPr>
      </p:pic>
    </p:spTree>
    <p:extLst>
      <p:ext uri="{BB962C8B-B14F-4D97-AF65-F5344CB8AC3E}">
        <p14:creationId xmlns:p14="http://schemas.microsoft.com/office/powerpoint/2010/main" val="2214056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1D358-5DB4-4719-AFB7-4686A760DD45}"/>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5400" dirty="0">
                <a:solidFill>
                  <a:srgbClr val="FFFFFF"/>
                </a:solidFill>
              </a:rPr>
              <a:t>Scatterplot of 3.5 Year Old Bucks</a:t>
            </a:r>
          </a:p>
        </p:txBody>
      </p:sp>
      <p:pic>
        <p:nvPicPr>
          <p:cNvPr id="5" name="Picture 4" descr="A close up of text on a white background&#10;&#10;Description generated with very high confidence">
            <a:extLst>
              <a:ext uri="{FF2B5EF4-FFF2-40B4-BE49-F238E27FC236}">
                <a16:creationId xmlns:a16="http://schemas.microsoft.com/office/drawing/2014/main" id="{9FD67544-A0AB-4053-95A3-7D196279FA3B}"/>
              </a:ext>
            </a:extLst>
          </p:cNvPr>
          <p:cNvPicPr>
            <a:picLocks noChangeAspect="1"/>
          </p:cNvPicPr>
          <p:nvPr/>
        </p:nvPicPr>
        <p:blipFill>
          <a:blip r:embed="rId2"/>
          <a:stretch>
            <a:fillRect/>
          </a:stretch>
        </p:blipFill>
        <p:spPr>
          <a:xfrm>
            <a:off x="4383195" y="934602"/>
            <a:ext cx="3425609" cy="2743895"/>
          </a:xfrm>
          <a:prstGeom prst="rect">
            <a:avLst/>
          </a:prstGeom>
        </p:spPr>
      </p:pic>
      <p:pic>
        <p:nvPicPr>
          <p:cNvPr id="4" name="Picture 3" descr="A close up of a piece of paper&#10;&#10;Description generated with very high confidence">
            <a:extLst>
              <a:ext uri="{FF2B5EF4-FFF2-40B4-BE49-F238E27FC236}">
                <a16:creationId xmlns:a16="http://schemas.microsoft.com/office/drawing/2014/main" id="{110035B2-3925-4F3A-BC03-B3958E34B15C}"/>
              </a:ext>
            </a:extLst>
          </p:cNvPr>
          <p:cNvPicPr>
            <a:picLocks noChangeAspect="1"/>
          </p:cNvPicPr>
          <p:nvPr/>
        </p:nvPicPr>
        <p:blipFill>
          <a:blip r:embed="rId3"/>
          <a:stretch>
            <a:fillRect/>
          </a:stretch>
        </p:blipFill>
        <p:spPr>
          <a:xfrm>
            <a:off x="8383537" y="934602"/>
            <a:ext cx="3433324" cy="2745805"/>
          </a:xfrm>
          <a:prstGeom prst="rect">
            <a:avLst/>
          </a:prstGeom>
        </p:spPr>
      </p:pic>
      <p:pic>
        <p:nvPicPr>
          <p:cNvPr id="6" name="Picture 5" descr="A close up of a piece of paper&#10;&#10;Description generated with very high confidence">
            <a:extLst>
              <a:ext uri="{FF2B5EF4-FFF2-40B4-BE49-F238E27FC236}">
                <a16:creationId xmlns:a16="http://schemas.microsoft.com/office/drawing/2014/main" id="{3CA60136-3A4F-4ABC-A8D8-2AABCF72F0FE}"/>
              </a:ext>
            </a:extLst>
          </p:cNvPr>
          <p:cNvPicPr>
            <a:picLocks noChangeAspect="1"/>
          </p:cNvPicPr>
          <p:nvPr/>
        </p:nvPicPr>
        <p:blipFill>
          <a:blip r:embed="rId4"/>
          <a:stretch>
            <a:fillRect/>
          </a:stretch>
        </p:blipFill>
        <p:spPr>
          <a:xfrm>
            <a:off x="273362" y="935958"/>
            <a:ext cx="3423916" cy="2742539"/>
          </a:xfrm>
          <a:prstGeom prst="rect">
            <a:avLst/>
          </a:prstGeom>
        </p:spPr>
      </p:pic>
    </p:spTree>
    <p:extLst>
      <p:ext uri="{BB962C8B-B14F-4D97-AF65-F5344CB8AC3E}">
        <p14:creationId xmlns:p14="http://schemas.microsoft.com/office/powerpoint/2010/main" val="111153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EE1CA-89A6-4A02-BDCC-9A4E6AB64CAA}"/>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5400" dirty="0">
                <a:solidFill>
                  <a:srgbClr val="FFFFFF"/>
                </a:solidFill>
              </a:rPr>
              <a:t>Normality Plot of 1.5 Year Old Bucks</a:t>
            </a:r>
          </a:p>
        </p:txBody>
      </p:sp>
      <p:pic>
        <p:nvPicPr>
          <p:cNvPr id="4" name="Picture 3">
            <a:extLst>
              <a:ext uri="{FF2B5EF4-FFF2-40B4-BE49-F238E27FC236}">
                <a16:creationId xmlns:a16="http://schemas.microsoft.com/office/drawing/2014/main" id="{D9867BD0-9B3C-43A1-890E-C6A5D5130C77}"/>
              </a:ext>
            </a:extLst>
          </p:cNvPr>
          <p:cNvPicPr>
            <a:picLocks noChangeAspect="1"/>
          </p:cNvPicPr>
          <p:nvPr/>
        </p:nvPicPr>
        <p:blipFill>
          <a:blip r:embed="rId2"/>
          <a:stretch>
            <a:fillRect/>
          </a:stretch>
        </p:blipFill>
        <p:spPr>
          <a:xfrm>
            <a:off x="320040" y="934127"/>
            <a:ext cx="3425609" cy="2744844"/>
          </a:xfrm>
          <a:prstGeom prst="rect">
            <a:avLst/>
          </a:prstGeom>
        </p:spPr>
      </p:pic>
      <p:pic>
        <p:nvPicPr>
          <p:cNvPr id="6" name="Picture 5">
            <a:extLst>
              <a:ext uri="{FF2B5EF4-FFF2-40B4-BE49-F238E27FC236}">
                <a16:creationId xmlns:a16="http://schemas.microsoft.com/office/drawing/2014/main" id="{C1CEF10F-5416-453D-881C-4B6C9D37F5BB}"/>
              </a:ext>
            </a:extLst>
          </p:cNvPr>
          <p:cNvPicPr>
            <a:picLocks noChangeAspect="1"/>
          </p:cNvPicPr>
          <p:nvPr/>
        </p:nvPicPr>
        <p:blipFill>
          <a:blip r:embed="rId3"/>
          <a:stretch>
            <a:fillRect/>
          </a:stretch>
        </p:blipFill>
        <p:spPr>
          <a:xfrm>
            <a:off x="8383537" y="927946"/>
            <a:ext cx="3433324" cy="2751025"/>
          </a:xfrm>
          <a:prstGeom prst="rect">
            <a:avLst/>
          </a:prstGeom>
        </p:spPr>
      </p:pic>
      <p:pic>
        <p:nvPicPr>
          <p:cNvPr id="5" name="Picture 4">
            <a:extLst>
              <a:ext uri="{FF2B5EF4-FFF2-40B4-BE49-F238E27FC236}">
                <a16:creationId xmlns:a16="http://schemas.microsoft.com/office/drawing/2014/main" id="{6C43794D-1CF9-45DC-B0C4-66CF88013E2D}"/>
              </a:ext>
            </a:extLst>
          </p:cNvPr>
          <p:cNvPicPr>
            <a:picLocks noChangeAspect="1"/>
          </p:cNvPicPr>
          <p:nvPr/>
        </p:nvPicPr>
        <p:blipFill>
          <a:blip r:embed="rId4"/>
          <a:stretch>
            <a:fillRect/>
          </a:stretch>
        </p:blipFill>
        <p:spPr>
          <a:xfrm>
            <a:off x="4384042" y="935484"/>
            <a:ext cx="3423916" cy="2743487"/>
          </a:xfrm>
          <a:prstGeom prst="rect">
            <a:avLst/>
          </a:prstGeom>
        </p:spPr>
      </p:pic>
    </p:spTree>
    <p:extLst>
      <p:ext uri="{BB962C8B-B14F-4D97-AF65-F5344CB8AC3E}">
        <p14:creationId xmlns:p14="http://schemas.microsoft.com/office/powerpoint/2010/main" val="363336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8C51-A696-4F98-ADF6-F00D1CA9929A}"/>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5400" dirty="0">
                <a:solidFill>
                  <a:srgbClr val="FFFFFF"/>
                </a:solidFill>
              </a:rPr>
              <a:t>Normality Plot of 2.5 Year Old Bucks</a:t>
            </a:r>
          </a:p>
        </p:txBody>
      </p:sp>
      <p:pic>
        <p:nvPicPr>
          <p:cNvPr id="6" name="Picture 5">
            <a:extLst>
              <a:ext uri="{FF2B5EF4-FFF2-40B4-BE49-F238E27FC236}">
                <a16:creationId xmlns:a16="http://schemas.microsoft.com/office/drawing/2014/main" id="{0907F6DB-8B13-46C0-9483-ECD27B144C63}"/>
              </a:ext>
            </a:extLst>
          </p:cNvPr>
          <p:cNvPicPr>
            <a:picLocks noChangeAspect="1"/>
          </p:cNvPicPr>
          <p:nvPr/>
        </p:nvPicPr>
        <p:blipFill>
          <a:blip r:embed="rId2"/>
          <a:stretch>
            <a:fillRect/>
          </a:stretch>
        </p:blipFill>
        <p:spPr>
          <a:xfrm>
            <a:off x="8391252" y="934127"/>
            <a:ext cx="3425609" cy="2744844"/>
          </a:xfrm>
          <a:prstGeom prst="rect">
            <a:avLst/>
          </a:prstGeom>
        </p:spPr>
      </p:pic>
      <p:pic>
        <p:nvPicPr>
          <p:cNvPr id="4" name="Picture 3">
            <a:extLst>
              <a:ext uri="{FF2B5EF4-FFF2-40B4-BE49-F238E27FC236}">
                <a16:creationId xmlns:a16="http://schemas.microsoft.com/office/drawing/2014/main" id="{6BFF3E64-A6FD-4630-B0BA-883C33ADC940}"/>
              </a:ext>
            </a:extLst>
          </p:cNvPr>
          <p:cNvPicPr>
            <a:picLocks noChangeAspect="1"/>
          </p:cNvPicPr>
          <p:nvPr/>
        </p:nvPicPr>
        <p:blipFill>
          <a:blip r:embed="rId3"/>
          <a:stretch>
            <a:fillRect/>
          </a:stretch>
        </p:blipFill>
        <p:spPr>
          <a:xfrm>
            <a:off x="305172" y="934127"/>
            <a:ext cx="3433324" cy="2751025"/>
          </a:xfrm>
          <a:prstGeom prst="rect">
            <a:avLst/>
          </a:prstGeom>
        </p:spPr>
      </p:pic>
      <p:pic>
        <p:nvPicPr>
          <p:cNvPr id="5" name="Picture 4">
            <a:extLst>
              <a:ext uri="{FF2B5EF4-FFF2-40B4-BE49-F238E27FC236}">
                <a16:creationId xmlns:a16="http://schemas.microsoft.com/office/drawing/2014/main" id="{95F8359D-EBB6-4198-8A0C-DAFAF0030AEF}"/>
              </a:ext>
            </a:extLst>
          </p:cNvPr>
          <p:cNvPicPr>
            <a:picLocks noChangeAspect="1"/>
          </p:cNvPicPr>
          <p:nvPr/>
        </p:nvPicPr>
        <p:blipFill>
          <a:blip r:embed="rId4"/>
          <a:stretch>
            <a:fillRect/>
          </a:stretch>
        </p:blipFill>
        <p:spPr>
          <a:xfrm>
            <a:off x="4303541" y="934127"/>
            <a:ext cx="3423916" cy="2743487"/>
          </a:xfrm>
          <a:prstGeom prst="rect">
            <a:avLst/>
          </a:prstGeom>
        </p:spPr>
      </p:pic>
    </p:spTree>
    <p:extLst>
      <p:ext uri="{BB962C8B-B14F-4D97-AF65-F5344CB8AC3E}">
        <p14:creationId xmlns:p14="http://schemas.microsoft.com/office/powerpoint/2010/main" val="1554582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39B1-ECFC-4889-97C3-9D87B69DE324}"/>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5400" dirty="0">
                <a:solidFill>
                  <a:srgbClr val="FFFFFF"/>
                </a:solidFill>
              </a:rPr>
              <a:t>Normality Plot of 3.5 Year Old Bucks</a:t>
            </a:r>
          </a:p>
        </p:txBody>
      </p:sp>
      <p:pic>
        <p:nvPicPr>
          <p:cNvPr id="5" name="Picture 4">
            <a:extLst>
              <a:ext uri="{FF2B5EF4-FFF2-40B4-BE49-F238E27FC236}">
                <a16:creationId xmlns:a16="http://schemas.microsoft.com/office/drawing/2014/main" id="{283D99D1-771E-44CF-B124-E0AF7DD5E95E}"/>
              </a:ext>
            </a:extLst>
          </p:cNvPr>
          <p:cNvPicPr>
            <a:picLocks noChangeAspect="1"/>
          </p:cNvPicPr>
          <p:nvPr/>
        </p:nvPicPr>
        <p:blipFill>
          <a:blip r:embed="rId2"/>
          <a:stretch>
            <a:fillRect/>
          </a:stretch>
        </p:blipFill>
        <p:spPr>
          <a:xfrm>
            <a:off x="4275342" y="957120"/>
            <a:ext cx="3425609" cy="2744844"/>
          </a:xfrm>
          <a:prstGeom prst="rect">
            <a:avLst/>
          </a:prstGeom>
        </p:spPr>
      </p:pic>
      <p:pic>
        <p:nvPicPr>
          <p:cNvPr id="4" name="Picture 3">
            <a:extLst>
              <a:ext uri="{FF2B5EF4-FFF2-40B4-BE49-F238E27FC236}">
                <a16:creationId xmlns:a16="http://schemas.microsoft.com/office/drawing/2014/main" id="{F8201F79-1995-4B9E-B358-645F98823EE0}"/>
              </a:ext>
            </a:extLst>
          </p:cNvPr>
          <p:cNvPicPr>
            <a:picLocks noChangeAspect="1"/>
          </p:cNvPicPr>
          <p:nvPr/>
        </p:nvPicPr>
        <p:blipFill>
          <a:blip r:embed="rId3"/>
          <a:stretch>
            <a:fillRect/>
          </a:stretch>
        </p:blipFill>
        <p:spPr>
          <a:xfrm>
            <a:off x="179916" y="949582"/>
            <a:ext cx="3433324" cy="2751025"/>
          </a:xfrm>
          <a:prstGeom prst="rect">
            <a:avLst/>
          </a:prstGeom>
        </p:spPr>
      </p:pic>
      <p:pic>
        <p:nvPicPr>
          <p:cNvPr id="6" name="Picture 5">
            <a:extLst>
              <a:ext uri="{FF2B5EF4-FFF2-40B4-BE49-F238E27FC236}">
                <a16:creationId xmlns:a16="http://schemas.microsoft.com/office/drawing/2014/main" id="{5E09F1F0-1749-4E27-86A1-F70A8838642E}"/>
              </a:ext>
            </a:extLst>
          </p:cNvPr>
          <p:cNvPicPr>
            <a:picLocks noChangeAspect="1"/>
          </p:cNvPicPr>
          <p:nvPr/>
        </p:nvPicPr>
        <p:blipFill>
          <a:blip r:embed="rId4"/>
          <a:stretch>
            <a:fillRect/>
          </a:stretch>
        </p:blipFill>
        <p:spPr>
          <a:xfrm>
            <a:off x="8449725" y="957120"/>
            <a:ext cx="3423916" cy="2743487"/>
          </a:xfrm>
          <a:prstGeom prst="rect">
            <a:avLst/>
          </a:prstGeom>
        </p:spPr>
      </p:pic>
    </p:spTree>
    <p:extLst>
      <p:ext uri="{BB962C8B-B14F-4D97-AF65-F5344CB8AC3E}">
        <p14:creationId xmlns:p14="http://schemas.microsoft.com/office/powerpoint/2010/main" val="866325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D4A7-B6D7-4940-8FD6-8FDE651C7EB8}"/>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3800" dirty="0">
                <a:solidFill>
                  <a:srgbClr val="FFFFFF"/>
                </a:solidFill>
              </a:rPr>
              <a:t>Calculations for Test of Hypothesis for 1.5 Year Old Bucks</a:t>
            </a:r>
          </a:p>
        </p:txBody>
      </p:sp>
      <p:pic>
        <p:nvPicPr>
          <p:cNvPr id="5" name="Picture 4">
            <a:extLst>
              <a:ext uri="{FF2B5EF4-FFF2-40B4-BE49-F238E27FC236}">
                <a16:creationId xmlns:a16="http://schemas.microsoft.com/office/drawing/2014/main" id="{6EBC2A84-6258-4E9C-BC39-02BAF70B64B7}"/>
              </a:ext>
            </a:extLst>
          </p:cNvPr>
          <p:cNvPicPr>
            <a:picLocks noChangeAspect="1"/>
          </p:cNvPicPr>
          <p:nvPr/>
        </p:nvPicPr>
        <p:blipFill>
          <a:blip r:embed="rId2"/>
          <a:stretch>
            <a:fillRect/>
          </a:stretch>
        </p:blipFill>
        <p:spPr>
          <a:xfrm>
            <a:off x="4362014" y="1909020"/>
            <a:ext cx="3425609" cy="839273"/>
          </a:xfrm>
          <a:prstGeom prst="rect">
            <a:avLst/>
          </a:prstGeom>
        </p:spPr>
      </p:pic>
      <p:pic>
        <p:nvPicPr>
          <p:cNvPr id="4" name="Picture 3">
            <a:extLst>
              <a:ext uri="{FF2B5EF4-FFF2-40B4-BE49-F238E27FC236}">
                <a16:creationId xmlns:a16="http://schemas.microsoft.com/office/drawing/2014/main" id="{047D8984-8BAD-4FC1-A339-86A2553A521F}"/>
              </a:ext>
            </a:extLst>
          </p:cNvPr>
          <p:cNvPicPr>
            <a:picLocks noChangeAspect="1"/>
          </p:cNvPicPr>
          <p:nvPr/>
        </p:nvPicPr>
        <p:blipFill>
          <a:blip r:embed="rId3"/>
          <a:stretch>
            <a:fillRect/>
          </a:stretch>
        </p:blipFill>
        <p:spPr>
          <a:xfrm>
            <a:off x="266588" y="1909020"/>
            <a:ext cx="3433324" cy="841164"/>
          </a:xfrm>
          <a:prstGeom prst="rect">
            <a:avLst/>
          </a:prstGeom>
        </p:spPr>
      </p:pic>
      <p:pic>
        <p:nvPicPr>
          <p:cNvPr id="6" name="Picture 5">
            <a:extLst>
              <a:ext uri="{FF2B5EF4-FFF2-40B4-BE49-F238E27FC236}">
                <a16:creationId xmlns:a16="http://schemas.microsoft.com/office/drawing/2014/main" id="{28EEA33A-C01E-4B8D-AF9C-6266E5DFE2D0}"/>
              </a:ext>
            </a:extLst>
          </p:cNvPr>
          <p:cNvPicPr>
            <a:picLocks noChangeAspect="1"/>
          </p:cNvPicPr>
          <p:nvPr/>
        </p:nvPicPr>
        <p:blipFill>
          <a:blip r:embed="rId4"/>
          <a:stretch>
            <a:fillRect/>
          </a:stretch>
        </p:blipFill>
        <p:spPr>
          <a:xfrm>
            <a:off x="8449725" y="1909434"/>
            <a:ext cx="3423916" cy="838859"/>
          </a:xfrm>
          <a:prstGeom prst="rect">
            <a:avLst/>
          </a:prstGeom>
        </p:spPr>
      </p:pic>
    </p:spTree>
    <p:extLst>
      <p:ext uri="{BB962C8B-B14F-4D97-AF65-F5344CB8AC3E}">
        <p14:creationId xmlns:p14="http://schemas.microsoft.com/office/powerpoint/2010/main" val="3145128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9559-3569-4A25-882B-2DA0D05D5048}"/>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3800" dirty="0">
                <a:solidFill>
                  <a:srgbClr val="FFFFFF"/>
                </a:solidFill>
              </a:rPr>
              <a:t>Calculations for Test of Hypothesis and Confidence Interval for 2.5 Year Old Bucks</a:t>
            </a:r>
          </a:p>
        </p:txBody>
      </p:sp>
      <p:pic>
        <p:nvPicPr>
          <p:cNvPr id="6" name="Picture 5" descr="A screenshot of a cell phone&#10;&#10;Description generated with very high confidence">
            <a:extLst>
              <a:ext uri="{FF2B5EF4-FFF2-40B4-BE49-F238E27FC236}">
                <a16:creationId xmlns:a16="http://schemas.microsoft.com/office/drawing/2014/main" id="{2DD61791-3DEF-4F89-980D-B197EDF88057}"/>
              </a:ext>
            </a:extLst>
          </p:cNvPr>
          <p:cNvPicPr>
            <a:picLocks noChangeAspect="1"/>
          </p:cNvPicPr>
          <p:nvPr/>
        </p:nvPicPr>
        <p:blipFill>
          <a:blip r:embed="rId2"/>
          <a:stretch>
            <a:fillRect/>
          </a:stretch>
        </p:blipFill>
        <p:spPr>
          <a:xfrm>
            <a:off x="320040" y="1886913"/>
            <a:ext cx="3425609" cy="839273"/>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654E58F1-DCFD-4127-8810-B7ACE0683DEB}"/>
              </a:ext>
            </a:extLst>
          </p:cNvPr>
          <p:cNvPicPr>
            <a:picLocks noChangeAspect="1"/>
          </p:cNvPicPr>
          <p:nvPr/>
        </p:nvPicPr>
        <p:blipFill>
          <a:blip r:embed="rId3"/>
          <a:stretch>
            <a:fillRect/>
          </a:stretch>
        </p:blipFill>
        <p:spPr>
          <a:xfrm>
            <a:off x="4385729" y="1885967"/>
            <a:ext cx="3433324" cy="841164"/>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414D6259-D871-4DEB-99CA-01D85904CF3E}"/>
              </a:ext>
            </a:extLst>
          </p:cNvPr>
          <p:cNvPicPr>
            <a:picLocks noChangeAspect="1"/>
          </p:cNvPicPr>
          <p:nvPr/>
        </p:nvPicPr>
        <p:blipFill>
          <a:blip r:embed="rId4"/>
          <a:stretch>
            <a:fillRect/>
          </a:stretch>
        </p:blipFill>
        <p:spPr>
          <a:xfrm>
            <a:off x="8449725" y="1909434"/>
            <a:ext cx="3423916" cy="838859"/>
          </a:xfrm>
          <a:prstGeom prst="rect">
            <a:avLst/>
          </a:prstGeom>
        </p:spPr>
      </p:pic>
    </p:spTree>
    <p:extLst>
      <p:ext uri="{BB962C8B-B14F-4D97-AF65-F5344CB8AC3E}">
        <p14:creationId xmlns:p14="http://schemas.microsoft.com/office/powerpoint/2010/main" val="330187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6E19-90D8-4D1D-9D7B-DE2D96D0DBF7}"/>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3400" dirty="0">
                <a:solidFill>
                  <a:srgbClr val="FFFFFF"/>
                </a:solidFill>
              </a:rPr>
              <a:t>Calculations for Test of Hypothesis for 3.5 Year Old Bucks</a:t>
            </a:r>
          </a:p>
        </p:txBody>
      </p:sp>
      <p:pic>
        <p:nvPicPr>
          <p:cNvPr id="6" name="Picture 5">
            <a:extLst>
              <a:ext uri="{FF2B5EF4-FFF2-40B4-BE49-F238E27FC236}">
                <a16:creationId xmlns:a16="http://schemas.microsoft.com/office/drawing/2014/main" id="{FE79BCEE-BFB2-4DB4-9C1E-9E7B1C45A8E5}"/>
              </a:ext>
            </a:extLst>
          </p:cNvPr>
          <p:cNvPicPr>
            <a:picLocks noChangeAspect="1"/>
          </p:cNvPicPr>
          <p:nvPr/>
        </p:nvPicPr>
        <p:blipFill>
          <a:blip r:embed="rId2"/>
          <a:stretch>
            <a:fillRect/>
          </a:stretch>
        </p:blipFill>
        <p:spPr>
          <a:xfrm>
            <a:off x="8470059" y="1886913"/>
            <a:ext cx="3425609" cy="839273"/>
          </a:xfrm>
          <a:prstGeom prst="rect">
            <a:avLst/>
          </a:prstGeom>
        </p:spPr>
      </p:pic>
      <p:pic>
        <p:nvPicPr>
          <p:cNvPr id="4" name="Picture 3">
            <a:extLst>
              <a:ext uri="{FF2B5EF4-FFF2-40B4-BE49-F238E27FC236}">
                <a16:creationId xmlns:a16="http://schemas.microsoft.com/office/drawing/2014/main" id="{9170A462-0790-448E-AC86-17D97BF52A9F}"/>
              </a:ext>
            </a:extLst>
          </p:cNvPr>
          <p:cNvPicPr>
            <a:picLocks noChangeAspect="1"/>
          </p:cNvPicPr>
          <p:nvPr/>
        </p:nvPicPr>
        <p:blipFill>
          <a:blip r:embed="rId3"/>
          <a:stretch>
            <a:fillRect/>
          </a:stretch>
        </p:blipFill>
        <p:spPr>
          <a:xfrm>
            <a:off x="314013" y="1886913"/>
            <a:ext cx="3433324" cy="841164"/>
          </a:xfrm>
          <a:prstGeom prst="rect">
            <a:avLst/>
          </a:prstGeom>
        </p:spPr>
      </p:pic>
      <p:pic>
        <p:nvPicPr>
          <p:cNvPr id="5" name="Picture 4">
            <a:extLst>
              <a:ext uri="{FF2B5EF4-FFF2-40B4-BE49-F238E27FC236}">
                <a16:creationId xmlns:a16="http://schemas.microsoft.com/office/drawing/2014/main" id="{6A66D274-A131-4012-BC34-7B8C90FE630C}"/>
              </a:ext>
            </a:extLst>
          </p:cNvPr>
          <p:cNvPicPr>
            <a:picLocks noChangeAspect="1"/>
          </p:cNvPicPr>
          <p:nvPr/>
        </p:nvPicPr>
        <p:blipFill>
          <a:blip r:embed="rId4"/>
          <a:stretch>
            <a:fillRect/>
          </a:stretch>
        </p:blipFill>
        <p:spPr>
          <a:xfrm>
            <a:off x="4384042" y="1887327"/>
            <a:ext cx="3423916" cy="838859"/>
          </a:xfrm>
          <a:prstGeom prst="rect">
            <a:avLst/>
          </a:prstGeom>
        </p:spPr>
      </p:pic>
    </p:spTree>
    <p:extLst>
      <p:ext uri="{BB962C8B-B14F-4D97-AF65-F5344CB8AC3E}">
        <p14:creationId xmlns:p14="http://schemas.microsoft.com/office/powerpoint/2010/main" val="182885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ECDA1F-977F-40AF-840D-D05BB091D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B9FECD2-89B7-4AC3-8D54-9733D60AF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picture containing indoor, sitting&#10;&#10;Description generated with high confidence">
            <a:extLst>
              <a:ext uri="{FF2B5EF4-FFF2-40B4-BE49-F238E27FC236}">
                <a16:creationId xmlns:a16="http://schemas.microsoft.com/office/drawing/2014/main" id="{2F54C189-4A4C-4899-9585-5281DA208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02D2A15E-6A8D-4350-8CA8-60B2F4A7E88F}"/>
              </a:ext>
            </a:extLst>
          </p:cNvPr>
          <p:cNvSpPr>
            <a:spLocks noGrp="1"/>
          </p:cNvSpPr>
          <p:nvPr>
            <p:ph type="title"/>
          </p:nvPr>
        </p:nvSpPr>
        <p:spPr>
          <a:xfrm>
            <a:off x="2186153" y="764373"/>
            <a:ext cx="9320048" cy="1293028"/>
          </a:xfrm>
        </p:spPr>
        <p:txBody>
          <a:bodyPr>
            <a:normAutofit/>
          </a:bodyPr>
          <a:lstStyle/>
          <a:p>
            <a:r>
              <a:rPr lang="en-US" dirty="0">
                <a:solidFill>
                  <a:schemeClr val="bg1"/>
                </a:solidFill>
              </a:rPr>
              <a:t>Bibliography</a:t>
            </a:r>
          </a:p>
        </p:txBody>
      </p:sp>
      <p:sp>
        <p:nvSpPr>
          <p:cNvPr id="3" name="Content Placeholder 2">
            <a:extLst>
              <a:ext uri="{FF2B5EF4-FFF2-40B4-BE49-F238E27FC236}">
                <a16:creationId xmlns:a16="http://schemas.microsoft.com/office/drawing/2014/main" id="{4BF0E40B-BCAA-4FA7-B7C9-3348329882FC}"/>
              </a:ext>
            </a:extLst>
          </p:cNvPr>
          <p:cNvSpPr>
            <a:spLocks noGrp="1"/>
          </p:cNvSpPr>
          <p:nvPr>
            <p:ph idx="1"/>
          </p:nvPr>
        </p:nvSpPr>
        <p:spPr>
          <a:xfrm>
            <a:off x="685800" y="2743200"/>
            <a:ext cx="10820400" cy="3475485"/>
          </a:xfrm>
        </p:spPr>
        <p:txBody>
          <a:bodyPr>
            <a:normAutofit/>
          </a:bodyPr>
          <a:lstStyle/>
          <a:p>
            <a:pPr marL="0" marR="0">
              <a:spcBef>
                <a:spcPts val="0"/>
              </a:spcBef>
              <a:spcAft>
                <a:spcPts val="1000"/>
              </a:spcAft>
            </a:pPr>
            <a:r>
              <a:rPr lang="en-US" sz="1900" dirty="0">
                <a:ea typeface="Calibri" panose="020F0502020204030204" pitchFamily="34" charset="0"/>
                <a:cs typeface="Times New Roman" panose="02020603050405020304" pitchFamily="18" charset="0"/>
              </a:rPr>
              <a:t>BUDERMAN, F., DIEFENBACH, D., ROSENBERRY, C., WALLINGFORD, B., &amp; LONG, E. (2014). 	Effect of Hunter Selectivity on Harvest Rates of Radio-Collared White-Tailed Deer in 	Pennsylvania. </a:t>
            </a:r>
            <a:r>
              <a:rPr lang="en-US" sz="1900" i="1" dirty="0">
                <a:ea typeface="Calibri" panose="020F0502020204030204" pitchFamily="34" charset="0"/>
                <a:cs typeface="Times New Roman" panose="02020603050405020304" pitchFamily="18" charset="0"/>
              </a:rPr>
              <a:t>The Journal of Wildlife Management,</a:t>
            </a:r>
            <a:r>
              <a:rPr lang="en-US" sz="1900" dirty="0">
                <a:ea typeface="Calibri" panose="020F0502020204030204" pitchFamily="34" charset="0"/>
                <a:cs typeface="Times New Roman" panose="02020603050405020304" pitchFamily="18" charset="0"/>
              </a:rPr>
              <a:t> </a:t>
            </a:r>
            <a:r>
              <a:rPr lang="en-US" sz="1900" i="1" dirty="0">
                <a:ea typeface="Calibri" panose="020F0502020204030204" pitchFamily="34" charset="0"/>
                <a:cs typeface="Times New Roman" panose="02020603050405020304" pitchFamily="18" charset="0"/>
              </a:rPr>
              <a:t>78</a:t>
            </a:r>
            <a:r>
              <a:rPr lang="en-US" sz="1900" dirty="0">
                <a:ea typeface="Calibri" panose="020F0502020204030204" pitchFamily="34" charset="0"/>
                <a:cs typeface="Times New Roman" panose="02020603050405020304" pitchFamily="18" charset="0"/>
              </a:rPr>
              <a:t>(8), 1456-1465. Retrieved from 	</a:t>
            </a:r>
            <a:r>
              <a:rPr lang="en-US" sz="1900" u="sng" dirty="0">
                <a:ea typeface="Calibri" panose="020F0502020204030204" pitchFamily="34" charset="0"/>
                <a:cs typeface="Times New Roman" panose="02020603050405020304" pitchFamily="18" charset="0"/>
                <a:hlinkClick r:id="rId3"/>
              </a:rPr>
              <a:t>http://www.jstor.org.ezproxy.shsu.edu/stable/43188288</a:t>
            </a:r>
            <a:endParaRPr lang="en-US" sz="1900" dirty="0">
              <a:ea typeface="Calibri" panose="020F0502020204030204" pitchFamily="34" charset="0"/>
              <a:cs typeface="Times New Roman" panose="02020603050405020304" pitchFamily="18" charset="0"/>
            </a:endParaRPr>
          </a:p>
          <a:p>
            <a:pPr marL="0" marR="0">
              <a:spcBef>
                <a:spcPts val="0"/>
              </a:spcBef>
              <a:spcAft>
                <a:spcPts val="1000"/>
              </a:spcAft>
            </a:pPr>
            <a:r>
              <a:rPr lang="en-US" sz="1900" dirty="0">
                <a:ea typeface="Calibri" panose="020F0502020204030204" pitchFamily="34" charset="0"/>
                <a:cs typeface="Times New Roman" panose="02020603050405020304" pitchFamily="18" charset="0"/>
              </a:rPr>
              <a:t>LEBEL, F., DUSSAULT, C., MASSÉ, A., &amp; CÔTÉ, S. (2012). Influence of Habitat Features and 	Hunter Behavior on White-Tailed Deer Harvest. </a:t>
            </a:r>
            <a:r>
              <a:rPr lang="en-US" sz="1900" i="1" dirty="0">
                <a:ea typeface="Calibri" panose="020F0502020204030204" pitchFamily="34" charset="0"/>
                <a:cs typeface="Times New Roman" panose="02020603050405020304" pitchFamily="18" charset="0"/>
              </a:rPr>
              <a:t>The Journal of Wildlife 	Management,</a:t>
            </a:r>
            <a:r>
              <a:rPr lang="en-US" sz="1900" dirty="0">
                <a:ea typeface="Calibri" panose="020F0502020204030204" pitchFamily="34" charset="0"/>
                <a:cs typeface="Times New Roman" panose="02020603050405020304" pitchFamily="18" charset="0"/>
              </a:rPr>
              <a:t> </a:t>
            </a:r>
            <a:r>
              <a:rPr lang="en-US" sz="1900" i="1" dirty="0">
                <a:ea typeface="Calibri" panose="020F0502020204030204" pitchFamily="34" charset="0"/>
                <a:cs typeface="Times New Roman" panose="02020603050405020304" pitchFamily="18" charset="0"/>
              </a:rPr>
              <a:t>76</a:t>
            </a:r>
            <a:r>
              <a:rPr lang="en-US" sz="1900" dirty="0">
                <a:ea typeface="Calibri" panose="020F0502020204030204" pitchFamily="34" charset="0"/>
                <a:cs typeface="Times New Roman" panose="02020603050405020304" pitchFamily="18" charset="0"/>
              </a:rPr>
              <a:t>(7), 1431-1440. Retrieved from 	</a:t>
            </a:r>
            <a:r>
              <a:rPr lang="en-US" sz="1900" u="sng" dirty="0">
                <a:ea typeface="Calibri" panose="020F0502020204030204" pitchFamily="34" charset="0"/>
                <a:cs typeface="Times New Roman" panose="02020603050405020304" pitchFamily="18" charset="0"/>
                <a:hlinkClick r:id="rId4"/>
              </a:rPr>
              <a:t>http://www.jstor.org.ezproxy.shsu.edu/stable/23251441</a:t>
            </a:r>
            <a:endParaRPr lang="en-US" sz="1900" dirty="0">
              <a:ea typeface="Calibri" panose="020F0502020204030204" pitchFamily="34" charset="0"/>
              <a:cs typeface="Times New Roman" panose="02020603050405020304" pitchFamily="18" charset="0"/>
            </a:endParaRPr>
          </a:p>
          <a:p>
            <a:pPr marL="0" marR="0">
              <a:spcBef>
                <a:spcPts val="0"/>
              </a:spcBef>
              <a:spcAft>
                <a:spcPts val="1000"/>
              </a:spcAft>
            </a:pPr>
            <a:r>
              <a:rPr lang="en-US" sz="1900" dirty="0">
                <a:ea typeface="Calibri" panose="020F0502020204030204" pitchFamily="34" charset="0"/>
                <a:cs typeface="Times New Roman" panose="02020603050405020304" pitchFamily="18" charset="0"/>
              </a:rPr>
              <a:t>Trevor J. Hefley, Scott E. Hygnstrom, Jason M. Gilsdorf, Gregory M. Clements, Myndi J. 	Clements, Andrew J. Tyre, David M. Baasch, and Kurt C. VerCauteren (</a:t>
            </a:r>
            <a:r>
              <a:rPr lang="en-US" sz="1900" i="1" dirty="0">
                <a:ea typeface="Calibri" panose="020F0502020204030204" pitchFamily="34" charset="0"/>
                <a:cs typeface="Times New Roman" panose="02020603050405020304" pitchFamily="18" charset="0"/>
              </a:rPr>
              <a:t>2013</a:t>
            </a:r>
            <a:r>
              <a:rPr lang="en-US" sz="1900" dirty="0">
                <a:ea typeface="Calibri" panose="020F0502020204030204" pitchFamily="34" charset="0"/>
                <a:cs typeface="Times New Roman" panose="02020603050405020304" pitchFamily="18" charset="0"/>
              </a:rPr>
              <a:t>) Effects 	of Deer Density and Land Use on Mass of White-Tailed Deer. Journal of Fish and 	Wildlife Management: June 2013, Vol. 4, No. 1, pp. 20-32.</a:t>
            </a:r>
          </a:p>
        </p:txBody>
      </p:sp>
    </p:spTree>
    <p:extLst>
      <p:ext uri="{BB962C8B-B14F-4D97-AF65-F5344CB8AC3E}">
        <p14:creationId xmlns:p14="http://schemas.microsoft.com/office/powerpoint/2010/main" val="253370526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190DADD9-4B51-4496-A87A-CEAD3006646D}"/>
              </a:ext>
            </a:extLst>
          </p:cNvPr>
          <p:cNvSpPr>
            <a:spLocks noGrp="1"/>
          </p:cNvSpPr>
          <p:nvPr>
            <p:ph type="title"/>
          </p:nvPr>
        </p:nvSpPr>
        <p:spPr>
          <a:xfrm>
            <a:off x="665922" y="987287"/>
            <a:ext cx="3548269" cy="4697896"/>
          </a:xfrm>
        </p:spPr>
        <p:txBody>
          <a:bodyPr>
            <a:normAutofit/>
          </a:bodyPr>
          <a:lstStyle/>
          <a:p>
            <a:r>
              <a:rPr lang="en-US" sz="3600" dirty="0"/>
              <a:t>Introduction and Background</a:t>
            </a:r>
          </a:p>
        </p:txBody>
      </p:sp>
      <p:sp>
        <p:nvSpPr>
          <p:cNvPr id="3" name="Content Placeholder 2">
            <a:extLst>
              <a:ext uri="{FF2B5EF4-FFF2-40B4-BE49-F238E27FC236}">
                <a16:creationId xmlns:a16="http://schemas.microsoft.com/office/drawing/2014/main" id="{27AA5BDA-7CE1-4EDD-AED4-94316C838B47}"/>
              </a:ext>
            </a:extLst>
          </p:cNvPr>
          <p:cNvSpPr>
            <a:spLocks noGrp="1"/>
          </p:cNvSpPr>
          <p:nvPr>
            <p:ph idx="1"/>
          </p:nvPr>
        </p:nvSpPr>
        <p:spPr>
          <a:xfrm>
            <a:off x="5057825" y="987287"/>
            <a:ext cx="5755949" cy="4697895"/>
          </a:xfrm>
        </p:spPr>
        <p:txBody>
          <a:bodyPr anchor="ctr">
            <a:normAutofit/>
          </a:bodyPr>
          <a:lstStyle/>
          <a:p>
            <a:r>
              <a:rPr lang="en-US" sz="1500" dirty="0"/>
              <a:t>White-tail deer are probably one of the most commonly hunted big game animals in Texas and other, similar, states. The males (bucks) of the species are probably some of the most sought after in terms of trophies, with females for meat, although some hunters will look at a buck for meat instead of as a trophy. In the data set covered it compares the percentage of bucks harvested across three years. In the article titled “Effects of Deer Density and Land Use on Mass of White-Tailed Deer”, the authors elaborate on the density of deer and how it can affect their ecosystem. In another article titled “Influence of Habitat Features and Hunter Behavior on White-Tailed Deer Harvest”, the authors are talking about how environmental conditions can effect the hunter’s harvest of the white-tailed deer for the year. In the final article (“Effect of Hunter Selectivity on Harvest Rates of Radio-Collared White-Tailed Deer in Pennsylvania”) the authors talk about how radio transmitters did not have the effect they expected on which deer the hunter’s where expected to harvest.</a:t>
            </a:r>
          </a:p>
        </p:txBody>
      </p:sp>
    </p:spTree>
    <p:extLst>
      <p:ext uri="{BB962C8B-B14F-4D97-AF65-F5344CB8AC3E}">
        <p14:creationId xmlns:p14="http://schemas.microsoft.com/office/powerpoint/2010/main" val="311389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16C22E6-9E1A-4148-91D7-6467FD59E6EE}"/>
              </a:ext>
            </a:extLst>
          </p:cNvPr>
          <p:cNvSpPr>
            <a:spLocks noGrp="1"/>
          </p:cNvSpPr>
          <p:nvPr>
            <p:ph type="title"/>
          </p:nvPr>
        </p:nvSpPr>
        <p:spPr>
          <a:xfrm>
            <a:off x="685800" y="1066163"/>
            <a:ext cx="3306744" cy="5148371"/>
          </a:xfrm>
        </p:spPr>
        <p:txBody>
          <a:bodyPr>
            <a:normAutofit/>
          </a:bodyPr>
          <a:lstStyle/>
          <a:p>
            <a:r>
              <a:rPr lang="en-US" sz="3000" dirty="0"/>
              <a:t>Conclusion and Interpretation</a:t>
            </a:r>
          </a:p>
        </p:txBody>
      </p:sp>
      <p:graphicFrame>
        <p:nvGraphicFramePr>
          <p:cNvPr id="18" name="Content Placeholder 2">
            <a:extLst>
              <a:ext uri="{FF2B5EF4-FFF2-40B4-BE49-F238E27FC236}">
                <a16:creationId xmlns:a16="http://schemas.microsoft.com/office/drawing/2014/main" id="{6EC3AF7A-04CA-4F80-A348-DB9F7A5F8917}"/>
              </a:ext>
            </a:extLst>
          </p:cNvPr>
          <p:cNvGraphicFramePr>
            <a:graphicFrameLocks noGrp="1"/>
          </p:cNvGraphicFramePr>
          <p:nvPr>
            <p:ph idx="1"/>
            <p:extLst>
              <p:ext uri="{D42A27DB-BD31-4B8C-83A1-F6EECF244321}">
                <p14:modId xmlns:p14="http://schemas.microsoft.com/office/powerpoint/2010/main" val="242783660"/>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150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2" name="Rectangle 11">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3BA49861-4E32-426C-A9A3-B1943CFB7C3C}"/>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dirty="0"/>
              <a:t>Hypothesis</a:t>
            </a:r>
          </a:p>
        </p:txBody>
      </p:sp>
      <p:sp>
        <p:nvSpPr>
          <p:cNvPr id="3" name="Content Placeholder 2">
            <a:extLst>
              <a:ext uri="{FF2B5EF4-FFF2-40B4-BE49-F238E27FC236}">
                <a16:creationId xmlns:a16="http://schemas.microsoft.com/office/drawing/2014/main" id="{551AD031-6C2C-49D7-917F-6CA1F24AB599}"/>
              </a:ext>
            </a:extLst>
          </p:cNvPr>
          <p:cNvSpPr>
            <a:spLocks noGrp="1"/>
          </p:cNvSpPr>
          <p:nvPr>
            <p:ph idx="1"/>
          </p:nvPr>
        </p:nvSpPr>
        <p:spPr>
          <a:xfrm>
            <a:off x="965200" y="965200"/>
            <a:ext cx="3367361" cy="4329641"/>
          </a:xfrm>
        </p:spPr>
        <p:txBody>
          <a:bodyPr vert="horz" lIns="91440" tIns="45720" rIns="91440" bIns="45720" rtlCol="0" anchor="ctr">
            <a:normAutofit/>
          </a:bodyPr>
          <a:lstStyle/>
          <a:p>
            <a:pPr marL="0" indent="0" algn="r">
              <a:buNone/>
            </a:pPr>
            <a:r>
              <a:rPr lang="en-US" sz="2000" dirty="0"/>
              <a:t>If the buck is older, then most hunters will harvest them instead of younger bucks.</a:t>
            </a:r>
          </a:p>
        </p:txBody>
      </p:sp>
      <p:cxnSp>
        <p:nvCxnSpPr>
          <p:cNvPr id="16" name="Straight Connector 15">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48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E4EB-4BF8-4197-9801-BFDF64F56214}"/>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5400" dirty="0">
                <a:solidFill>
                  <a:srgbClr val="FFFFFF"/>
                </a:solidFill>
              </a:rPr>
              <a:t>Boxplot of 1.5 Year Old Bucks</a:t>
            </a:r>
          </a:p>
        </p:txBody>
      </p:sp>
      <p:pic>
        <p:nvPicPr>
          <p:cNvPr id="6" name="Picture 5" descr="A screenshot of a cell phone&#10;&#10;Description generated with high confidence">
            <a:extLst>
              <a:ext uri="{FF2B5EF4-FFF2-40B4-BE49-F238E27FC236}">
                <a16:creationId xmlns:a16="http://schemas.microsoft.com/office/drawing/2014/main" id="{AC5E439C-43F2-4352-B8B0-60573ADD7DBF}"/>
              </a:ext>
            </a:extLst>
          </p:cNvPr>
          <p:cNvPicPr>
            <a:picLocks noChangeAspect="1"/>
          </p:cNvPicPr>
          <p:nvPr/>
        </p:nvPicPr>
        <p:blipFill>
          <a:blip r:embed="rId2"/>
          <a:stretch>
            <a:fillRect/>
          </a:stretch>
        </p:blipFill>
        <p:spPr>
          <a:xfrm>
            <a:off x="4396740" y="937218"/>
            <a:ext cx="3425609" cy="2744844"/>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B020FFC2-25AA-4346-9BA9-600AB92395F2}"/>
              </a:ext>
            </a:extLst>
          </p:cNvPr>
          <p:cNvPicPr>
            <a:picLocks noChangeAspect="1"/>
          </p:cNvPicPr>
          <p:nvPr/>
        </p:nvPicPr>
        <p:blipFill>
          <a:blip r:embed="rId3"/>
          <a:stretch>
            <a:fillRect/>
          </a:stretch>
        </p:blipFill>
        <p:spPr>
          <a:xfrm>
            <a:off x="8383537" y="931037"/>
            <a:ext cx="3433324" cy="2751025"/>
          </a:xfrm>
          <a:prstGeom prst="rect">
            <a:avLst/>
          </a:prstGeom>
        </p:spPr>
      </p:pic>
      <p:pic>
        <p:nvPicPr>
          <p:cNvPr id="5" name="Picture 4" descr="A screenshot of a video game&#10;&#10;Description generated with high confidence">
            <a:extLst>
              <a:ext uri="{FF2B5EF4-FFF2-40B4-BE49-F238E27FC236}">
                <a16:creationId xmlns:a16="http://schemas.microsoft.com/office/drawing/2014/main" id="{E7D4873F-0357-4278-BF09-96F4BC641CEF}"/>
              </a:ext>
            </a:extLst>
          </p:cNvPr>
          <p:cNvPicPr>
            <a:picLocks noChangeAspect="1"/>
          </p:cNvPicPr>
          <p:nvPr/>
        </p:nvPicPr>
        <p:blipFill>
          <a:blip r:embed="rId4"/>
          <a:stretch>
            <a:fillRect/>
          </a:stretch>
        </p:blipFill>
        <p:spPr>
          <a:xfrm>
            <a:off x="309876" y="938575"/>
            <a:ext cx="3423916" cy="2743487"/>
          </a:xfrm>
          <a:prstGeom prst="rect">
            <a:avLst/>
          </a:prstGeom>
        </p:spPr>
      </p:pic>
    </p:spTree>
    <p:extLst>
      <p:ext uri="{BB962C8B-B14F-4D97-AF65-F5344CB8AC3E}">
        <p14:creationId xmlns:p14="http://schemas.microsoft.com/office/powerpoint/2010/main" val="346890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018E-F522-4C8E-AC90-51EC95B81FDD}"/>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5400" dirty="0">
                <a:solidFill>
                  <a:srgbClr val="FFFFFF"/>
                </a:solidFill>
              </a:rPr>
              <a:t>Boxplot of 2.5 Year Old Bucks</a:t>
            </a:r>
          </a:p>
        </p:txBody>
      </p:sp>
      <p:pic>
        <p:nvPicPr>
          <p:cNvPr id="7" name="Picture 6">
            <a:extLst>
              <a:ext uri="{FF2B5EF4-FFF2-40B4-BE49-F238E27FC236}">
                <a16:creationId xmlns:a16="http://schemas.microsoft.com/office/drawing/2014/main" id="{B0D0CCD8-9F02-4468-BF2C-A5C95080EDC6}"/>
              </a:ext>
            </a:extLst>
          </p:cNvPr>
          <p:cNvPicPr>
            <a:picLocks noChangeAspect="1"/>
          </p:cNvPicPr>
          <p:nvPr/>
        </p:nvPicPr>
        <p:blipFill>
          <a:blip r:embed="rId2"/>
          <a:stretch>
            <a:fillRect/>
          </a:stretch>
        </p:blipFill>
        <p:spPr>
          <a:xfrm>
            <a:off x="8513259" y="937218"/>
            <a:ext cx="3425609" cy="2744844"/>
          </a:xfrm>
          <a:prstGeom prst="rect">
            <a:avLst/>
          </a:prstGeom>
        </p:spPr>
      </p:pic>
      <p:pic>
        <p:nvPicPr>
          <p:cNvPr id="6" name="Picture 5">
            <a:extLst>
              <a:ext uri="{FF2B5EF4-FFF2-40B4-BE49-F238E27FC236}">
                <a16:creationId xmlns:a16="http://schemas.microsoft.com/office/drawing/2014/main" id="{A9510B35-037A-4067-A16E-81FDA3BE9A83}"/>
              </a:ext>
            </a:extLst>
          </p:cNvPr>
          <p:cNvPicPr>
            <a:picLocks noChangeAspect="1"/>
          </p:cNvPicPr>
          <p:nvPr/>
        </p:nvPicPr>
        <p:blipFill>
          <a:blip r:embed="rId3"/>
          <a:stretch>
            <a:fillRect/>
          </a:stretch>
        </p:blipFill>
        <p:spPr>
          <a:xfrm>
            <a:off x="4385729" y="931037"/>
            <a:ext cx="3433324" cy="2751025"/>
          </a:xfrm>
          <a:prstGeom prst="rect">
            <a:avLst/>
          </a:prstGeom>
        </p:spPr>
      </p:pic>
      <p:pic>
        <p:nvPicPr>
          <p:cNvPr id="5" name="Picture 4">
            <a:extLst>
              <a:ext uri="{FF2B5EF4-FFF2-40B4-BE49-F238E27FC236}">
                <a16:creationId xmlns:a16="http://schemas.microsoft.com/office/drawing/2014/main" id="{33393C48-7B49-4884-A31E-272CF6998B02}"/>
              </a:ext>
            </a:extLst>
          </p:cNvPr>
          <p:cNvPicPr>
            <a:picLocks noChangeAspect="1"/>
          </p:cNvPicPr>
          <p:nvPr/>
        </p:nvPicPr>
        <p:blipFill>
          <a:blip r:embed="rId4"/>
          <a:stretch>
            <a:fillRect/>
          </a:stretch>
        </p:blipFill>
        <p:spPr>
          <a:xfrm>
            <a:off x="258365" y="938575"/>
            <a:ext cx="3423916" cy="2743487"/>
          </a:xfrm>
          <a:prstGeom prst="rect">
            <a:avLst/>
          </a:prstGeom>
        </p:spPr>
      </p:pic>
    </p:spTree>
    <p:extLst>
      <p:ext uri="{BB962C8B-B14F-4D97-AF65-F5344CB8AC3E}">
        <p14:creationId xmlns:p14="http://schemas.microsoft.com/office/powerpoint/2010/main" val="273066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73E6-69F2-409F-8991-F7A6A29EBF43}"/>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5400" dirty="0">
                <a:solidFill>
                  <a:srgbClr val="FFFFFF"/>
                </a:solidFill>
              </a:rPr>
              <a:t>Boxplot of 3.5 Year Old Bucks</a:t>
            </a:r>
          </a:p>
        </p:txBody>
      </p:sp>
      <p:pic>
        <p:nvPicPr>
          <p:cNvPr id="5" name="Picture 4">
            <a:extLst>
              <a:ext uri="{FF2B5EF4-FFF2-40B4-BE49-F238E27FC236}">
                <a16:creationId xmlns:a16="http://schemas.microsoft.com/office/drawing/2014/main" id="{708F9D66-E449-4BC7-8FBF-1470DDCAF165}"/>
              </a:ext>
            </a:extLst>
          </p:cNvPr>
          <p:cNvPicPr>
            <a:picLocks noChangeAspect="1"/>
          </p:cNvPicPr>
          <p:nvPr/>
        </p:nvPicPr>
        <p:blipFill>
          <a:blip r:embed="rId2"/>
          <a:stretch>
            <a:fillRect/>
          </a:stretch>
        </p:blipFill>
        <p:spPr>
          <a:xfrm>
            <a:off x="4396740" y="957120"/>
            <a:ext cx="3425609" cy="2744844"/>
          </a:xfrm>
          <a:prstGeom prst="rect">
            <a:avLst/>
          </a:prstGeom>
        </p:spPr>
      </p:pic>
      <p:pic>
        <p:nvPicPr>
          <p:cNvPr id="4" name="Picture 3">
            <a:extLst>
              <a:ext uri="{FF2B5EF4-FFF2-40B4-BE49-F238E27FC236}">
                <a16:creationId xmlns:a16="http://schemas.microsoft.com/office/drawing/2014/main" id="{39B2F78D-B032-4C3D-A2EC-7A5A8C11248F}"/>
              </a:ext>
            </a:extLst>
          </p:cNvPr>
          <p:cNvPicPr>
            <a:picLocks noChangeAspect="1"/>
          </p:cNvPicPr>
          <p:nvPr/>
        </p:nvPicPr>
        <p:blipFill>
          <a:blip r:embed="rId3"/>
          <a:stretch>
            <a:fillRect/>
          </a:stretch>
        </p:blipFill>
        <p:spPr>
          <a:xfrm>
            <a:off x="301314" y="957120"/>
            <a:ext cx="3433324" cy="2751025"/>
          </a:xfrm>
          <a:prstGeom prst="rect">
            <a:avLst/>
          </a:prstGeom>
        </p:spPr>
      </p:pic>
      <p:pic>
        <p:nvPicPr>
          <p:cNvPr id="6" name="Picture 5">
            <a:extLst>
              <a:ext uri="{FF2B5EF4-FFF2-40B4-BE49-F238E27FC236}">
                <a16:creationId xmlns:a16="http://schemas.microsoft.com/office/drawing/2014/main" id="{409FB7C6-786C-4FBE-8827-55D474FB094D}"/>
              </a:ext>
            </a:extLst>
          </p:cNvPr>
          <p:cNvPicPr>
            <a:picLocks noChangeAspect="1"/>
          </p:cNvPicPr>
          <p:nvPr/>
        </p:nvPicPr>
        <p:blipFill>
          <a:blip r:embed="rId4"/>
          <a:stretch>
            <a:fillRect/>
          </a:stretch>
        </p:blipFill>
        <p:spPr>
          <a:xfrm>
            <a:off x="8449725" y="957120"/>
            <a:ext cx="3423916" cy="2743487"/>
          </a:xfrm>
          <a:prstGeom prst="rect">
            <a:avLst/>
          </a:prstGeom>
        </p:spPr>
      </p:pic>
    </p:spTree>
    <p:extLst>
      <p:ext uri="{BB962C8B-B14F-4D97-AF65-F5344CB8AC3E}">
        <p14:creationId xmlns:p14="http://schemas.microsoft.com/office/powerpoint/2010/main" val="19877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5F2D-D25F-4621-9BC5-BC37662AE069}"/>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5400" dirty="0">
                <a:solidFill>
                  <a:srgbClr val="FFFFFF"/>
                </a:solidFill>
              </a:rPr>
              <a:t>Histogram of 1.5 Year Old Bucks</a:t>
            </a:r>
          </a:p>
        </p:txBody>
      </p:sp>
      <p:pic>
        <p:nvPicPr>
          <p:cNvPr id="5" name="Picture 4" descr="A screenshot of a cell phone&#10;&#10;Description generated with high confidence">
            <a:extLst>
              <a:ext uri="{FF2B5EF4-FFF2-40B4-BE49-F238E27FC236}">
                <a16:creationId xmlns:a16="http://schemas.microsoft.com/office/drawing/2014/main" id="{E02D31F0-4D9E-4527-BF65-5FD342C22560}"/>
              </a:ext>
            </a:extLst>
          </p:cNvPr>
          <p:cNvPicPr>
            <a:picLocks noChangeAspect="1"/>
          </p:cNvPicPr>
          <p:nvPr/>
        </p:nvPicPr>
        <p:blipFill>
          <a:blip r:embed="rId2"/>
          <a:stretch>
            <a:fillRect/>
          </a:stretch>
        </p:blipFill>
        <p:spPr>
          <a:xfrm>
            <a:off x="4396740" y="931511"/>
            <a:ext cx="3425609" cy="2743895"/>
          </a:xfrm>
          <a:prstGeom prst="rect">
            <a:avLst/>
          </a:prstGeom>
        </p:spPr>
      </p:pic>
      <p:pic>
        <p:nvPicPr>
          <p:cNvPr id="7" name="Picture 6" descr="A screenshot of a cell phone&#10;&#10;Description generated with high confidence">
            <a:extLst>
              <a:ext uri="{FF2B5EF4-FFF2-40B4-BE49-F238E27FC236}">
                <a16:creationId xmlns:a16="http://schemas.microsoft.com/office/drawing/2014/main" id="{D0E596B4-0298-4DEB-ADE6-8EAB1B850ADA}"/>
              </a:ext>
            </a:extLst>
          </p:cNvPr>
          <p:cNvPicPr>
            <a:picLocks noChangeAspect="1"/>
          </p:cNvPicPr>
          <p:nvPr/>
        </p:nvPicPr>
        <p:blipFill>
          <a:blip r:embed="rId3"/>
          <a:stretch>
            <a:fillRect/>
          </a:stretch>
        </p:blipFill>
        <p:spPr>
          <a:xfrm>
            <a:off x="8234068" y="931511"/>
            <a:ext cx="3433324" cy="2750075"/>
          </a:xfrm>
          <a:prstGeom prst="rect">
            <a:avLst/>
          </a:prstGeom>
        </p:spPr>
      </p:pic>
      <p:pic>
        <p:nvPicPr>
          <p:cNvPr id="6" name="Picture 5" descr="A screenshot of a cell phone&#10;&#10;Description generated with high confidence">
            <a:extLst>
              <a:ext uri="{FF2B5EF4-FFF2-40B4-BE49-F238E27FC236}">
                <a16:creationId xmlns:a16="http://schemas.microsoft.com/office/drawing/2014/main" id="{91427BFB-4409-419C-BE84-8B2C59EB03C5}"/>
              </a:ext>
            </a:extLst>
          </p:cNvPr>
          <p:cNvPicPr>
            <a:picLocks noChangeAspect="1"/>
          </p:cNvPicPr>
          <p:nvPr/>
        </p:nvPicPr>
        <p:blipFill>
          <a:blip r:embed="rId4"/>
          <a:stretch>
            <a:fillRect/>
          </a:stretch>
        </p:blipFill>
        <p:spPr>
          <a:xfrm>
            <a:off x="378068" y="932867"/>
            <a:ext cx="3423916" cy="2742539"/>
          </a:xfrm>
          <a:prstGeom prst="rect">
            <a:avLst/>
          </a:prstGeom>
        </p:spPr>
      </p:pic>
    </p:spTree>
    <p:extLst>
      <p:ext uri="{BB962C8B-B14F-4D97-AF65-F5344CB8AC3E}">
        <p14:creationId xmlns:p14="http://schemas.microsoft.com/office/powerpoint/2010/main" val="146019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3B571-1CA4-4546-9A31-1181E44E19C4}"/>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5400" dirty="0">
                <a:solidFill>
                  <a:srgbClr val="FFFFFF"/>
                </a:solidFill>
              </a:rPr>
              <a:t>Histogram of 2.5 Year Old Bucks</a:t>
            </a:r>
          </a:p>
        </p:txBody>
      </p:sp>
      <p:pic>
        <p:nvPicPr>
          <p:cNvPr id="5" name="Picture 4">
            <a:extLst>
              <a:ext uri="{FF2B5EF4-FFF2-40B4-BE49-F238E27FC236}">
                <a16:creationId xmlns:a16="http://schemas.microsoft.com/office/drawing/2014/main" id="{CE872DCA-5229-47D1-9912-9B5279843124}"/>
              </a:ext>
            </a:extLst>
          </p:cNvPr>
          <p:cNvPicPr>
            <a:picLocks noChangeAspect="1"/>
          </p:cNvPicPr>
          <p:nvPr/>
        </p:nvPicPr>
        <p:blipFill>
          <a:blip r:embed="rId2"/>
          <a:stretch>
            <a:fillRect/>
          </a:stretch>
        </p:blipFill>
        <p:spPr>
          <a:xfrm>
            <a:off x="4295826" y="931511"/>
            <a:ext cx="3425609" cy="2743895"/>
          </a:xfrm>
          <a:prstGeom prst="rect">
            <a:avLst/>
          </a:prstGeom>
        </p:spPr>
      </p:pic>
      <p:pic>
        <p:nvPicPr>
          <p:cNvPr id="6" name="Picture 5">
            <a:extLst>
              <a:ext uri="{FF2B5EF4-FFF2-40B4-BE49-F238E27FC236}">
                <a16:creationId xmlns:a16="http://schemas.microsoft.com/office/drawing/2014/main" id="{ADAEC2AC-4C91-49FE-B8D5-029FA0AE6A1C}"/>
              </a:ext>
            </a:extLst>
          </p:cNvPr>
          <p:cNvPicPr>
            <a:picLocks noChangeAspect="1"/>
          </p:cNvPicPr>
          <p:nvPr/>
        </p:nvPicPr>
        <p:blipFill>
          <a:blip r:embed="rId3"/>
          <a:stretch>
            <a:fillRect/>
          </a:stretch>
        </p:blipFill>
        <p:spPr>
          <a:xfrm>
            <a:off x="8383537" y="931511"/>
            <a:ext cx="3433324" cy="2750075"/>
          </a:xfrm>
          <a:prstGeom prst="rect">
            <a:avLst/>
          </a:prstGeom>
        </p:spPr>
      </p:pic>
      <p:pic>
        <p:nvPicPr>
          <p:cNvPr id="4" name="Picture 3">
            <a:extLst>
              <a:ext uri="{FF2B5EF4-FFF2-40B4-BE49-F238E27FC236}">
                <a16:creationId xmlns:a16="http://schemas.microsoft.com/office/drawing/2014/main" id="{C8F95114-2537-4A5F-807B-A6884738D50C}"/>
              </a:ext>
            </a:extLst>
          </p:cNvPr>
          <p:cNvPicPr>
            <a:picLocks noChangeAspect="1"/>
          </p:cNvPicPr>
          <p:nvPr/>
        </p:nvPicPr>
        <p:blipFill>
          <a:blip r:embed="rId4"/>
          <a:stretch>
            <a:fillRect/>
          </a:stretch>
        </p:blipFill>
        <p:spPr>
          <a:xfrm>
            <a:off x="375139" y="932867"/>
            <a:ext cx="3423916" cy="2742539"/>
          </a:xfrm>
          <a:prstGeom prst="rect">
            <a:avLst/>
          </a:prstGeom>
        </p:spPr>
      </p:pic>
    </p:spTree>
    <p:extLst>
      <p:ext uri="{BB962C8B-B14F-4D97-AF65-F5344CB8AC3E}">
        <p14:creationId xmlns:p14="http://schemas.microsoft.com/office/powerpoint/2010/main" val="3935654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0F35-C5C5-4952-BE21-F67A4D92CF42}"/>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r>
              <a:rPr lang="en-US" sz="5400" dirty="0">
                <a:solidFill>
                  <a:srgbClr val="FFFFFF"/>
                </a:solidFill>
              </a:rPr>
              <a:t>Histogram of 3.5 Year Old Bucks</a:t>
            </a:r>
          </a:p>
        </p:txBody>
      </p:sp>
      <p:pic>
        <p:nvPicPr>
          <p:cNvPr id="10" name="Picture 9" descr="A picture containing object&#10;&#10;Description generated with very high confidence">
            <a:extLst>
              <a:ext uri="{FF2B5EF4-FFF2-40B4-BE49-F238E27FC236}">
                <a16:creationId xmlns:a16="http://schemas.microsoft.com/office/drawing/2014/main" id="{1B099DA3-F2CD-44E0-BDA0-64DC7D70BF7C}"/>
              </a:ext>
            </a:extLst>
          </p:cNvPr>
          <p:cNvPicPr>
            <a:picLocks noChangeAspect="1"/>
          </p:cNvPicPr>
          <p:nvPr/>
        </p:nvPicPr>
        <p:blipFill>
          <a:blip r:embed="rId2"/>
          <a:stretch>
            <a:fillRect/>
          </a:stretch>
        </p:blipFill>
        <p:spPr>
          <a:xfrm>
            <a:off x="320040" y="936306"/>
            <a:ext cx="3425609" cy="2740486"/>
          </a:xfrm>
          <a:prstGeom prst="rect">
            <a:avLst/>
          </a:prstGeom>
        </p:spPr>
      </p:pic>
      <p:pic>
        <p:nvPicPr>
          <p:cNvPr id="12" name="Picture 11" descr="A picture containing object&#10;&#10;Description generated with high confidence">
            <a:extLst>
              <a:ext uri="{FF2B5EF4-FFF2-40B4-BE49-F238E27FC236}">
                <a16:creationId xmlns:a16="http://schemas.microsoft.com/office/drawing/2014/main" id="{8449CAEA-6D9E-49D1-88A7-ACF3AE382FA9}"/>
              </a:ext>
            </a:extLst>
          </p:cNvPr>
          <p:cNvPicPr>
            <a:picLocks noChangeAspect="1"/>
          </p:cNvPicPr>
          <p:nvPr/>
        </p:nvPicPr>
        <p:blipFill>
          <a:blip r:embed="rId3"/>
          <a:stretch>
            <a:fillRect/>
          </a:stretch>
        </p:blipFill>
        <p:spPr>
          <a:xfrm>
            <a:off x="4385729" y="933220"/>
            <a:ext cx="3433324" cy="2746658"/>
          </a:xfrm>
          <a:prstGeom prst="rect">
            <a:avLst/>
          </a:prstGeom>
        </p:spPr>
      </p:pic>
      <p:pic>
        <p:nvPicPr>
          <p:cNvPr id="16" name="Picture 15" descr="A picture containing object&#10;&#10;Description generated with high confidence">
            <a:extLst>
              <a:ext uri="{FF2B5EF4-FFF2-40B4-BE49-F238E27FC236}">
                <a16:creationId xmlns:a16="http://schemas.microsoft.com/office/drawing/2014/main" id="{DDFB2016-C7F0-410D-8CE6-61143F7F2E7C}"/>
              </a:ext>
            </a:extLst>
          </p:cNvPr>
          <p:cNvPicPr>
            <a:picLocks noChangeAspect="1"/>
          </p:cNvPicPr>
          <p:nvPr/>
        </p:nvPicPr>
        <p:blipFill>
          <a:blip r:embed="rId4"/>
          <a:stretch>
            <a:fillRect/>
          </a:stretch>
        </p:blipFill>
        <p:spPr>
          <a:xfrm>
            <a:off x="8449725" y="959297"/>
            <a:ext cx="3423916" cy="2739132"/>
          </a:xfrm>
          <a:prstGeom prst="rect">
            <a:avLst/>
          </a:prstGeom>
        </p:spPr>
      </p:pic>
    </p:spTree>
    <p:extLst>
      <p:ext uri="{BB962C8B-B14F-4D97-AF65-F5344CB8AC3E}">
        <p14:creationId xmlns:p14="http://schemas.microsoft.com/office/powerpoint/2010/main" val="329070603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204</TotalTime>
  <Words>428</Words>
  <Application>Microsoft Office PowerPoint</Application>
  <PresentationFormat>Widescreen</PresentationFormat>
  <Paragraphs>30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Times New Roman</vt:lpstr>
      <vt:lpstr>Vapor Trail</vt:lpstr>
      <vt:lpstr>Final Presentation</vt:lpstr>
      <vt:lpstr>Introduction and Background</vt:lpstr>
      <vt:lpstr>Hypothesis</vt:lpstr>
      <vt:lpstr>Boxplot of 1.5 Year Old Bucks</vt:lpstr>
      <vt:lpstr>Boxplot of 2.5 Year Old Bucks</vt:lpstr>
      <vt:lpstr>Boxplot of 3.5 Year Old Bucks</vt:lpstr>
      <vt:lpstr>Histogram of 1.5 Year Old Bucks</vt:lpstr>
      <vt:lpstr>Histogram of 2.5 Year Old Bucks</vt:lpstr>
      <vt:lpstr>Histogram of 3.5 Year Old Bucks</vt:lpstr>
      <vt:lpstr>Scatterplot of 1.5 Year Old Bucks</vt:lpstr>
      <vt:lpstr>Scatterplot of 2.5 Year Old Bucks</vt:lpstr>
      <vt:lpstr>Scatterplot of 3.5 Year Old Bucks</vt:lpstr>
      <vt:lpstr>Normality Plot of 1.5 Year Old Bucks</vt:lpstr>
      <vt:lpstr>Normality Plot of 2.5 Year Old Bucks</vt:lpstr>
      <vt:lpstr>Normality Plot of 3.5 Year Old Bucks</vt:lpstr>
      <vt:lpstr>Calculations for Test of Hypothesis for 1.5 Year Old Bucks</vt:lpstr>
      <vt:lpstr>Calculations for Test of Hypothesis and Confidence Interval for 2.5 Year Old Bucks</vt:lpstr>
      <vt:lpstr>Calculations for Test of Hypothesis for 3.5 Year Old Bucks</vt:lpstr>
      <vt:lpstr>Bibliography</vt:lpstr>
      <vt:lpstr>Conclusion and 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Project</dc:title>
  <dc:creator>Christopher Mcdaniel</dc:creator>
  <cp:lastModifiedBy>Christopher Mcdaniel</cp:lastModifiedBy>
  <cp:revision>28</cp:revision>
  <dcterms:created xsi:type="dcterms:W3CDTF">2018-11-17T03:08:45Z</dcterms:created>
  <dcterms:modified xsi:type="dcterms:W3CDTF">2018-11-29T05:54:34Z</dcterms:modified>
</cp:coreProperties>
</file>