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 Medium"/>
      <p:regular r:id="rId11"/>
      <p:bold r:id="rId12"/>
    </p:embeddedFon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OswaldMedium-regular.fntdata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font" Target="fonts/Oswal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cb94281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cb94281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cb9428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cb9428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cb94281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cb94281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cb942814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cb942814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 rot="-368">
            <a:off x="3170250" y="1605335"/>
            <a:ext cx="2803500" cy="6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Oswald Medium"/>
                <a:ea typeface="Oswald Medium"/>
                <a:cs typeface="Oswald Medium"/>
                <a:sym typeface="Oswald Medium"/>
              </a:rPr>
              <a:t>SDLC Final Project</a:t>
            </a:r>
            <a:endParaRPr sz="2400">
              <a:solidFill>
                <a:srgbClr val="EFEFE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26900" y="2708550"/>
            <a:ext cx="16902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Oswald Medium"/>
                <a:ea typeface="Oswald Medium"/>
                <a:cs typeface="Oswald Medium"/>
                <a:sym typeface="Oswald Medium"/>
              </a:rPr>
              <a:t>Chris McLernon</a:t>
            </a:r>
            <a:endParaRPr>
              <a:solidFill>
                <a:srgbClr val="EFEFE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Oswald Medium"/>
                <a:ea typeface="Oswald Medium"/>
                <a:cs typeface="Oswald Medium"/>
                <a:sym typeface="Oswald Medium"/>
              </a:rPr>
              <a:t>CS-250</a:t>
            </a:r>
            <a:endParaRPr>
              <a:solidFill>
                <a:srgbClr val="EFEFEF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3093972">
            <a:off x="-4363353" y="4151335"/>
            <a:ext cx="9229098" cy="3676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 rot="3093972">
            <a:off x="3992472" y="909210"/>
            <a:ext cx="9229098" cy="3676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VS WATERFALL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 Medium"/>
              <a:buChar char="●"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Adaptability: Agile is highly adaptable, allowing teams to respond to changing requirements and priorities throughout the project.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 Medium"/>
              <a:buChar char="●"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Customer-Centric: Agile puts a strong emphasis on customer collaboration, ensuring that the product aligns with the customer's evolving needs and preferences.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 Medium"/>
              <a:buChar char="●"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Continuous Delivery: Agile promotes the regular delivery of working software, which allows for early and frequent releases of valuable features.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 Medium"/>
              <a:buChar char="●"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Cross-Functional Teams: Agile teams consist of diverse skill sets, fostering collaboration and collective ownership of project tasks.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Oswald Medium"/>
              <a:buChar char="●"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Reduced Risk: </a:t>
            </a: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Agile has an</a:t>
            </a: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 iterative approach that reduces the risk of delivering a final product that doesn't meet customer expectations, as feedback is continually integrated into the development process.</a:t>
            </a:r>
            <a:endParaRPr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2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5"/>
              <a:buFont typeface="Oswald Medium"/>
              <a:buChar char="●"/>
            </a:pPr>
            <a:r>
              <a:rPr lang="en" sz="1255">
                <a:latin typeface="Oswald Medium"/>
                <a:ea typeface="Oswald Medium"/>
                <a:cs typeface="Oswald Medium"/>
                <a:sym typeface="Oswald Medium"/>
              </a:rPr>
              <a:t>Clear Project Scope: Waterfall is effective for projects with well-defined and stable requirements, where changes are expected to be minimal.</a:t>
            </a:r>
            <a:endParaRPr sz="1255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82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5"/>
              <a:buFont typeface="Oswald Medium"/>
              <a:buChar char="●"/>
            </a:pPr>
            <a:r>
              <a:rPr lang="en" sz="1255">
                <a:latin typeface="Oswald Medium"/>
                <a:ea typeface="Oswald Medium"/>
                <a:cs typeface="Oswald Medium"/>
                <a:sym typeface="Oswald Medium"/>
              </a:rPr>
              <a:t>Structured and Predictable: The sequential nature of Waterfall provides a structured and predictable </a:t>
            </a:r>
            <a:endParaRPr sz="1255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82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5"/>
              <a:buFont typeface="Oswald Medium"/>
              <a:buChar char="●"/>
            </a:pPr>
            <a:r>
              <a:rPr lang="en" sz="1255">
                <a:latin typeface="Oswald Medium"/>
                <a:ea typeface="Oswald Medium"/>
                <a:cs typeface="Oswald Medium"/>
                <a:sym typeface="Oswald Medium"/>
              </a:rPr>
              <a:t>framework, making it easier to plan and manage projects.</a:t>
            </a:r>
            <a:endParaRPr sz="1255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82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5"/>
              <a:buFont typeface="Oswald Medium"/>
              <a:buChar char="●"/>
            </a:pPr>
            <a:r>
              <a:rPr lang="en" sz="1255">
                <a:latin typeface="Oswald Medium"/>
                <a:ea typeface="Oswald Medium"/>
                <a:cs typeface="Oswald Medium"/>
                <a:sym typeface="Oswald Medium"/>
              </a:rPr>
              <a:t>Thorough Documentation: Waterfall emphasizes extensive documentation at each stage, ensuring a detailed record of project activities and decisions.</a:t>
            </a:r>
            <a:endParaRPr sz="1255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82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5"/>
              <a:buFont typeface="Oswald Medium"/>
              <a:buChar char="●"/>
            </a:pPr>
            <a:r>
              <a:rPr lang="en" sz="1255">
                <a:latin typeface="Oswald Medium"/>
                <a:ea typeface="Oswald Medium"/>
                <a:cs typeface="Oswald Medium"/>
                <a:sym typeface="Oswald Medium"/>
              </a:rPr>
              <a:t>Phased Approach: Each phase must be completed before moving on to the next, which can help in ensuring a methodical and comprehensive development process.</a:t>
            </a:r>
            <a:endParaRPr sz="1255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0829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5"/>
              <a:buFont typeface="Oswald Medium"/>
              <a:buChar char="●"/>
            </a:pPr>
            <a:r>
              <a:rPr lang="en" sz="1255">
                <a:latin typeface="Oswald Medium"/>
                <a:ea typeface="Oswald Medium"/>
                <a:cs typeface="Oswald Medium"/>
                <a:sym typeface="Oswald Medium"/>
              </a:rPr>
              <a:t>Quality Control: With testing conducted after development, Waterfall allows for a focused and thorough evaluation of the product's quality.</a:t>
            </a:r>
            <a:endParaRPr sz="1255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Member’s on the Team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Oswald Medium"/>
                <a:ea typeface="Oswald Medium"/>
                <a:cs typeface="Oswald Medium"/>
                <a:sym typeface="Oswald Medium"/>
              </a:rPr>
              <a:t>Product Owner: De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fines and prioritizes what needs to be built, representing the customer's interests, setting the product vision, and ensuring the team delivers value to the customer.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Oswald Medium"/>
                <a:ea typeface="Oswald Medium"/>
                <a:cs typeface="Oswald Medium"/>
                <a:sym typeface="Oswald Medium"/>
              </a:rPr>
              <a:t>Scrum Master: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Facilitates the Scrum process, coaches the team, and removes obstacles to support a collaborative and self-organizing work environment.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Oswald Medium"/>
                <a:ea typeface="Oswald Medium"/>
                <a:cs typeface="Oswald Medium"/>
                <a:sym typeface="Oswald Medium"/>
              </a:rPr>
              <a:t>Developer: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Works as a cross-functional team to design, develop, and test the software, following the product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backlog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requirements and collaborating with the Product Owner.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Oswald Medium"/>
                <a:ea typeface="Oswald Medium"/>
                <a:cs typeface="Oswald Medium"/>
                <a:sym typeface="Oswald Medium"/>
              </a:rPr>
              <a:t>Tester: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Focus on quality assurance and testing, verifying that the software meets requirements, executing test cases, and collaborating with developers to resolve issues.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5618700" cy="53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Planning:</a:t>
            </a:r>
            <a:endParaRPr b="1"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Short-term goals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Flexibility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Customer-centric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Analysis and Requirements:</a:t>
            </a:r>
            <a:endParaRPr b="1"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Continuous refinement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Detailed just in time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Design:</a:t>
            </a:r>
            <a:endParaRPr b="1"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Collaborative and evolving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Incremental design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Development:</a:t>
            </a:r>
            <a:endParaRPr b="1"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Rapid delivery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Frequent feedback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Testing:</a:t>
            </a:r>
            <a:endParaRPr b="1"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Concurrent with development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High-quality product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Deployment:</a:t>
            </a:r>
            <a:endParaRPr b="1"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Frequent, incremental releases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Maintenance and Feedback:</a:t>
            </a:r>
            <a:endParaRPr b="1"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Ongoing evolution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A5C"/>
              </a:buClr>
              <a:buSzPts val="1300"/>
              <a:buFont typeface="Oswald Medium"/>
              <a:buChar char="●"/>
            </a:pPr>
            <a:r>
              <a:rPr lang="en" sz="1300">
                <a:solidFill>
                  <a:srgbClr val="565A5C"/>
                </a:solidFill>
                <a:latin typeface="Oswald Medium"/>
                <a:ea typeface="Oswald Medium"/>
                <a:cs typeface="Oswald Medium"/>
                <a:sym typeface="Oswald Medium"/>
              </a:rPr>
              <a:t>Customer-driven improvements</a:t>
            </a:r>
            <a:endParaRPr sz="1300">
              <a:solidFill>
                <a:srgbClr val="565A5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750" y="583800"/>
            <a:ext cx="4064599" cy="362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 rot="3093972">
            <a:off x="-3834953" y="3764635"/>
            <a:ext cx="9229098" cy="3676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36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</a:t>
            </a:r>
            <a:r>
              <a:rPr lang="en"/>
              <a:t>Approaches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 Medium"/>
                <a:ea typeface="Oswald Medium"/>
                <a:cs typeface="Oswald Medium"/>
                <a:sym typeface="Oswald Medium"/>
              </a:rPr>
              <a:t>Agile Approach:</a:t>
            </a:r>
            <a:endParaRPr sz="17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Oswald Medium"/>
                <a:ea typeface="Oswald Medium"/>
                <a:cs typeface="Oswald Medium"/>
                <a:sym typeface="Oswald Medium"/>
              </a:rPr>
              <a:t>Identification and Adaptation within ongoing sprints.</a:t>
            </a:r>
            <a:endParaRPr sz="17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Oswald Medium"/>
                <a:ea typeface="Oswald Medium"/>
                <a:cs typeface="Oswald Medium"/>
                <a:sym typeface="Oswald Medium"/>
              </a:rPr>
              <a:t>Immediate feedback and collaboration with the customer.</a:t>
            </a:r>
            <a:endParaRPr sz="17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Oswald Medium"/>
                <a:ea typeface="Oswald Medium"/>
                <a:cs typeface="Oswald Medium"/>
                <a:sym typeface="Oswald Medium"/>
              </a:rPr>
              <a:t>Continuous improvement to meet changing needs.</a:t>
            </a:r>
            <a:endParaRPr sz="17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3467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 Medium"/>
                <a:ea typeface="Oswald Medium"/>
                <a:cs typeface="Oswald Medium"/>
                <a:sym typeface="Oswald Medium"/>
              </a:rPr>
              <a:t>Waterfall Approach:</a:t>
            </a:r>
            <a:endParaRPr sz="16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Oswald Medium"/>
                <a:ea typeface="Oswald Medium"/>
                <a:cs typeface="Oswald Medium"/>
                <a:sym typeface="Oswald Medium"/>
              </a:rPr>
              <a:t>Change treated as a formal request.</a:t>
            </a:r>
            <a:endParaRPr sz="16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Oswald Medium"/>
                <a:ea typeface="Oswald Medium"/>
                <a:cs typeface="Oswald Medium"/>
                <a:sym typeface="Oswald Medium"/>
              </a:rPr>
              <a:t>Extensive documentation and approval process.</a:t>
            </a:r>
            <a:endParaRPr sz="16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Oswald Medium"/>
                <a:ea typeface="Oswald Medium"/>
                <a:cs typeface="Oswald Medium"/>
                <a:sym typeface="Oswald Medium"/>
              </a:rPr>
              <a:t>Formal revisions to the entire project plan.</a:t>
            </a:r>
            <a:endParaRPr sz="16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Oswald Medium"/>
                <a:ea typeface="Oswald Medium"/>
                <a:cs typeface="Oswald Medium"/>
                <a:sym typeface="Oswald Medium"/>
              </a:rPr>
              <a:t>Longer timelines and added costs.</a:t>
            </a:r>
            <a:endParaRPr sz="16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148800" y="2769025"/>
            <a:ext cx="50739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Key Differences:</a:t>
            </a:r>
            <a:endParaRPr sz="15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Agile embraces change and is flexible.</a:t>
            </a:r>
            <a:endParaRPr sz="15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Waterfall follows a rigid and formal change process.</a:t>
            </a:r>
            <a:endParaRPr sz="15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Agile maintains continuous customer collaboration.</a:t>
            </a:r>
            <a:endParaRPr sz="15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Waterfall has limited customer involvement post-initial requirements.</a:t>
            </a:r>
            <a:endParaRPr sz="15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1" name="Google Shape;91;p17"/>
          <p:cNvSpPr/>
          <p:nvPr/>
        </p:nvSpPr>
        <p:spPr>
          <a:xfrm rot="3093972">
            <a:off x="-4363353" y="4151335"/>
            <a:ext cx="9229098" cy="3676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7"/>
          <p:cNvSpPr/>
          <p:nvPr/>
        </p:nvSpPr>
        <p:spPr>
          <a:xfrm rot="3093972">
            <a:off x="3561447" y="265960"/>
            <a:ext cx="9229098" cy="3676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