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9" r:id="rId1"/>
  </p:sldMasterIdLst>
  <p:notesMasterIdLst>
    <p:notesMasterId r:id="rId16"/>
  </p:notesMasterIdLst>
  <p:sldIdLst>
    <p:sldId id="262" r:id="rId2"/>
    <p:sldId id="264" r:id="rId3"/>
    <p:sldId id="263" r:id="rId4"/>
    <p:sldId id="267" r:id="rId5"/>
    <p:sldId id="272" r:id="rId6"/>
    <p:sldId id="268" r:id="rId7"/>
    <p:sldId id="257" r:id="rId8"/>
    <p:sldId id="258" r:id="rId9"/>
    <p:sldId id="259" r:id="rId10"/>
    <p:sldId id="260" r:id="rId11"/>
    <p:sldId id="261" r:id="rId12"/>
    <p:sldId id="269" r:id="rId13"/>
    <p:sldId id="270" r:id="rId14"/>
    <p:sldId id="271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Chen" initials="NC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Nicholas Chen" initials="NC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Nicholas Chen" initials="NC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Nicholas Chen" initials="NC [4]" lastIdx="1" clrIdx="3">
    <p:extLst>
      <p:ext uri="{19B8F6BF-5375-455C-9EA6-DF929625EA0E}">
        <p15:presenceInfo xmlns:p15="http://schemas.microsoft.com/office/powerpoint/2012/main" userId="" providerId=""/>
      </p:ext>
    </p:extLst>
  </p:cmAuthor>
  <p:cmAuthor id="5" name="Nicholas Chen" initials="NC [5]" lastIdx="1" clrIdx="4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2"/>
  </p:normalViewPr>
  <p:slideViewPr>
    <p:cSldViewPr snapToGrid="0" snapToObjects="1">
      <p:cViewPr varScale="1">
        <p:scale>
          <a:sx n="120" d="100"/>
          <a:sy n="120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04-16T17:27:08.829" idx="1">
    <p:pos x="630" y="918"/>
    <p:text>What do the 0 and 1 flags mean here? Can you replace with labels 'No Response' and 'Positive Response'?</p:text>
    <p:extLst>
      <p:ext uri="{C676402C-5697-4E1C-873F-D02D1690AC5C}">
        <p15:threadingInfo xmlns:p15="http://schemas.microsoft.com/office/powerpoint/2012/main" timeZoneBias="360"/>
      </p:ext>
    </p:extLst>
  </p:cm>
  <p:cm authorId="5" dt="2017-04-16T17:27:39.191" idx="1">
    <p:pos x="1112" y="1393"/>
    <p:text>Same comment here, can you please replace the 0 and 1 with labels (male/female and response/no response)?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6T17:24:11.781" idx="1">
    <p:pos x="950" y="1440"/>
    <p:text>What is the treatment here? Is this a combined version of the low treatment and the high treatment?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4-16T17:24:43.720" idx="1">
    <p:pos x="770" y="1433"/>
    <p:text>What is the treatment here? Combination of low and high treatment? Can you clarify the labelling here or perhaps add a note describing?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6T17:25:46.519" idx="1">
    <p:pos x="1875" y="335"/>
    <p:text>Again, can you clarify whether the treatment here is just low treatment level, just the high treatment level, or just pooling them together?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30462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2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46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577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35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1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2907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098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0835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6270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343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7935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57925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413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319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2127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8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474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666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18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67" y="470905"/>
            <a:ext cx="7822207" cy="3239857"/>
          </a:xfrm>
        </p:spPr>
        <p:txBody>
          <a:bodyPr anchor="t"/>
          <a:lstStyle/>
          <a:p>
            <a:r>
              <a:rPr lang="en-US" dirty="0" smtClean="0"/>
              <a:t>Effect of Exclamation Points on Rental Market Outcomes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Chris </a:t>
            </a:r>
            <a:r>
              <a:rPr lang="en-US" sz="1600" dirty="0" err="1" smtClean="0"/>
              <a:t>Mcpherson</a:t>
            </a:r>
            <a:r>
              <a:rPr lang="en-US" sz="1600" dirty="0" smtClean="0"/>
              <a:t> | Leslie </a:t>
            </a:r>
            <a:r>
              <a:rPr lang="en-US" sz="1600" dirty="0" err="1" smtClean="0"/>
              <a:t>Teo</a:t>
            </a:r>
            <a:r>
              <a:rPr lang="en-US" sz="1600" dirty="0" smtClean="0"/>
              <a:t> | Nicholas Chen | Paul </a:t>
            </a:r>
            <a:r>
              <a:rPr lang="en-US" sz="1600" dirty="0" err="1" smtClean="0"/>
              <a:t>Varjan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i="1" smtClean="0"/>
              <a:t>w241 </a:t>
            </a:r>
            <a:r>
              <a:rPr lang="en-US" sz="1600" i="1" dirty="0" smtClean="0"/>
              <a:t>Final Project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194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4C886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Model 2 - Treatment &amp; gender</a:t>
            </a:r>
            <a:r>
              <a:rPr lang="en" sz="1200" b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b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m2</a:t>
            </a:r>
            <a:r>
              <a:rPr lang="en" sz="1200" b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200" b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lang="en" sz="1200" b="1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outcome</a:t>
            </a:r>
            <a:r>
              <a:rPr lang="en" sz="1200" b="1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200" b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treatment</a:t>
            </a:r>
            <a:r>
              <a:rPr lang="en" sz="1200" b="1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200" b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en" sz="1200" b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 b="1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b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200" b="1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 test of coefficients: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Estimate Std. Error t value  </a:t>
            </a:r>
            <a:r>
              <a:rPr lang="en" sz="12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(&gt;|t|)    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      0.420269   0.050348  8.3472 7.548e-16 ***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treatment         0.014940   0.039035  0.3827    0.7021    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gender            0.053678   0.072275  0.7427    0.4580    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treatment:gender</a:t>
            </a: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-0.017544   0.055980 -0.3134    0.7541    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Signif</a:t>
            </a: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codes:  0 ‘***’ 0.001 ‘**’ 0.01 ‘*’ 0.05 ‘.’ 0.1 ‘ ’ 1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 dirty="0">
                <a:solidFill>
                  <a:srgbClr val="4C886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Model 4 - Treatment &amp; </a:t>
            </a:r>
            <a:r>
              <a:rPr lang="en" sz="1200" b="1" dirty="0" err="1" smtClean="0">
                <a:solidFill>
                  <a:srgbClr val="4C886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lang="en-US" sz="1200" b="1" dirty="0" smtClean="0">
                <a:solidFill>
                  <a:srgbClr val="4C886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200" b="1" dirty="0" smtClean="0">
                <a:solidFill>
                  <a:srgbClr val="4C886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der </a:t>
            </a:r>
            <a:r>
              <a:rPr lang="en" sz="1200" b="1" dirty="0">
                <a:solidFill>
                  <a:srgbClr val="4C886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 covariates</a:t>
            </a:r>
            <a:r>
              <a:rPr lang="en" sz="1200" b="1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b="1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m4</a:t>
            </a:r>
            <a:r>
              <a:rPr lang="en" sz="1200" b="1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200" b="1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 err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outcome</a:t>
            </a:r>
            <a:r>
              <a:rPr lang="en" sz="1200" b="1" dirty="0" err="1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200" b="1" dirty="0" err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treatment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200" b="1" dirty="0" err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en" sz="1200" b="1" dirty="0" err="1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 b="1" dirty="0" err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factor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)+</a:t>
            </a:r>
            <a:r>
              <a:rPr lang="en" sz="1200" b="1" dirty="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factor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bedrooms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)+</a:t>
            </a:r>
            <a:r>
              <a:rPr lang="en" sz="1200" b="1" dirty="0" err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200" b="1" dirty="0" err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 err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b="1" dirty="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 test of coefficients: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Estimate  Std. Error t value  Pr(&gt;|t|)    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          4.5237e-01  8.8895e-02  5.0887 5.205e-07 ***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treatment             1.5360e-02  3.9044e-02  0.3934   0.69420    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gender                5.1775e-02  7.2094e-02  0.7182   0.47301    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factor(city)houston  -1.5451e-01  6.3680e-02 -2.4263   0.01563 *  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factor(city)sandiego -4.5650e-02  6.5718e-02 -0.6946   0.48763    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factor(city)seattle   4.7687e-02  6.4965e-02  0.7340   0.46329    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factor(bedrooms)2     3.0561e-02  4.8223e-02  0.6337   0.52655    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                -4.8779e-06  3.0726e-05 -0.1588   0.87393    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treatment:gender     -1.7236e-02  5.5989e-02 -0.3078   0.75834    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b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Signif. codes:  0 ‘***’ 0.001 ‘**’ 0.01 ‘*’ 0.05 ‘.’ 0.1 ‘ ’ 1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Conclusions and </a:t>
            </a:r>
            <a:r>
              <a:rPr lang="en-US" b="1" smtClean="0"/>
              <a:t>Next Steps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4017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 smtClean="0"/>
              <a:t>Discussion of Results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No significant effects of gender or exclamation point treatment on response rates.</a:t>
            </a:r>
          </a:p>
          <a:p>
            <a:r>
              <a:rPr lang="en-US" sz="1600" dirty="0" smtClean="0"/>
              <a:t>Perhaps due to high prevalence of professional management companies</a:t>
            </a:r>
          </a:p>
          <a:p>
            <a:r>
              <a:rPr lang="en-US" sz="1600" dirty="0" smtClean="0"/>
              <a:t>Management companies have incentive to respond no matter what</a:t>
            </a:r>
          </a:p>
          <a:p>
            <a:r>
              <a:rPr lang="en-US" sz="1600" dirty="0" smtClean="0"/>
              <a:t>We also observed same individual listing agents receiving multiple emails</a:t>
            </a:r>
          </a:p>
        </p:txBody>
      </p:sp>
    </p:spTree>
    <p:extLst>
      <p:ext uri="{BB962C8B-B14F-4D97-AF65-F5344CB8AC3E}">
        <p14:creationId xmlns:p14="http://schemas.microsoft.com/office/powerpoint/2010/main" val="127784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b="1" dirty="0" smtClean="0"/>
              <a:t>Next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Could have been appropriate use-case for adaptive sampling where we may have wanted to collect additional data on private party postings</a:t>
            </a:r>
          </a:p>
          <a:p>
            <a:r>
              <a:rPr lang="en-US" sz="1600" dirty="0" smtClean="0"/>
              <a:t>Try the same experiment in a different market without so many professionally managed listings (e.g. cars for sale by owner)</a:t>
            </a:r>
          </a:p>
          <a:p>
            <a:r>
              <a:rPr lang="en-US" sz="1600" dirty="0" smtClean="0"/>
              <a:t>Determine whether postings are by same individual or for same property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684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725140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 smtClean="0"/>
              <a:t>Research Question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371600"/>
            <a:ext cx="6446520" cy="11695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Do exclamation points signal sincerity and friendliness in an email to a prospective landlord? Operationalized, does including an exclamation point (or more) make you more likely to receive a positive response when applying to an apartment?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354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565652"/>
          </a:xfrm>
        </p:spPr>
        <p:txBody>
          <a:bodyPr anchor="t"/>
          <a:lstStyle/>
          <a:p>
            <a:pPr algn="ctr"/>
            <a:r>
              <a:rPr lang="en-US" b="1" dirty="0" smtClean="0"/>
              <a:t>Experimental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296605"/>
            <a:ext cx="6446520" cy="227593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Multi-factor audit study</a:t>
            </a:r>
          </a:p>
          <a:p>
            <a:r>
              <a:rPr lang="en-US" sz="1600" dirty="0" smtClean="0"/>
              <a:t>Two treatment levels (! </a:t>
            </a:r>
            <a:r>
              <a:rPr lang="en-US" sz="1600" dirty="0"/>
              <a:t>a</a:t>
            </a:r>
            <a:r>
              <a:rPr lang="en-US" sz="1600" dirty="0" smtClean="0"/>
              <a:t>nd !!!!)</a:t>
            </a:r>
          </a:p>
          <a:p>
            <a:r>
              <a:rPr lang="en-US" sz="1600" dirty="0" smtClean="0"/>
              <a:t>Gender variation</a:t>
            </a:r>
          </a:p>
          <a:p>
            <a:r>
              <a:rPr lang="en-US" sz="1600" dirty="0" smtClean="0"/>
              <a:t>Drafted stock emails for each treatment level, varied only punctuation</a:t>
            </a:r>
          </a:p>
          <a:p>
            <a:r>
              <a:rPr lang="en-US" sz="1600" dirty="0" smtClean="0"/>
              <a:t>Record response rates to each treatment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98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Data Collection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46404" y="1392865"/>
            <a:ext cx="6446520" cy="326350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Scraped apartment listings from Craigslist in four cities</a:t>
            </a:r>
          </a:p>
          <a:p>
            <a:r>
              <a:rPr lang="en-US" sz="1600" dirty="0" smtClean="0"/>
              <a:t>First 100 results of search queries for 1 and 2 bedroom apartments in $500 price buckets from $1,000 per month to $4,000 per month</a:t>
            </a:r>
          </a:p>
          <a:p>
            <a:r>
              <a:rPr lang="en-US" sz="1600" dirty="0" smtClean="0"/>
              <a:t>Randomly selected 180 listings from each city</a:t>
            </a:r>
          </a:p>
          <a:p>
            <a:r>
              <a:rPr lang="en-US" sz="1600" dirty="0" smtClean="0"/>
              <a:t>Randomly assigned 30 selected listings from each city to each treatment / control group</a:t>
            </a:r>
          </a:p>
        </p:txBody>
      </p:sp>
    </p:spTree>
    <p:extLst>
      <p:ext uri="{BB962C8B-B14F-4D97-AF65-F5344CB8AC3E}">
        <p14:creationId xmlns:p14="http://schemas.microsoft.com/office/powerpoint/2010/main" val="19345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Data </a:t>
            </a:r>
            <a:r>
              <a:rPr lang="en-US" b="1" dirty="0" smtClean="0"/>
              <a:t>Issues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46404" y="1392865"/>
            <a:ext cx="6446520" cy="326350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Multiple emails sent to same listing agents</a:t>
            </a:r>
          </a:p>
          <a:p>
            <a:r>
              <a:rPr lang="en-US" sz="1600" dirty="0" smtClean="0"/>
              <a:t>All emails not sent at same time of day / week</a:t>
            </a:r>
          </a:p>
          <a:p>
            <a:r>
              <a:rPr lang="en-US" sz="1600" dirty="0" smtClean="0"/>
              <a:t>Multiple listings for the same property</a:t>
            </a:r>
          </a:p>
        </p:txBody>
      </p:sp>
    </p:spTree>
    <p:extLst>
      <p:ext uri="{BB962C8B-B14F-4D97-AF65-F5344CB8AC3E}">
        <p14:creationId xmlns:p14="http://schemas.microsoft.com/office/powerpoint/2010/main" val="27612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479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Outcomes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of Outcomes:</a:t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00" b="1" dirty="0" smtClean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0    1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 b="1" dirty="0" smtClean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 dirty="0" smtClean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264</a:t>
            </a:r>
            <a:r>
              <a:rPr lang="en-US" sz="1000" b="1" dirty="0" smtClean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 dirty="0" smtClean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219</a:t>
            </a:r>
            <a:endParaRPr lang="en" sz="1000"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of Outcomes (By Gender):</a:t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0   1</a:t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0 135 129</a:t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1 104 115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000"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of Outcomes (By Treatment and Gender)</a:t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Jane_Control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Jane_Treat_High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Jane_Treat_Low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John_Control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John_Treat_High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John_Treat_Low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0           39              41             49           49              46             40</a:t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1           39              40             36           33              35             36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000"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Outcomes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of Outcomes (By City):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chicago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houston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sandiego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seattle</a:t>
            </a: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0      63      79       65      57</a:t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1      61      40       52      66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of Outcomes (By Rooms):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1   2</a:t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0 130 134</a:t>
            </a:r>
            <a:b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1 103 116</a:t>
            </a:r>
          </a:p>
          <a:p>
            <a:pPr lvl="0">
              <a:spcBef>
                <a:spcPts val="0"/>
              </a:spcBef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 dirty="0">
                <a:solidFill>
                  <a:srgbClr val="4C886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Model 1 - Basic model</a:t>
            </a:r>
            <a:r>
              <a:rPr lang="en" sz="1200" b="1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b="1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m1</a:t>
            </a:r>
            <a:r>
              <a:rPr lang="en" sz="1200" b="1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200" b="1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 err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outcome</a:t>
            </a:r>
            <a:r>
              <a:rPr lang="en" sz="1200" b="1" dirty="0" err="1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200" b="1" dirty="0" err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treatment</a:t>
            </a:r>
            <a:r>
              <a:rPr lang="en" sz="1200" b="1" dirty="0" err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 err="1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b="1" dirty="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200" b="1" dirty="0">
                <a:solidFill>
                  <a:srgbClr val="68768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 test of coefficients: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Estimate Std. Error t value </a:t>
            </a:r>
            <a:r>
              <a:rPr lang="en" sz="12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(&gt;|t|)    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0.4468885  0.0360544  12.395   &lt;2e-16 ***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treatment   0.0065007  0.0279011   0.233   0.8159    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b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Signif</a:t>
            </a:r>
            <a:r>
              <a:rPr lang="en" sz="12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codes:  0 ‘***’ 0.001 ‘**’ 0.01 ‘*’ 0.05 ‘.’ 0.1 ‘ ’ 1</a:t>
            </a:r>
          </a:p>
          <a:p>
            <a:pPr lvl="0"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43</TotalTime>
  <Words>324</Words>
  <Application>Microsoft Macintosh PowerPoint</Application>
  <PresentationFormat>On-screen Show (16:9)</PresentationFormat>
  <Paragraphs>46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Schoolbook</vt:lpstr>
      <vt:lpstr>Courier New</vt:lpstr>
      <vt:lpstr>Wingdings 2</vt:lpstr>
      <vt:lpstr>Arial</vt:lpstr>
      <vt:lpstr>View</vt:lpstr>
      <vt:lpstr>Effect of Exclamation Points on Rental Market Outcomes  Chris Mcpherson | Leslie Teo | Nicholas Chen | Paul Varjan   w241 Final Project</vt:lpstr>
      <vt:lpstr>Research Question</vt:lpstr>
      <vt:lpstr>Experimental Design</vt:lpstr>
      <vt:lpstr>Data Collection</vt:lpstr>
      <vt:lpstr>Data Issues</vt:lpstr>
      <vt:lpstr>Analysis</vt:lpstr>
      <vt:lpstr>Outcomes</vt:lpstr>
      <vt:lpstr>Outcomes</vt:lpstr>
      <vt:lpstr># Model 1 - Basic model m1 &lt;- lm(outcome~treatment,data=d)</vt:lpstr>
      <vt:lpstr># Model 2 - Treatment &amp; gender m2 &lt;- lm(outcome~treatment*gender,data=d) </vt:lpstr>
      <vt:lpstr># Model 4 - Treatment &amp; gender + covariates m4 &lt;- lm(outcome~treatment*gender+factor(city)+factor(bedrooms)+price,data=d) </vt:lpstr>
      <vt:lpstr>Conclusions and Next Steps</vt:lpstr>
      <vt:lpstr>Discussion of Results</vt:lpstr>
      <vt:lpstr>Next Steps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and Analysis</dc:title>
  <cp:lastModifiedBy>Nicholas Chen</cp:lastModifiedBy>
  <cp:revision>10</cp:revision>
  <dcterms:modified xsi:type="dcterms:W3CDTF">2017-04-17T00:04:46Z</dcterms:modified>
</cp:coreProperties>
</file>