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9"/>
  </p:notesMasterIdLst>
  <p:sldIdLst>
    <p:sldId id="256" r:id="rId2"/>
    <p:sldId id="264" r:id="rId3"/>
    <p:sldId id="257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7"/>
    <p:restoredTop sz="63118"/>
  </p:normalViewPr>
  <p:slideViewPr>
    <p:cSldViewPr snapToGrid="0" snapToObjects="1">
      <p:cViewPr varScale="1">
        <p:scale>
          <a:sx n="77" d="100"/>
          <a:sy n="77" d="100"/>
        </p:scale>
        <p:origin x="1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125-1DA6-1C4B-8D75-AE5544B8A040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6DBD-D597-0340-9F3C-8CB315F1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I’m Chris Michael, and this is my capstone project:  Consumer</a:t>
            </a:r>
            <a:r>
              <a:rPr lang="en-US" baseline="0" dirty="0" smtClean="0"/>
              <a:t> Complaint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get into the project, a little about my background: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spent 11 years as a mechanical and electrical engineer at Boeing.  During that time I designed landing gear actuation systems, worked on phased array antennas, and built hydraulic and kinematic models of landing gear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favorite part of my job was always taking a huge mess of data from some problem that we couldn’t answer and being able to put together a story that explain what happened using data.  Since I only really had access to Excel at work I started looking for ways to use better tools with more power and ended up here at Galvanize.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objective of this project is predict the result of a complaint submitted to the Consumer Financial Protection Bureau.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type of information can be very important to a business.  It  can provide them with: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Positioning resources to provide the best customer service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costs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Exploit opportunities to save/make money 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r>
              <a:rPr lang="en-US" baseline="0" dirty="0" smtClean="0"/>
              <a:t>set I used came from the Consumer Financial Protection Bureau, which was created in 2008 to provide consumers an additional outlet to document complaints that were not being addressed by a company.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set contains ~590K entries, but only 84K have text responses from the consumer.  I focused on the text data for this analysis to see if NLP can be used to extract more information from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comes from the CPFB API in a pretty clean format.  To prepare the data for modeling, I just need to clean up some missing values, create dummy variables for some categorical variables and create my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the labels, there were 5 “closure cases” to deal with.  I chose to combine these 5 cases in to a 1 or 0 classification (1 = relief provided, 0 = no relief or closed).  The data is imbalanced with ~80% of the labels being “0” and 20% being “1”.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each consumer complaint and tried different forms of stemming, but did not see an increase in model performance with stemming.  I tried multiple numbers of features during the vectorization process and settled on 5000 features.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running any NLP on the data, I ran a logistic regression on the 84000 entries using the “non-text features”, i.e. anything but the text.  This gave me an accuracy of ~53%.  I also performed this test over the full data set and obtained the same result.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running 6 different models on my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text data, Logistic Regression produced the best results, with the highest accuracy and largest AUC.  This is expected as Logistic Regression is a great for binary classification.  Logistic Regression has a higher recall rate than Gradient Boosting and a higher F1 score, which is </a:t>
            </a:r>
            <a:r>
              <a:rPr lang="en-US" baseline="0" smtClean="0"/>
              <a:t>why it was chosen over </a:t>
            </a:r>
            <a:r>
              <a:rPr lang="en-US" baseline="0" dirty="0" smtClean="0"/>
              <a:t>Gradient Boosting.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r>
              <a:rPr lang="en-US" baseline="0" dirty="0" smtClean="0"/>
              <a:t> - knowing the outcome of a complaint can help a business manage costs and position resources to provide a better customer </a:t>
            </a:r>
            <a:r>
              <a:rPr lang="en-US" baseline="0" dirty="0" err="1" smtClean="0"/>
              <a:t>expereince</a:t>
            </a:r>
            <a:r>
              <a:rPr lang="en-US" baseline="0" dirty="0" smtClean="0"/>
              <a:t>.  Knowing what specific areas of the business are costing money/time, a business could also optimize or exploit those areas their benefit.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Additionally, I would like to to perform language processing with Word2Vec.  Word2Vec is a 2 layer neural network that has been shown to work very well at pulling context from text, and would hopefully pull more insight from the text.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Michael11/Consumer_Complaint_Project" TargetMode="External"/><Relationship Id="rId4" Type="http://schemas.openxmlformats.org/officeDocument/2006/relationships/hyperlink" Target="https://www.linkedin.com/in/christophermmichae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Consumer Complaint Analysis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4352544"/>
            <a:ext cx="9468853" cy="1239894"/>
          </a:xfrm>
        </p:spPr>
        <p:txBody>
          <a:bodyPr>
            <a:noAutofit/>
          </a:bodyPr>
          <a:lstStyle/>
          <a:p>
            <a:r>
              <a:rPr lang="en-US" sz="3500" dirty="0" smtClean="0"/>
              <a:t>Chris Michael | Galvanize Data Science Immersive </a:t>
            </a:r>
          </a:p>
          <a:p>
            <a:r>
              <a:rPr lang="en-US" sz="3500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722376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Introduction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Mechanical Engineering (BSME)/Electrophysicist (MSEE)</a:t>
            </a:r>
          </a:p>
          <a:p>
            <a:r>
              <a:rPr lang="en-US" sz="2500" dirty="0" smtClean="0"/>
              <a:t>Lead Landing Gear Analyst – 787, 777X</a:t>
            </a:r>
          </a:p>
          <a:p>
            <a:endParaRPr lang="en-US" sz="2500" dirty="0"/>
          </a:p>
          <a:p>
            <a:r>
              <a:rPr lang="en-US" sz="2500" dirty="0" smtClean="0"/>
              <a:t>I love telling a story with data but needed better tools!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9729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Objective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004461"/>
            <a:ext cx="8535816" cy="356158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Predict the result of closure for a complaint submitted to the Consumer Financial Protection Bureau (CFPB)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56618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Data</a:t>
            </a:r>
            <a:endParaRPr lang="en-US" sz="3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70" y="4604561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is imbalanced (80% “No Relief”, 20% “Relief Provided”)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Modeling/Results</a:t>
            </a:r>
            <a:endParaRPr lang="en-US" sz="3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19109"/>
              </p:ext>
            </p:extLst>
          </p:nvPr>
        </p:nvGraphicFramePr>
        <p:xfrm>
          <a:off x="305995" y="1751168"/>
          <a:ext cx="6369125" cy="3644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239"/>
                <a:gridCol w="1048215"/>
                <a:gridCol w="1063407"/>
                <a:gridCol w="759576"/>
                <a:gridCol w="714002"/>
                <a:gridCol w="688686"/>
              </a:tblGrid>
              <a:tr h="3065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Model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Accuracy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Precision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Recall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AUC</a:t>
                      </a:r>
                      <a:endParaRPr lang="en-US" sz="1500" dirty="0"/>
                    </a:p>
                  </a:txBody>
                  <a:tcPr/>
                </a:tc>
              </a:tr>
              <a:tr h="34336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</a:t>
                      </a:r>
                      <a:r>
                        <a:rPr lang="en-US" sz="1500" baseline="0" dirty="0" smtClean="0"/>
                        <a:t> Non-Text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 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76.1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KNeighbors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21.0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78.4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55.8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Multi</a:t>
                      </a:r>
                      <a:r>
                        <a:rPr lang="en-US" sz="1500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74.3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Random Forest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59.0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68.3</a:t>
                      </a:r>
                      <a:endParaRPr lang="en-US" sz="1500" dirty="0"/>
                    </a:p>
                  </a:txBody>
                  <a:tcPr/>
                </a:tc>
              </a:tr>
              <a:tr h="35418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AdaBoost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Gradient</a:t>
                      </a:r>
                      <a:r>
                        <a:rPr lang="en-US" sz="1500" baseline="0" dirty="0" smtClean="0"/>
                        <a:t> Boosting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77.8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73.7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751168"/>
            <a:ext cx="5486400" cy="438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760" y="6019800"/>
            <a:ext cx="443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– Table shows data from full data set, ROC Plot shows data from 20000 sample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718977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Next Steps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2712"/>
            <a:ext cx="8184452" cy="4319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Predict complaint processing time</a:t>
            </a:r>
          </a:p>
          <a:p>
            <a:pPr lvl="1"/>
            <a:r>
              <a:rPr lang="en-US" sz="2400" dirty="0" smtClean="0"/>
              <a:t>Predict results for specific product</a:t>
            </a:r>
          </a:p>
          <a:p>
            <a:pPr lvl="1"/>
            <a:r>
              <a:rPr lang="en-US" sz="2400" dirty="0" smtClean="0"/>
              <a:t>Add additional text features in data set to NLP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4"/>
              </a:rPr>
              <a:t>https</a:t>
            </a:r>
            <a:r>
              <a:rPr lang="en-US" sz="2900" dirty="0">
                <a:hlinkClick r:id="rId4"/>
              </a:rPr>
              <a:t>://</a:t>
            </a:r>
            <a:r>
              <a:rPr lang="en-US" sz="2900" dirty="0" smtClean="0">
                <a:hlinkClick r:id="rId4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2199</TotalTime>
  <Words>846</Words>
  <Application>Microsoft Macintosh PowerPoint</Application>
  <PresentationFormat>Widescreen</PresentationFormat>
  <Paragraphs>110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Consumer Complaint Analysis </vt:lpstr>
      <vt:lpstr>Introduction</vt:lpstr>
      <vt:lpstr>Objective</vt:lpstr>
      <vt:lpstr>Data</vt:lpstr>
      <vt:lpstr>Modeling/Results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77</cp:revision>
  <cp:lastPrinted>2016-08-10T21:53:31Z</cp:lastPrinted>
  <dcterms:created xsi:type="dcterms:W3CDTF">2016-08-01T15:01:21Z</dcterms:created>
  <dcterms:modified xsi:type="dcterms:W3CDTF">2016-08-15T15:44:57Z</dcterms:modified>
</cp:coreProperties>
</file>