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56" r:id="rId2"/>
    <p:sldId id="258" r:id="rId3"/>
    <p:sldId id="264" r:id="rId4"/>
    <p:sldId id="257" r:id="rId5"/>
    <p:sldId id="260" r:id="rId6"/>
    <p:sldId id="261" r:id="rId7"/>
    <p:sldId id="262" r:id="rId8"/>
    <p:sldId id="263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11"/>
    <p:restoredTop sz="94643"/>
  </p:normalViewPr>
  <p:slideViewPr>
    <p:cSldViewPr snapToGrid="0" snapToObjects="1">
      <p:cViewPr varScale="1">
        <p:scale>
          <a:sx n="80" d="100"/>
          <a:sy n="80" d="100"/>
        </p:scale>
        <p:origin x="22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515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4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64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969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235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279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9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4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5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1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1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1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8/5/16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ord2vec-nlp-tutorial/details/part-2-word-vectors" TargetMode="External"/><Relationship Id="rId4" Type="http://schemas.openxmlformats.org/officeDocument/2006/relationships/hyperlink" Target="https://pypi.python.org/pypi/pyzipcod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/index.php?title=Cross_Industry_Standard_Process_for_Data_Mining&amp;oldid=7125214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Michael11/Consumer_Complaint_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Consumer Complaint Analysis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 Michael | Galvanize Data Science Immersive </a:t>
            </a:r>
          </a:p>
          <a:p>
            <a:r>
              <a:rPr lang="en-US" dirty="0" smtClean="0"/>
              <a:t>Seattle Cohort 4</a:t>
            </a:r>
          </a:p>
        </p:txBody>
      </p:sp>
    </p:spTree>
    <p:extLst>
      <p:ext uri="{BB962C8B-B14F-4D97-AF65-F5344CB8AC3E}">
        <p14:creationId xmlns:p14="http://schemas.microsoft.com/office/powerpoint/2010/main" val="17653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REFRENCES</a:t>
            </a:r>
          </a:p>
          <a:p>
            <a:pPr lvl="1"/>
            <a:r>
              <a:rPr lang="en-US" dirty="0" smtClean="0"/>
              <a:t>Figure on Slide 4 - Cross </a:t>
            </a:r>
            <a:r>
              <a:rPr lang="en-US" dirty="0"/>
              <a:t>Industry Standard Process for Data Mining. (2016, March 29). </a:t>
            </a:r>
            <a:r>
              <a:rPr lang="en-US" dirty="0" smtClean="0"/>
              <a:t>In Wikipedia</a:t>
            </a:r>
            <a:r>
              <a:rPr lang="en-US" i="1" dirty="0" smtClean="0"/>
              <a:t>, </a:t>
            </a:r>
            <a:r>
              <a:rPr lang="en-US" i="1" dirty="0"/>
              <a:t>The Free Encyclopedia</a:t>
            </a:r>
            <a:r>
              <a:rPr lang="en-US" dirty="0"/>
              <a:t>. Retrieved 15:56, August 2, 2016, from 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en.wikipedia.org/w/index.php?title=Cross_Industry_Standard_Process_for_Data_Mining&amp;oldid=712521431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www.kaggle.com/c/word2vec-nlp-tutorial/details/part-2-word-vectors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pypi.python.org/pypi/pyzipcode</a:t>
            </a:r>
            <a:r>
              <a:rPr lang="en-US" dirty="0" smtClean="0"/>
              <a:t> (used in EDA)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 / Data Pipeline</a:t>
            </a:r>
          </a:p>
          <a:p>
            <a:r>
              <a:rPr lang="en-US" dirty="0" smtClean="0"/>
              <a:t>Modeling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Recommendations/Next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me:</a:t>
            </a:r>
          </a:p>
          <a:p>
            <a:pPr lvl="1"/>
            <a:r>
              <a:rPr lang="en-US" dirty="0" smtClean="0"/>
              <a:t>Mechanical Engineering (BSME)/</a:t>
            </a:r>
            <a:r>
              <a:rPr lang="en-US" dirty="0" smtClean="0"/>
              <a:t>Electrophysicist</a:t>
            </a:r>
            <a:r>
              <a:rPr lang="en-US" dirty="0" smtClean="0"/>
              <a:t> (MSEE)</a:t>
            </a:r>
          </a:p>
          <a:p>
            <a:pPr lvl="1"/>
            <a:r>
              <a:rPr lang="en-US" dirty="0" smtClean="0"/>
              <a:t>Lead Landing Gear Analyst – 787, 777X</a:t>
            </a:r>
          </a:p>
        </p:txBody>
      </p:sp>
    </p:spTree>
    <p:extLst>
      <p:ext uri="{BB962C8B-B14F-4D97-AF65-F5344CB8AC3E}">
        <p14:creationId xmlns:p14="http://schemas.microsoft.com/office/powerpoint/2010/main" val="142446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46" y="2024742"/>
            <a:ext cx="4044978" cy="405340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43743" y="2133600"/>
            <a:ext cx="5189309" cy="3561588"/>
          </a:xfrm>
        </p:spPr>
        <p:txBody>
          <a:bodyPr/>
          <a:lstStyle/>
          <a:p>
            <a:r>
              <a:rPr lang="en-US" dirty="0" smtClean="0"/>
              <a:t>Can Machine Learning be used to predict the result of a complaint levied against a company?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783" y="233215"/>
            <a:ext cx="3549121" cy="1371600"/>
          </a:xfrm>
        </p:spPr>
        <p:txBody>
          <a:bodyPr/>
          <a:lstStyle/>
          <a:p>
            <a:r>
              <a:rPr lang="en-US" b="1" dirty="0" smtClean="0"/>
              <a:t>Data / Data Pipeline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920" y="295274"/>
            <a:ext cx="2794000" cy="19907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076" y="1677698"/>
            <a:ext cx="4671278" cy="3170904"/>
          </a:xfrm>
        </p:spPr>
        <p:txBody>
          <a:bodyPr>
            <a:noAutofit/>
          </a:bodyPr>
          <a:lstStyle/>
          <a:p>
            <a:pPr marL="285750" indent="-285750" algn="l">
              <a:buFont typeface="Arial" charset="0"/>
              <a:buChar char="•"/>
            </a:pPr>
            <a:r>
              <a:rPr lang="en-US" sz="1800" dirty="0"/>
              <a:t>Data from the Consumer Financial Protection Bureau (</a:t>
            </a:r>
            <a:r>
              <a:rPr lang="en-US" sz="1800" dirty="0" smtClean="0"/>
              <a:t>CPFB</a:t>
            </a:r>
            <a:r>
              <a:rPr lang="en-US" sz="1800" dirty="0" smtClean="0"/>
              <a:t>)  </a:t>
            </a:r>
            <a:endParaRPr lang="en-US" sz="1800" dirty="0"/>
          </a:p>
          <a:p>
            <a:pPr marL="285750" indent="-285750" algn="l">
              <a:buFont typeface="Arial" charset="0"/>
              <a:buChar char="•"/>
            </a:pPr>
            <a:r>
              <a:rPr lang="en-US" sz="1800" dirty="0"/>
              <a:t>Data converted from categorical descriptions to numerical values for use in models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/>
              <a:t>Text was cleaned and modified for </a:t>
            </a:r>
            <a:r>
              <a:rPr lang="en-US" sz="1800" dirty="0" smtClean="0"/>
              <a:t>processing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Data is 80% “No”, 20% “Yes</a:t>
            </a:r>
            <a:r>
              <a:rPr lang="en-US" sz="1800" b="1" dirty="0" smtClean="0">
                <a:solidFill>
                  <a:srgbClr val="FF0000"/>
                </a:solidFill>
              </a:rPr>
              <a:t>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b="1" dirty="0" smtClean="0">
                <a:solidFill>
                  <a:srgbClr val="FF0000"/>
                </a:solidFill>
              </a:rPr>
              <a:t>NEED TO ADDRESS CLASS IMBALANCE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32" y="233186"/>
            <a:ext cx="2823210" cy="1297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37" y="1707196"/>
            <a:ext cx="2032000" cy="203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234" y="4087269"/>
            <a:ext cx="281432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0" y="2455114"/>
            <a:ext cx="260096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71601"/>
            <a:ext cx="10018713" cy="3124201"/>
          </a:xfrm>
        </p:spPr>
        <p:txBody>
          <a:bodyPr/>
          <a:lstStyle/>
          <a:p>
            <a:r>
              <a:rPr lang="en-US" dirty="0" smtClean="0"/>
              <a:t>A baseline model using non-text features was run to check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</a:t>
            </a:r>
            <a:r>
              <a:rPr lang="en-US" dirty="0" smtClean="0">
                <a:solidFill>
                  <a:srgbClr val="FF0000"/>
                </a:solidFill>
              </a:rPr>
              <a:t>: Logistic Regression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Multiple NLP approaches were preformed: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</a:t>
            </a:r>
            <a:r>
              <a:rPr lang="en-US" dirty="0" smtClean="0">
                <a:solidFill>
                  <a:srgbClr val="FF0000"/>
                </a:solidFill>
              </a:rPr>
              <a:t>: TFIDF – Multiple classifiers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MODEL</a:t>
            </a:r>
            <a:r>
              <a:rPr lang="en-US" dirty="0" smtClean="0">
                <a:solidFill>
                  <a:srgbClr val="FF0000"/>
                </a:solidFill>
              </a:rPr>
              <a:t>: Word2Vec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27" y="2735582"/>
            <a:ext cx="4295775" cy="35204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885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baseline model using non-text features was run to check</a:t>
            </a:r>
          </a:p>
          <a:p>
            <a:pPr lvl="1"/>
            <a:r>
              <a:rPr lang="en-US" dirty="0"/>
              <a:t>Best Model:  </a:t>
            </a:r>
            <a:r>
              <a:rPr lang="en-US" dirty="0" smtClean="0">
                <a:solidFill>
                  <a:srgbClr val="FF0000"/>
                </a:solidFill>
              </a:rPr>
              <a:t>SAY SOMETHING COOL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Multiple NLP approaches were preformed:</a:t>
            </a:r>
          </a:p>
          <a:p>
            <a:pPr lvl="1"/>
            <a:r>
              <a:rPr lang="en-US" dirty="0"/>
              <a:t>TF-IDF:  </a:t>
            </a:r>
            <a:r>
              <a:rPr lang="en-US" dirty="0" smtClean="0">
                <a:solidFill>
                  <a:srgbClr val="FF0000"/>
                </a:solidFill>
              </a:rPr>
              <a:t>SAY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SOMETHING </a:t>
            </a:r>
            <a:r>
              <a:rPr lang="en-US" dirty="0">
                <a:solidFill>
                  <a:srgbClr val="FF0000"/>
                </a:solidFill>
              </a:rPr>
              <a:t>COOLER!!!</a:t>
            </a:r>
          </a:p>
          <a:p>
            <a:pPr lvl="1"/>
            <a:r>
              <a:rPr lang="en-US" dirty="0"/>
              <a:t>Word2Vec: </a:t>
            </a:r>
            <a:r>
              <a:rPr lang="en-US" dirty="0" smtClean="0">
                <a:solidFill>
                  <a:srgbClr val="FF0000"/>
                </a:solidFill>
              </a:rPr>
              <a:t>SAY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SOMETHING </a:t>
            </a:r>
            <a:r>
              <a:rPr lang="en-US" dirty="0">
                <a:solidFill>
                  <a:srgbClr val="FF0000"/>
                </a:solidFill>
              </a:rPr>
              <a:t>COOLER</a:t>
            </a:r>
            <a:r>
              <a:rPr lang="en-US" dirty="0" smtClean="0">
                <a:solidFill>
                  <a:srgbClr val="FF0000"/>
                </a:solidFill>
              </a:rPr>
              <a:t>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2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predictive power of the model, a company could address the situations where they provide some sort of </a:t>
            </a:r>
            <a:r>
              <a:rPr lang="en-US" dirty="0" smtClean="0"/>
              <a:t>relief </a:t>
            </a:r>
            <a:r>
              <a:rPr lang="en-US" dirty="0" smtClean="0"/>
              <a:t>(monetary or other) and determine the most economic was to do so 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Look into time ranges, specific products</a:t>
            </a:r>
          </a:p>
          <a:p>
            <a:pPr lvl="2"/>
            <a:r>
              <a:rPr lang="en-US" dirty="0" smtClean="0"/>
              <a:t>Does some product drive a company to provide ”relief”</a:t>
            </a:r>
          </a:p>
          <a:p>
            <a:pPr lvl="2"/>
            <a:r>
              <a:rPr lang="en-US" dirty="0" smtClean="0"/>
              <a:t>Does the time taken to process a complaint drive the result of providing “relief”</a:t>
            </a:r>
          </a:p>
        </p:txBody>
      </p:sp>
    </p:spTree>
    <p:extLst>
      <p:ext uri="{BB962C8B-B14F-4D97-AF65-F5344CB8AC3E}">
        <p14:creationId xmlns:p14="http://schemas.microsoft.com/office/powerpoint/2010/main" val="443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Info/Contact </a:t>
            </a:r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500" b="1" dirty="0" smtClean="0"/>
              <a:t>Chris Michael</a:t>
            </a:r>
          </a:p>
          <a:p>
            <a:r>
              <a:rPr lang="en-US" dirty="0" smtClean="0"/>
              <a:t>Project – Consumer Complaint Analysis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github.com/ChrisMichael11/Consumer_Complaint_Project</a:t>
            </a:r>
            <a:endParaRPr lang="en-US" dirty="0"/>
          </a:p>
          <a:p>
            <a:r>
              <a:rPr lang="en-US" dirty="0" smtClean="0"/>
              <a:t>LinkedIn:</a:t>
            </a:r>
          </a:p>
          <a:p>
            <a:pPr lvl="1" fontAlgn="base"/>
            <a:r>
              <a:rPr lang="en-US" dirty="0"/>
              <a:t>https://</a:t>
            </a:r>
            <a:r>
              <a:rPr lang="en-US" dirty="0"/>
              <a:t>www.linkedin.com</a:t>
            </a:r>
            <a:r>
              <a:rPr lang="en-US" dirty="0"/>
              <a:t>/in/</a:t>
            </a:r>
            <a:r>
              <a:rPr lang="en-US" dirty="0"/>
              <a:t>christophermmichael</a:t>
            </a:r>
            <a:endParaRPr lang="en-US" dirty="0"/>
          </a:p>
          <a:p>
            <a:r>
              <a:rPr lang="en-US" dirty="0" smtClean="0"/>
              <a:t>Email: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hristopher.m.michael@gmail.com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65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</TotalTime>
  <Words>310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Arial</vt:lpstr>
      <vt:lpstr>Parallax</vt:lpstr>
      <vt:lpstr>Consumer Complaint Analysis </vt:lpstr>
      <vt:lpstr>Overview</vt:lpstr>
      <vt:lpstr>Introduction</vt:lpstr>
      <vt:lpstr>Objective</vt:lpstr>
      <vt:lpstr>Data / Data Pipeline</vt:lpstr>
      <vt:lpstr>Modeling</vt:lpstr>
      <vt:lpstr>Results</vt:lpstr>
      <vt:lpstr>Recommendations/Next Steps</vt:lpstr>
      <vt:lpstr>Project Info/Contact Info</vt:lpstr>
      <vt:lpstr>References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Complaint Analysis </dc:title>
  <dc:creator>Christopher Michael</dc:creator>
  <cp:lastModifiedBy>Christopher Michael</cp:lastModifiedBy>
  <cp:revision>11</cp:revision>
  <dcterms:created xsi:type="dcterms:W3CDTF">2016-08-01T15:01:21Z</dcterms:created>
  <dcterms:modified xsi:type="dcterms:W3CDTF">2016-08-05T15:45:09Z</dcterms:modified>
</cp:coreProperties>
</file>