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5" r:id="rId1"/>
  </p:sldMasterIdLst>
  <p:notesMasterIdLst>
    <p:notesMasterId r:id="rId9"/>
  </p:notesMasterIdLst>
  <p:sldIdLst>
    <p:sldId id="256" r:id="rId2"/>
    <p:sldId id="264" r:id="rId3"/>
    <p:sldId id="257" r:id="rId4"/>
    <p:sldId id="260" r:id="rId5"/>
    <p:sldId id="261" r:id="rId6"/>
    <p:sldId id="263" r:id="rId7"/>
    <p:sldId id="265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3907"/>
    <p:restoredTop sz="63118"/>
  </p:normalViewPr>
  <p:slideViewPr>
    <p:cSldViewPr snapToGrid="0" snapToObjects="1">
      <p:cViewPr varScale="1">
        <p:scale>
          <a:sx n="77" d="100"/>
          <a:sy n="77" d="100"/>
        </p:scale>
        <p:origin x="1312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FEB125-1DA6-1C4B-8D75-AE5544B8A040}" type="datetimeFigureOut">
              <a:rPr lang="en-US" smtClean="0"/>
              <a:t>8/10/16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406DBD-D597-0340-9F3C-8CB315F16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1796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Hi I’m Chris Michael, and this is my capstone project:  Consumer</a:t>
            </a:r>
            <a:r>
              <a:rPr lang="en-US" baseline="0" dirty="0" smtClean="0"/>
              <a:t> Complaint Analysis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06DBD-D597-0340-9F3C-8CB315F1653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5617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Before</a:t>
            </a:r>
            <a:r>
              <a:rPr lang="en-US" baseline="0" dirty="0" smtClean="0"/>
              <a:t> we get into the project, a little about my background:</a:t>
            </a:r>
          </a:p>
          <a:p>
            <a:endParaRPr lang="en-US" baseline="0" dirty="0" smtClean="0"/>
          </a:p>
          <a:p>
            <a:r>
              <a:rPr lang="en-US" baseline="0" dirty="0" smtClean="0"/>
              <a:t>I’ve spent 11 years as a mechanical and electrical engineer at Boeing.  During that time I designed landing gear actuation systems, worked on phased array antennas, and built hydraulic and kinematic models of landing gear systems.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My favorite part of my job was always taking a huge mess of data from some problem that we couldn’t answer and being able to put together a story that explain what happened using data.  Since I only really had access to Excel at work I started looking for ways to use better tools with more power and ended up here at Galvanize.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06DBD-D597-0340-9F3C-8CB315F1653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084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The objective of this project is predict the result of a complaint submitted to the Consumer Financial Protection Bureau.  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This type of information can be very important to a business.  It  can provide them with: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Positioning resources to provide the best customer service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Manage costs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Exploit opportunities to save/make money </a:t>
            </a:r>
          </a:p>
          <a:p>
            <a:r>
              <a:rPr lang="en-US" baseline="0" dirty="0" smtClean="0"/>
              <a:t>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06DBD-D597-0340-9F3C-8CB315F1653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8511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data </a:t>
            </a:r>
            <a:r>
              <a:rPr lang="en-US" baseline="0" dirty="0" smtClean="0"/>
              <a:t>set I used came from the Consumer Financial Protection Bureau, which was created in 2008 to provide consumers an additional outlet to document complaints that were not being addressed by a company.  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data set contains ~590K entries, but only 84K have text responses from the consumer.  I focused on the text data for this analysis to see if NLP can be used to extract more information from the data.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data comes from the CPFB API in a pretty clean format.  To prepare the data for modeling, I just need to clean up some missing values, create dummy variables for some categorical variables and create my labels.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To create the labels, there were 5 “closure cases” to deal with.  I chose to combine these 5 cases in to a 1 or 0 classification (1 = relief provided, 0 = no relief or closed).  The data is imbalanced with ~80% of the labels being “0” and 20% being “1”.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 </a:t>
            </a:r>
            <a:r>
              <a:rPr lang="en-US" baseline="0" dirty="0" err="1" smtClean="0"/>
              <a:t>vectorized</a:t>
            </a:r>
            <a:r>
              <a:rPr lang="en-US" baseline="0" dirty="0" smtClean="0"/>
              <a:t> each consumer complaint and tried different forms of stemming, but did not see an increase in model performance with stemming.  I tried multiple numbers of features during the vectorization process and settled on 5000 features.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06DBD-D597-0340-9F3C-8CB315F1653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0637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Before</a:t>
            </a:r>
            <a:r>
              <a:rPr lang="en-US" baseline="0" dirty="0" smtClean="0"/>
              <a:t> running any NLP on the data, I ran a logistic regression on the 84000 entries using the “non-text features”, i.e. anything but the text.  This gave me an accuracy of ~53%.  I also performed this test over the full data set and obtained the same result.  </a:t>
            </a:r>
          </a:p>
          <a:p>
            <a:endParaRPr lang="en-US" baseline="0" dirty="0" smtClean="0"/>
          </a:p>
          <a:p>
            <a:r>
              <a:rPr lang="en-US" baseline="0" dirty="0" smtClean="0"/>
              <a:t>After running 6 different models on my </a:t>
            </a:r>
            <a:r>
              <a:rPr lang="en-US" baseline="0" dirty="0" err="1" smtClean="0"/>
              <a:t>vectorized</a:t>
            </a:r>
            <a:r>
              <a:rPr lang="en-US" baseline="0" dirty="0" smtClean="0"/>
              <a:t> text data, Logistic Regression produced the best results, with the highest accuracy and largest AUC.  This is expected as Logistic Regression is a great for binary classification.  Logistic Regression has a higher recall rate than Gradient Boosting and a higher F1 score, which is </a:t>
            </a:r>
            <a:r>
              <a:rPr lang="en-US" baseline="0" smtClean="0"/>
              <a:t>why it was chosen over </a:t>
            </a:r>
            <a:r>
              <a:rPr lang="en-US" baseline="0" dirty="0" smtClean="0"/>
              <a:t>Gradient Boosting.  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06DBD-D597-0340-9F3C-8CB315F1653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2981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r>
              <a:rPr lang="en-US" baseline="0" dirty="0" smtClean="0"/>
              <a:t> - knowing the outcome of a complaint can help a business manage costs and position resources to provide a better customer </a:t>
            </a:r>
            <a:r>
              <a:rPr lang="en-US" baseline="0" dirty="0" err="1" smtClean="0"/>
              <a:t>expereince</a:t>
            </a:r>
            <a:r>
              <a:rPr lang="en-US" baseline="0" dirty="0" smtClean="0"/>
              <a:t>.  Knowing what specific areas of the business are costing money/time, a business could also optimize or exploit those areas their benefit.  </a:t>
            </a:r>
          </a:p>
          <a:p>
            <a:endParaRPr lang="en-US" baseline="0" dirty="0" smtClean="0"/>
          </a:p>
          <a:p>
            <a:r>
              <a:rPr lang="en-US" baseline="0" dirty="0" smtClean="0"/>
              <a:t>Additionally, I would like to to perform language processing with Word2Vec.  Word2Vec is a 2 layer neural network that has been shown to work very well at pulling context from text, and would hopefully pull more insight from the text.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06DBD-D597-0340-9F3C-8CB315F1653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994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06DBD-D597-0340-9F3C-8CB315F1653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5579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8/10/16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3242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8/10/16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05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8/10/16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426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8/10/16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412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8/10/16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31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8/10/16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554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8/10/16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85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8/10/16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956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8/10/16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148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8/10/16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982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18C79C5D-2A6F-F04D-97DA-BEF2467B64E4}" type="datetimeFigureOut">
              <a:rPr lang="en-US" smtClean="0"/>
              <a:pPr/>
              <a:t>8/10/16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626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8/10/16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03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hrisMichael11/Consumer_Complaint_Project" TargetMode="External"/><Relationship Id="rId4" Type="http://schemas.openxmlformats.org/officeDocument/2006/relationships/hyperlink" Target="https://www.linkedin.com/in/christophermmichael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Consumer Complaint Analysis	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199" y="4352544"/>
            <a:ext cx="9468853" cy="1239894"/>
          </a:xfrm>
        </p:spPr>
        <p:txBody>
          <a:bodyPr>
            <a:noAutofit/>
          </a:bodyPr>
          <a:lstStyle/>
          <a:p>
            <a:r>
              <a:rPr lang="en-US" sz="3500" dirty="0" smtClean="0"/>
              <a:t>Chris Michael | Galvanize Data Science Immersive </a:t>
            </a:r>
          </a:p>
          <a:p>
            <a:r>
              <a:rPr lang="en-US" sz="3500" dirty="0" smtClean="0"/>
              <a:t>Seattle Cohort 4</a:t>
            </a:r>
          </a:p>
        </p:txBody>
      </p:sp>
    </p:spTree>
    <p:extLst>
      <p:ext uri="{BB962C8B-B14F-4D97-AF65-F5344CB8AC3E}">
        <p14:creationId xmlns:p14="http://schemas.microsoft.com/office/powerpoint/2010/main" val="176539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993267"/>
            <a:ext cx="7729728" cy="722376"/>
          </a:xfrm>
        </p:spPr>
        <p:txBody>
          <a:bodyPr>
            <a:normAutofit fontScale="90000"/>
          </a:bodyPr>
          <a:lstStyle/>
          <a:p>
            <a:r>
              <a:rPr lang="en-US" sz="3500" b="1" dirty="0" smtClean="0"/>
              <a:t>Introduction</a:t>
            </a:r>
            <a:endParaRPr lang="en-US" sz="35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2058924"/>
            <a:ext cx="7729728" cy="3101983"/>
          </a:xfrm>
        </p:spPr>
        <p:txBody>
          <a:bodyPr>
            <a:normAutofit/>
          </a:bodyPr>
          <a:lstStyle/>
          <a:p>
            <a:r>
              <a:rPr lang="en-US" sz="2500" dirty="0" smtClean="0"/>
              <a:t>Mechanical Engineering (BSME)/Electrophysicist (MSEE)</a:t>
            </a:r>
          </a:p>
          <a:p>
            <a:r>
              <a:rPr lang="en-US" sz="2500" dirty="0" smtClean="0"/>
              <a:t>Lead Landing Gear Analyst – 787, 777X</a:t>
            </a:r>
          </a:p>
          <a:p>
            <a:endParaRPr lang="en-US" sz="2500" dirty="0"/>
          </a:p>
          <a:p>
            <a:r>
              <a:rPr lang="en-US" sz="2500" dirty="0" smtClean="0"/>
              <a:t>I love telling a story with data but needed better tools!</a:t>
            </a:r>
          </a:p>
        </p:txBody>
      </p:sp>
    </p:spTree>
    <p:extLst>
      <p:ext uri="{BB962C8B-B14F-4D97-AF65-F5344CB8AC3E}">
        <p14:creationId xmlns:p14="http://schemas.microsoft.com/office/powerpoint/2010/main" val="1424461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719729"/>
          </a:xfrm>
        </p:spPr>
        <p:txBody>
          <a:bodyPr>
            <a:normAutofit fontScale="90000"/>
          </a:bodyPr>
          <a:lstStyle/>
          <a:p>
            <a:r>
              <a:rPr lang="en-US" sz="3500" b="1" dirty="0" smtClean="0"/>
              <a:t>Objective</a:t>
            </a:r>
            <a:endParaRPr lang="en-US" sz="35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828092" y="2004461"/>
            <a:ext cx="8535816" cy="3561588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000" dirty="0" smtClean="0"/>
              <a:t>Predict the result of closure for a complaint submitted to the Consumer Financial Protection Bureau (CFPB)</a:t>
            </a:r>
          </a:p>
        </p:txBody>
      </p:sp>
    </p:spTree>
    <p:extLst>
      <p:ext uri="{BB962C8B-B14F-4D97-AF65-F5344CB8AC3E}">
        <p14:creationId xmlns:p14="http://schemas.microsoft.com/office/powerpoint/2010/main" val="1312687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0636" y="356618"/>
            <a:ext cx="10018713" cy="722376"/>
          </a:xfrm>
        </p:spPr>
        <p:txBody>
          <a:bodyPr>
            <a:noAutofit/>
          </a:bodyPr>
          <a:lstStyle/>
          <a:p>
            <a:r>
              <a:rPr lang="en-US" sz="3500" b="1" dirty="0" smtClean="0"/>
              <a:t>Data</a:t>
            </a:r>
            <a:endParaRPr lang="en-US" sz="3500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9670" y="4604561"/>
            <a:ext cx="2794000" cy="1990725"/>
          </a:xfrm>
        </p:spPr>
      </p:pic>
      <p:sp>
        <p:nvSpPr>
          <p:cNvPr id="4" name="Text Placeholder 3"/>
          <p:cNvSpPr>
            <a:spLocks noGrp="1"/>
          </p:cNvSpPr>
          <p:nvPr>
            <p:ph type="body" idx="4294967295"/>
          </p:nvPr>
        </p:nvSpPr>
        <p:spPr>
          <a:xfrm>
            <a:off x="546294" y="1035050"/>
            <a:ext cx="8211944" cy="3790950"/>
          </a:xfrm>
        </p:spPr>
        <p:txBody>
          <a:bodyPr>
            <a:noAutofit/>
          </a:bodyPr>
          <a:lstStyle/>
          <a:p>
            <a:pPr marL="285750" indent="-285750" algn="l">
              <a:buFont typeface="Arial" charset="0"/>
              <a:buChar char="•"/>
            </a:pPr>
            <a:endParaRPr lang="en-US" sz="2400" dirty="0" smtClean="0"/>
          </a:p>
          <a:p>
            <a:pPr marL="285750" indent="-285750" algn="l">
              <a:buFont typeface="Arial" charset="0"/>
              <a:buChar char="•"/>
            </a:pPr>
            <a:r>
              <a:rPr lang="en-US" sz="2400" dirty="0" smtClean="0"/>
              <a:t>Data </a:t>
            </a:r>
            <a:r>
              <a:rPr lang="en-US" sz="2400" dirty="0"/>
              <a:t>from the Consumer Financial Protection Bureau (</a:t>
            </a:r>
            <a:r>
              <a:rPr lang="en-US" sz="2400" dirty="0" smtClean="0"/>
              <a:t>CFPB)  </a:t>
            </a:r>
          </a:p>
          <a:p>
            <a:pPr marL="285750" indent="-285750" algn="l">
              <a:buFont typeface="Arial" charset="0"/>
              <a:buChar char="•"/>
            </a:pPr>
            <a:r>
              <a:rPr lang="en-US" sz="2400" dirty="0" smtClean="0"/>
              <a:t>Using only closed cases with text narrative</a:t>
            </a:r>
          </a:p>
          <a:p>
            <a:pPr marL="285750" indent="-285750" algn="l">
              <a:buFont typeface="Arial" charset="0"/>
              <a:buChar char="•"/>
            </a:pPr>
            <a:r>
              <a:rPr lang="en-US" sz="2400" dirty="0" smtClean="0"/>
              <a:t>Data is imbalanced (80% “No Relief”, 20% “Relief Provided</a:t>
            </a:r>
            <a:r>
              <a:rPr lang="en-US" sz="2400" dirty="0" smtClean="0"/>
              <a:t>”)</a:t>
            </a:r>
            <a:endParaRPr lang="en-US" sz="2200" dirty="0">
              <a:solidFill>
                <a:srgbClr val="FF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294" y="4755035"/>
            <a:ext cx="2823210" cy="129730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2415" y="4826000"/>
            <a:ext cx="2032000" cy="2032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8925" y="5054661"/>
            <a:ext cx="281432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29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722376"/>
          </a:xfrm>
        </p:spPr>
        <p:txBody>
          <a:bodyPr>
            <a:noAutofit/>
          </a:bodyPr>
          <a:lstStyle/>
          <a:p>
            <a:r>
              <a:rPr lang="en-US" sz="3500" b="1" dirty="0" smtClean="0"/>
              <a:t>Modeling/Results</a:t>
            </a:r>
            <a:endParaRPr lang="en-US" sz="3500" b="1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7618328"/>
              </p:ext>
            </p:extLst>
          </p:nvPr>
        </p:nvGraphicFramePr>
        <p:xfrm>
          <a:off x="305995" y="1751168"/>
          <a:ext cx="6369125" cy="364436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095239"/>
                <a:gridCol w="1048215"/>
                <a:gridCol w="1063407"/>
                <a:gridCol w="759576"/>
                <a:gridCol w="714002"/>
                <a:gridCol w="688686"/>
              </a:tblGrid>
              <a:tr h="30654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Model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Accuracy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Precision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Recall 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F1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AUC</a:t>
                      </a:r>
                      <a:endParaRPr lang="en-US" sz="1500" dirty="0"/>
                    </a:p>
                  </a:txBody>
                  <a:tcPr/>
                </a:tc>
              </a:tr>
              <a:tr h="343367">
                <a:tc gridSpan="6"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Using</a:t>
                      </a:r>
                      <a:r>
                        <a:rPr lang="en-US" sz="1500" baseline="0" dirty="0" smtClean="0"/>
                        <a:t> Non-Text Features</a:t>
                      </a:r>
                      <a:endParaRPr lang="en-US" sz="15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01735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Logistic Regression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53.0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 gridSpan="6"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Using Text Features</a:t>
                      </a:r>
                      <a:endParaRPr lang="en-US" sz="15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Logistic Regression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82.2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65.0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21.3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32.1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76.1</a:t>
                      </a:r>
                      <a:endParaRPr lang="en-US" sz="15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dirty="0" err="1" smtClean="0"/>
                        <a:t>KNeighbors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37.5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21.0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78.4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33.2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55.8</a:t>
                      </a:r>
                      <a:endParaRPr lang="en-US" sz="15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Multi</a:t>
                      </a:r>
                      <a:r>
                        <a:rPr lang="en-US" sz="1500" baseline="0" dirty="0" smtClean="0"/>
                        <a:t>nomial Naïve Bayes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81.5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65.7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13.5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22.4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74.3</a:t>
                      </a:r>
                      <a:endParaRPr lang="en-US" sz="15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Random Forest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81.1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59.0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14.3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23.0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68.3</a:t>
                      </a:r>
                      <a:endParaRPr lang="en-US" sz="1500" dirty="0"/>
                    </a:p>
                  </a:txBody>
                  <a:tcPr/>
                </a:tc>
              </a:tr>
              <a:tr h="354186">
                <a:tc>
                  <a:txBody>
                    <a:bodyPr/>
                    <a:lstStyle/>
                    <a:p>
                      <a:r>
                        <a:rPr lang="en-US" sz="1500" dirty="0" err="1" smtClean="0"/>
                        <a:t>AdaBoost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82.0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65.2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18.9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29.3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73.3</a:t>
                      </a:r>
                      <a:endParaRPr lang="en-US" sz="15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Gradient</a:t>
                      </a:r>
                      <a:r>
                        <a:rPr lang="en-US" sz="1500" baseline="0" dirty="0" smtClean="0"/>
                        <a:t> Boosting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82.1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77.8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13.4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22.9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73.7</a:t>
                      </a:r>
                      <a:endParaRPr lang="en-US" sz="15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5120" y="1751168"/>
            <a:ext cx="5486400" cy="438912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223760" y="6019800"/>
            <a:ext cx="4434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NOTE – Table shows data from full data set, ROC Plot shows data from 20000 sample dataset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98859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436055"/>
            <a:ext cx="7729728" cy="718977"/>
          </a:xfrm>
        </p:spPr>
        <p:txBody>
          <a:bodyPr>
            <a:normAutofit fontScale="90000"/>
          </a:bodyPr>
          <a:lstStyle/>
          <a:p>
            <a:r>
              <a:rPr lang="en-US" sz="3500" b="1" dirty="0" smtClean="0"/>
              <a:t>Next Steps</a:t>
            </a:r>
            <a:endParaRPr lang="en-US" sz="35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1642712"/>
            <a:ext cx="8184452" cy="431996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/>
              <a:t>Complaint prediction provides insight to:</a:t>
            </a:r>
          </a:p>
          <a:p>
            <a:pPr lvl="1"/>
            <a:r>
              <a:rPr lang="en-US" sz="2400" dirty="0" smtClean="0"/>
              <a:t>Modeling with Word2Vec</a:t>
            </a:r>
          </a:p>
          <a:p>
            <a:pPr lvl="1"/>
            <a:r>
              <a:rPr lang="en-US" sz="2400" dirty="0" smtClean="0"/>
              <a:t>Predict complaint processing time</a:t>
            </a:r>
          </a:p>
          <a:p>
            <a:pPr lvl="1"/>
            <a:r>
              <a:rPr lang="en-US" sz="2400" dirty="0" smtClean="0"/>
              <a:t>Predict results for specific product</a:t>
            </a:r>
          </a:p>
          <a:p>
            <a:pPr lvl="1"/>
            <a:r>
              <a:rPr lang="en-US" sz="2400" dirty="0" smtClean="0"/>
              <a:t>Add additional text features in data set to NLP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437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0416" y="1038921"/>
            <a:ext cx="11545824" cy="507194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9000" b="1" dirty="0" smtClean="0"/>
              <a:t>Chris Michael</a:t>
            </a:r>
          </a:p>
          <a:p>
            <a:pPr marL="0" indent="0">
              <a:buNone/>
            </a:pPr>
            <a:r>
              <a:rPr lang="en-US" sz="2900" dirty="0" smtClean="0"/>
              <a:t>GitHub:</a:t>
            </a:r>
            <a:r>
              <a:rPr lang="en-US" sz="2900" dirty="0"/>
              <a:t> </a:t>
            </a:r>
            <a:r>
              <a:rPr lang="en-US" sz="2900" dirty="0" smtClean="0">
                <a:hlinkClick r:id="rId3"/>
              </a:rPr>
              <a:t>https</a:t>
            </a:r>
            <a:r>
              <a:rPr lang="en-US" sz="2900" dirty="0">
                <a:hlinkClick r:id="rId3"/>
              </a:rPr>
              <a:t>://</a:t>
            </a:r>
            <a:r>
              <a:rPr lang="en-US" sz="2900" dirty="0" smtClean="0">
                <a:hlinkClick r:id="rId3"/>
              </a:rPr>
              <a:t>github.com/ChrisMichael11/Consumer_Complaint_Project</a:t>
            </a:r>
            <a:endParaRPr lang="en-US" sz="2900" dirty="0" smtClean="0"/>
          </a:p>
          <a:p>
            <a:pPr marL="0" indent="0">
              <a:buNone/>
            </a:pPr>
            <a:endParaRPr lang="en-US" sz="2900" dirty="0"/>
          </a:p>
          <a:p>
            <a:pPr marL="0" indent="0">
              <a:buNone/>
            </a:pPr>
            <a:r>
              <a:rPr lang="en-US" sz="2900" dirty="0" smtClean="0"/>
              <a:t>LinkedIn: </a:t>
            </a:r>
            <a:r>
              <a:rPr lang="en-US" sz="2900" dirty="0" smtClean="0">
                <a:hlinkClick r:id="rId4"/>
              </a:rPr>
              <a:t>https</a:t>
            </a:r>
            <a:r>
              <a:rPr lang="en-US" sz="2900" dirty="0">
                <a:hlinkClick r:id="rId4"/>
              </a:rPr>
              <a:t>://</a:t>
            </a:r>
            <a:r>
              <a:rPr lang="en-US" sz="2900" dirty="0" smtClean="0">
                <a:hlinkClick r:id="rId4"/>
              </a:rPr>
              <a:t>www.linkedin.com/in/christophermmichael</a:t>
            </a:r>
            <a:endParaRPr lang="en-US" sz="2900" dirty="0" smtClean="0"/>
          </a:p>
          <a:p>
            <a:pPr marL="0" indent="0">
              <a:buNone/>
            </a:pPr>
            <a:endParaRPr lang="en-US" sz="2900" dirty="0"/>
          </a:p>
          <a:p>
            <a:pPr marL="0" indent="0">
              <a:buNone/>
            </a:pPr>
            <a:r>
              <a:rPr lang="en-US" sz="2900" dirty="0" smtClean="0"/>
              <a:t>Email: </a:t>
            </a:r>
            <a:r>
              <a:rPr lang="en-US" sz="2900" dirty="0" err="1" smtClean="0"/>
              <a:t>christopher.m.michael@gmail.com</a:t>
            </a:r>
            <a:r>
              <a:rPr lang="en-US" sz="2900" dirty="0"/>
              <a:t/>
            </a:r>
            <a:br>
              <a:rPr lang="en-US" sz="2900" dirty="0"/>
            </a:br>
            <a:endParaRPr lang="en-US" sz="2900" dirty="0"/>
          </a:p>
        </p:txBody>
      </p:sp>
    </p:spTree>
    <p:extLst>
      <p:ext uri="{BB962C8B-B14F-4D97-AF65-F5344CB8AC3E}">
        <p14:creationId xmlns:p14="http://schemas.microsoft.com/office/powerpoint/2010/main" val="1750665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2177</TotalTime>
  <Words>846</Words>
  <Application>Microsoft Macintosh PowerPoint</Application>
  <PresentationFormat>Widescreen</PresentationFormat>
  <Paragraphs>110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Gill Sans MT</vt:lpstr>
      <vt:lpstr>Parcel</vt:lpstr>
      <vt:lpstr>Consumer Complaint Analysis </vt:lpstr>
      <vt:lpstr>Introduction</vt:lpstr>
      <vt:lpstr>Objective</vt:lpstr>
      <vt:lpstr>Data</vt:lpstr>
      <vt:lpstr>Modeling/Results</vt:lpstr>
      <vt:lpstr>Next Steps</vt:lpstr>
      <vt:lpstr>PowerPoint Presentation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Consumer Complaint Analysis </dc:title>
  <dc:creator>Christopher Michael</dc:creator>
  <cp:lastModifiedBy>Christopher Michael</cp:lastModifiedBy>
  <cp:revision>75</cp:revision>
  <cp:lastPrinted>2016-08-10T21:53:31Z</cp:lastPrinted>
  <dcterms:created xsi:type="dcterms:W3CDTF">2016-08-01T15:01:21Z</dcterms:created>
  <dcterms:modified xsi:type="dcterms:W3CDTF">2016-08-11T05:59:51Z</dcterms:modified>
</cp:coreProperties>
</file>