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2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C79C5D-2A6F-F04D-97DA-BEF2467B64E4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2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ord2vec-nlp-tutorial/details/part-2-word-vectors" TargetMode="External"/><Relationship Id="rId4" Type="http://schemas.openxmlformats.org/officeDocument/2006/relationships/hyperlink" Target="https://pypi.python.org/pypi/pyzip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/index.php?title=Cross_Industry_Standard_Process_for_Data_Mining&amp;oldid=7125214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Michael11/Consumer_Complaint_Project" TargetMode="External"/><Relationship Id="rId3" Type="http://schemas.openxmlformats.org/officeDocument/2006/relationships/hyperlink" Target="https://www.linkedin.com/in/christophermmicha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 Complaint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Chris Michael | Galvanize Data Science Immersive </a:t>
            </a:r>
          </a:p>
          <a:p>
            <a:r>
              <a:rPr lang="en-US" dirty="0" smtClean="0"/>
              <a:t>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Figure on Slide 4 - Cross </a:t>
            </a:r>
            <a:r>
              <a:rPr lang="en-US" dirty="0"/>
              <a:t>Industry Standard Process for Data Mining. (2016, March 29). </a:t>
            </a:r>
            <a:r>
              <a:rPr lang="en-US" dirty="0" smtClean="0"/>
              <a:t>In Wikipedia</a:t>
            </a:r>
            <a:r>
              <a:rPr lang="en-US" i="1" dirty="0" smtClean="0"/>
              <a:t>, </a:t>
            </a:r>
            <a:r>
              <a:rPr lang="en-US" i="1" dirty="0"/>
              <a:t>The Free Encyclopedia</a:t>
            </a:r>
            <a:r>
              <a:rPr lang="en-US" dirty="0"/>
              <a:t>. Retrieved 15:56, August 2, 2016, from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en.wikipedia.org/w/index.php?title=Cross_Industry_Standard_Process_for_Data_Mining&amp;oldid=712521431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www.kaggle.com/c/word2vec-nlp-tutorial/details/part-2-word-vectors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pypi.python.org/pypi/pyzipcode</a:t>
            </a:r>
            <a:r>
              <a:rPr lang="en-US" dirty="0" smtClean="0"/>
              <a:t> (used in EDA)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4"/>
            <a:ext cx="7729728" cy="11887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/ Data Pipeline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Recommendations/Next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93267"/>
            <a:ext cx="7729728" cy="118872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Mechanical </a:t>
            </a:r>
            <a:r>
              <a:rPr lang="en-US" sz="2200" dirty="0" smtClean="0"/>
              <a:t>Engineering (BSME)/Electrophysicist (MSEE)</a:t>
            </a:r>
          </a:p>
          <a:p>
            <a:r>
              <a:rPr lang="en-US" sz="2200" dirty="0" smtClean="0"/>
              <a:t>Lead </a:t>
            </a:r>
            <a:r>
              <a:rPr lang="en-US" sz="2200" dirty="0" smtClean="0"/>
              <a:t>Landing Gear Analyst – 787, </a:t>
            </a:r>
            <a:r>
              <a:rPr lang="en-US" sz="2200" dirty="0" smtClean="0"/>
              <a:t>777X</a:t>
            </a:r>
          </a:p>
          <a:p>
            <a:pPr lvl="1"/>
            <a:endParaRPr lang="en-US" sz="2000" dirty="0"/>
          </a:p>
          <a:p>
            <a:r>
              <a:rPr lang="en-US" sz="2200" dirty="0" smtClean="0"/>
              <a:t>I love telling a story with data but needed better tools!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28092" y="2467655"/>
            <a:ext cx="8535816" cy="3561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 the </a:t>
            </a:r>
            <a:r>
              <a:rPr lang="en-US" sz="2400" dirty="0" smtClean="0"/>
              <a:t>resolution of a consumer complaint be predicted based on information contained in text data?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36" y="327570"/>
            <a:ext cx="10018713" cy="7072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2835275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46294" y="1035050"/>
            <a:ext cx="8211944" cy="3790950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endParaRPr lang="en-US" sz="24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from the Consumer Financial Protection Bureau (</a:t>
            </a:r>
            <a:r>
              <a:rPr lang="en-US" sz="2400" dirty="0" smtClean="0"/>
              <a:t>CFPB) 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Using only closed cases with text narrative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 smtClean="0"/>
              <a:t>is </a:t>
            </a:r>
            <a:r>
              <a:rPr lang="en-US" sz="2400" dirty="0" smtClean="0"/>
              <a:t>unbalanced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Addressed using weighting of “Yes</a:t>
            </a:r>
            <a:r>
              <a:rPr lang="en-US" sz="2400" dirty="0" smtClean="0"/>
              <a:t>”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4" y="4755035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15" y="4826000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25" y="5054661"/>
            <a:ext cx="281432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90" y="5150802"/>
            <a:ext cx="260096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Modeling/Results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43885" y="2822639"/>
            <a:ext cx="22590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ADD </a:t>
            </a:r>
            <a:r>
              <a:rPr lang="en-US" b="1" smtClean="0">
                <a:solidFill>
                  <a:srgbClr val="FF0000"/>
                </a:solidFill>
              </a:rPr>
              <a:t>A SUPER HOT REALLY </a:t>
            </a:r>
            <a:r>
              <a:rPr lang="en-US" b="1" dirty="0" smtClean="0">
                <a:solidFill>
                  <a:srgbClr val="FF0000"/>
                </a:solidFill>
              </a:rPr>
              <a:t>GOOD ROC PLOT HERE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63186"/>
              </p:ext>
            </p:extLst>
          </p:nvPr>
        </p:nvGraphicFramePr>
        <p:xfrm>
          <a:off x="498500" y="1751169"/>
          <a:ext cx="8389468" cy="4003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0531"/>
                <a:gridCol w="1455525"/>
                <a:gridCol w="1029652"/>
                <a:gridCol w="410259"/>
                <a:gridCol w="1141709"/>
                <a:gridCol w="913368"/>
                <a:gridCol w="948424"/>
              </a:tblGrid>
              <a:tr h="3065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Recall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</a:tr>
              <a:tr h="343367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Using</a:t>
                      </a:r>
                      <a:r>
                        <a:rPr lang="en-US" baseline="0" dirty="0" smtClean="0"/>
                        <a:t> Non-Text 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735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53.0%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Using Text 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</a:t>
                      </a:r>
                      <a:r>
                        <a:rPr lang="en-US" baseline="0" dirty="0" smtClean="0"/>
                        <a:t>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</a:t>
                      </a:r>
                      <a:r>
                        <a:rPr lang="en-US" baseline="0" dirty="0" smtClean="0"/>
                        <a:t>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baseline model using non-text features was run to check</a:t>
            </a:r>
          </a:p>
          <a:p>
            <a:pPr lvl="1"/>
            <a:r>
              <a:rPr lang="en-US" dirty="0"/>
              <a:t>Best Model:  </a:t>
            </a:r>
            <a:r>
              <a:rPr lang="en-US" dirty="0" smtClean="0">
                <a:solidFill>
                  <a:srgbClr val="FF0000"/>
                </a:solidFill>
              </a:rPr>
              <a:t>A random forest produced ~53% accuracy using non-text features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Multiple NLP approaches were preformed:</a:t>
            </a:r>
          </a:p>
          <a:p>
            <a:pPr lvl="1"/>
            <a:r>
              <a:rPr lang="en-US" dirty="0"/>
              <a:t>TF-IDF:  </a:t>
            </a:r>
            <a:r>
              <a:rPr lang="en-US" dirty="0" smtClean="0">
                <a:solidFill>
                  <a:srgbClr val="FF0000"/>
                </a:solidFill>
              </a:rPr>
              <a:t>Using TFIDF, ~80% accuracy was obtained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Word2Vec: </a:t>
            </a:r>
            <a:r>
              <a:rPr lang="en-US" dirty="0" smtClean="0">
                <a:solidFill>
                  <a:srgbClr val="FF0000"/>
                </a:solidFill>
              </a:rPr>
              <a:t>SAY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SOMETHING COOLER ONCE YOU MAKE IT WORK!!!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2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5"/>
            <a:ext cx="7729728" cy="1188720"/>
          </a:xfrm>
        </p:spPr>
        <p:txBody>
          <a:bodyPr/>
          <a:lstStyle/>
          <a:p>
            <a:r>
              <a:rPr lang="en-US" b="1" dirty="0" smtClean="0"/>
              <a:t>Next </a:t>
            </a:r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23669"/>
            <a:ext cx="8184452" cy="4319969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Complaint prediction provides insight to:</a:t>
            </a:r>
          </a:p>
          <a:p>
            <a:pPr lvl="1"/>
            <a:r>
              <a:rPr lang="en-US" sz="2400" dirty="0" smtClean="0"/>
              <a:t>Manage costs</a:t>
            </a:r>
          </a:p>
          <a:p>
            <a:pPr lvl="1"/>
            <a:r>
              <a:rPr lang="en-US" sz="2400" dirty="0" smtClean="0"/>
              <a:t>Position resource</a:t>
            </a:r>
            <a:r>
              <a:rPr lang="en-US" sz="2400" dirty="0" smtClean="0"/>
              <a:t>s</a:t>
            </a:r>
            <a:endParaRPr lang="en-US" sz="2400" dirty="0" smtClean="0"/>
          </a:p>
          <a:p>
            <a:r>
              <a:rPr lang="en-US" sz="2400" dirty="0" smtClean="0"/>
              <a:t>Next steps include:</a:t>
            </a:r>
          </a:p>
          <a:p>
            <a:pPr lvl="1"/>
            <a:r>
              <a:rPr lang="en-US" sz="2400" dirty="0" smtClean="0"/>
              <a:t>Modeling with Word2Vec</a:t>
            </a:r>
          </a:p>
          <a:p>
            <a:pPr lvl="1"/>
            <a:r>
              <a:rPr lang="en-US" sz="2400" dirty="0" smtClean="0"/>
              <a:t>Explore complaint processing time</a:t>
            </a:r>
          </a:p>
          <a:p>
            <a:pPr lvl="1"/>
            <a:r>
              <a:rPr lang="en-US" sz="2400" dirty="0" smtClean="0"/>
              <a:t>Explore product-specific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038921"/>
            <a:ext cx="11545824" cy="5071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000" b="1" dirty="0" smtClean="0"/>
              <a:t>Chris Michael</a:t>
            </a:r>
          </a:p>
          <a:p>
            <a:pPr marL="0" indent="0">
              <a:buNone/>
            </a:pPr>
            <a:r>
              <a:rPr lang="en-US" sz="2900" dirty="0" smtClean="0"/>
              <a:t>GitHub:</a:t>
            </a:r>
            <a:r>
              <a:rPr lang="en-US" sz="2900" dirty="0"/>
              <a:t> </a:t>
            </a:r>
            <a:r>
              <a:rPr lang="en-US" sz="2900" dirty="0" smtClean="0">
                <a:hlinkClick r:id="rId2"/>
              </a:rPr>
              <a:t>https</a:t>
            </a:r>
            <a:r>
              <a:rPr lang="en-US" sz="2900" dirty="0">
                <a:hlinkClick r:id="rId2"/>
              </a:rPr>
              <a:t>://</a:t>
            </a:r>
            <a:r>
              <a:rPr lang="en-US" sz="2900" dirty="0" smtClean="0">
                <a:hlinkClick r:id="rId2"/>
              </a:rPr>
              <a:t>github.com/ChrisMichael11/Consumer_Complaint_Project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LinkedIn: </a:t>
            </a:r>
            <a:r>
              <a:rPr lang="en-US" sz="2900" dirty="0" smtClean="0">
                <a:hlinkClick r:id="rId3"/>
              </a:rPr>
              <a:t>https</a:t>
            </a:r>
            <a:r>
              <a:rPr lang="en-US" sz="2900" dirty="0">
                <a:hlinkClick r:id="rId3"/>
              </a:rPr>
              <a:t>://</a:t>
            </a:r>
            <a:r>
              <a:rPr lang="en-US" sz="2900" dirty="0" smtClean="0">
                <a:hlinkClick r:id="rId3"/>
              </a:rPr>
              <a:t>www.linkedin.com/in/christophermmichael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Email: </a:t>
            </a:r>
            <a:r>
              <a:rPr lang="en-US" sz="2900" dirty="0" err="1" smtClean="0"/>
              <a:t>christopher.m.michael@gmail.com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1740</TotalTime>
  <Words>266</Words>
  <Application>Microsoft Macintosh PowerPoint</Application>
  <PresentationFormat>Widescreen</PresentationFormat>
  <Paragraphs>65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Arial</vt:lpstr>
      <vt:lpstr>Parcel</vt:lpstr>
      <vt:lpstr>Consumer Complaint Analysis </vt:lpstr>
      <vt:lpstr>Overview</vt:lpstr>
      <vt:lpstr>Introduction</vt:lpstr>
      <vt:lpstr>Objective</vt:lpstr>
      <vt:lpstr>Data</vt:lpstr>
      <vt:lpstr>Modeling/Results</vt:lpstr>
      <vt:lpstr>Results</vt:lpstr>
      <vt:lpstr>Next Steps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54</cp:revision>
  <dcterms:created xsi:type="dcterms:W3CDTF">2016-08-01T15:01:21Z</dcterms:created>
  <dcterms:modified xsi:type="dcterms:W3CDTF">2016-08-09T20:37:07Z</dcterms:modified>
</cp:coreProperties>
</file>