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4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17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515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64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6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35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279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9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4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1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ord2vec-nlp-tutorial/details/part-2-word-vectors" TargetMode="External"/><Relationship Id="rId4" Type="http://schemas.openxmlformats.org/officeDocument/2006/relationships/hyperlink" Target="https://pypi.python.org/pypi/pyzip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/index.php?title=Cross_Industry_Standard_Process_for_Data_Mining&amp;oldid=7125214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Michael11/Consumer_Complaint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Complaint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Michael | Galvanize Data Science Immersive </a:t>
            </a:r>
          </a:p>
          <a:p>
            <a:r>
              <a:rPr lang="en-US" dirty="0" smtClean="0"/>
              <a:t>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Figure on Slide 4 - Cross </a:t>
            </a:r>
            <a:r>
              <a:rPr lang="en-US" dirty="0"/>
              <a:t>Industry Standard Process for Data Mining. (2016, March 29). </a:t>
            </a:r>
            <a:r>
              <a:rPr lang="en-US" dirty="0" smtClean="0"/>
              <a:t>In Wikipedia</a:t>
            </a:r>
            <a:r>
              <a:rPr lang="en-US" i="1" dirty="0" smtClean="0"/>
              <a:t>, </a:t>
            </a:r>
            <a:r>
              <a:rPr lang="en-US" i="1" dirty="0"/>
              <a:t>The Free Encyclopedia</a:t>
            </a:r>
            <a:r>
              <a:rPr lang="en-US" dirty="0"/>
              <a:t>. Retrieved 15:56, August 2, 2016, from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en.wikipedia.org/w/index.php?title=Cross_Industry_Standard_Process_for_Data_Mining&amp;oldid=712521431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www.kaggle.com/c/word2vec-nlp-tutorial/details/part-2-word-vectors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pypi.python.org/pypi/pyzipcode</a:t>
            </a:r>
            <a:r>
              <a:rPr lang="en-US" dirty="0" smtClean="0"/>
              <a:t> (used in EDA)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/ Data Pipeline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Recommendations/Next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</a:p>
          <a:p>
            <a:pPr lvl="1"/>
            <a:r>
              <a:rPr lang="en-US" dirty="0" smtClean="0"/>
              <a:t>Mechanical Engineering (BSME)/Electrophysicist (MSEE)</a:t>
            </a:r>
          </a:p>
          <a:p>
            <a:pPr lvl="1"/>
            <a:r>
              <a:rPr lang="en-US" dirty="0" smtClean="0"/>
              <a:t>Lead Landing Gear Analyst – 787, 777X</a:t>
            </a:r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46" y="2024742"/>
            <a:ext cx="4044978" cy="405340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36822" y="2024742"/>
            <a:ext cx="6141074" cy="3561588"/>
          </a:xfrm>
        </p:spPr>
        <p:txBody>
          <a:bodyPr>
            <a:normAutofit/>
          </a:bodyPr>
          <a:lstStyle/>
          <a:p>
            <a:r>
              <a:rPr lang="en-US" dirty="0" smtClean="0"/>
              <a:t>Can the result of complaint resolution be predicted?</a:t>
            </a:r>
          </a:p>
          <a:p>
            <a:pPr lvl="1"/>
            <a:r>
              <a:rPr lang="en-US" dirty="0" smtClean="0"/>
              <a:t>Closed / Untimely response</a:t>
            </a:r>
            <a:r>
              <a:rPr lang="en-US" dirty="0"/>
              <a:t> </a:t>
            </a:r>
            <a:r>
              <a:rPr lang="en-US" dirty="0" smtClean="0"/>
              <a:t>      				[3.5%]           </a:t>
            </a:r>
          </a:p>
          <a:p>
            <a:pPr lvl="1"/>
            <a:r>
              <a:rPr lang="en-US" dirty="0" smtClean="0"/>
              <a:t>Closed </a:t>
            </a:r>
            <a:r>
              <a:rPr lang="en-US" dirty="0"/>
              <a:t>with </a:t>
            </a:r>
            <a:r>
              <a:rPr lang="en-US" dirty="0" smtClean="0"/>
              <a:t>explanation           				[76.4%]      </a:t>
            </a:r>
          </a:p>
          <a:p>
            <a:pPr lvl="1"/>
            <a:r>
              <a:rPr lang="en-US" dirty="0" smtClean="0"/>
              <a:t> Closed </a:t>
            </a:r>
            <a:r>
              <a:rPr lang="en-US" dirty="0"/>
              <a:t>with </a:t>
            </a:r>
            <a:r>
              <a:rPr lang="en-US" dirty="0" smtClean="0"/>
              <a:t>non-monetary/monetary relief</a:t>
            </a:r>
            <a:r>
              <a:rPr lang="en-US" dirty="0"/>
              <a:t> 	</a:t>
            </a:r>
            <a:r>
              <a:rPr lang="en-US" dirty="0" smtClean="0"/>
              <a:t> 	[20.1%]</a:t>
            </a:r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3" y="233215"/>
            <a:ext cx="3549121" cy="581794"/>
          </a:xfrm>
        </p:spPr>
        <p:txBody>
          <a:bodyPr/>
          <a:lstStyle/>
          <a:p>
            <a:r>
              <a:rPr lang="en-US" b="1" dirty="0" smtClean="0"/>
              <a:t>Data / Data Pipeline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20" y="295274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1698" y="815009"/>
            <a:ext cx="4671278" cy="5367130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2200" dirty="0"/>
              <a:t>Data from the Consumer Financial Protection Bureau (</a:t>
            </a:r>
            <a:r>
              <a:rPr lang="en-US" sz="2200" dirty="0" smtClean="0"/>
              <a:t>CPFB)  </a:t>
            </a:r>
            <a:endParaRPr lang="en-US" sz="2200" dirty="0"/>
          </a:p>
          <a:p>
            <a:pPr marL="285750" indent="-285750" algn="l">
              <a:buFont typeface="Arial" charset="0"/>
              <a:buChar char="•"/>
            </a:pPr>
            <a:r>
              <a:rPr lang="en-US" sz="2200" dirty="0"/>
              <a:t>Data converted from categorical descriptions to numerical values for use in </a:t>
            </a:r>
            <a:r>
              <a:rPr lang="en-US" sz="2200" dirty="0" smtClean="0"/>
              <a:t>models</a:t>
            </a:r>
            <a:endParaRPr lang="en-US" sz="2200" dirty="0"/>
          </a:p>
          <a:p>
            <a:pPr marL="285750" indent="-285750" algn="l">
              <a:buFont typeface="Arial" charset="0"/>
              <a:buChar char="•"/>
            </a:pPr>
            <a:r>
              <a:rPr lang="en-US" sz="2200" dirty="0"/>
              <a:t>Text was cleaned and modified for </a:t>
            </a:r>
            <a:r>
              <a:rPr lang="en-US" sz="2200" dirty="0" smtClean="0"/>
              <a:t>processing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Data is 80% “No”, 20% “Yes”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Addressed using weighting of “Yes” Class and also creating a balanced DF of “Yes” and “No” results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32" y="233186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37" y="1707196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4" y="4087269"/>
            <a:ext cx="281432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0" y="2455114"/>
            <a:ext cx="260096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1601"/>
            <a:ext cx="6586264" cy="39955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baseline model using non-text features was run to check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 Logistic </a:t>
            </a:r>
            <a:r>
              <a:rPr lang="en-US" dirty="0" smtClean="0">
                <a:solidFill>
                  <a:srgbClr val="FF0000"/>
                </a:solidFill>
              </a:rPr>
              <a:t>Regression	53.0%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Multiple NLP approaches were preformed: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 TFIDF –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Logistic Regression 		80.3%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KNearestNeighbors</a:t>
            </a:r>
            <a:r>
              <a:rPr lang="en-US" dirty="0" smtClean="0">
                <a:solidFill>
                  <a:srgbClr val="FF0000"/>
                </a:solidFill>
              </a:rPr>
              <a:t>		78.0%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Multinomial Naïve Bayes	80.9%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Random Forest			80.1%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 </a:t>
            </a:r>
            <a:r>
              <a:rPr lang="en-US" dirty="0" smtClean="0">
                <a:solidFill>
                  <a:srgbClr val="FF0000"/>
                </a:solidFill>
              </a:rPr>
              <a:t>Word2Vec			XX.X%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27" y="2735582"/>
            <a:ext cx="4295775" cy="35204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baseline model using non-text features was run to check</a:t>
            </a:r>
          </a:p>
          <a:p>
            <a:pPr lvl="1"/>
            <a:r>
              <a:rPr lang="en-US" dirty="0"/>
              <a:t>Best Model:  </a:t>
            </a:r>
            <a:r>
              <a:rPr lang="en-US" dirty="0" smtClean="0">
                <a:solidFill>
                  <a:srgbClr val="FF0000"/>
                </a:solidFill>
              </a:rPr>
              <a:t>A random forest produced ~53% accuracy using non-text features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Multiple NLP approaches were preformed:</a:t>
            </a:r>
          </a:p>
          <a:p>
            <a:pPr lvl="1"/>
            <a:r>
              <a:rPr lang="en-US" dirty="0"/>
              <a:t>TF-IDF:  </a:t>
            </a:r>
            <a:r>
              <a:rPr lang="en-US" dirty="0" smtClean="0">
                <a:solidFill>
                  <a:srgbClr val="FF0000"/>
                </a:solidFill>
              </a:rPr>
              <a:t>Using TFIDF, 82% accuracy was obtained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Word2Vec: </a:t>
            </a:r>
            <a:r>
              <a:rPr lang="en-US" dirty="0" smtClean="0">
                <a:solidFill>
                  <a:srgbClr val="FF0000"/>
                </a:solidFill>
              </a:rPr>
              <a:t>SAY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SOMETHING </a:t>
            </a:r>
            <a:r>
              <a:rPr lang="en-US" dirty="0" smtClean="0">
                <a:solidFill>
                  <a:srgbClr val="FF0000"/>
                </a:solidFill>
              </a:rPr>
              <a:t>COOLER ONCE YOU MAKE IT WORK!!!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the outcome of a complaint can give businesses insight to how to better manage costs or position resources to manage complaints.  </a:t>
            </a:r>
            <a:endParaRPr lang="en-US" dirty="0" smtClean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Look into time ranges, specific products</a:t>
            </a:r>
          </a:p>
          <a:p>
            <a:pPr lvl="2"/>
            <a:r>
              <a:rPr lang="en-US" dirty="0" smtClean="0"/>
              <a:t>Does some product drive a company to provide ”relief”</a:t>
            </a:r>
          </a:p>
          <a:p>
            <a:pPr lvl="2"/>
            <a:r>
              <a:rPr lang="en-US" dirty="0" smtClean="0"/>
              <a:t>Does the time taken to process a complaint drive the result of providing “relief”</a:t>
            </a:r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Info/Contact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b="1" dirty="0" smtClean="0"/>
              <a:t>Chris Michael</a:t>
            </a:r>
          </a:p>
          <a:p>
            <a:r>
              <a:rPr lang="en-US" dirty="0" smtClean="0"/>
              <a:t>Project – Consumer Complaint Analysis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github.com/ChrisMichael11/Consumer_Complaint_Project</a:t>
            </a:r>
            <a:endParaRPr lang="en-US" dirty="0"/>
          </a:p>
          <a:p>
            <a:r>
              <a:rPr lang="en-US" dirty="0" smtClean="0"/>
              <a:t>LinkedIn:</a:t>
            </a:r>
          </a:p>
          <a:p>
            <a:pPr lvl="1" fontAlgn="base"/>
            <a:r>
              <a:rPr lang="en-US" dirty="0"/>
              <a:t>https://www.linkedin.com/in/christophermmichael</a:t>
            </a:r>
          </a:p>
          <a:p>
            <a:r>
              <a:rPr lang="en-US" dirty="0" smtClean="0"/>
              <a:t>Email: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hristopher.m.michael@gmail.com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160</TotalTime>
  <Words>313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Consumer Complaint Analysis </vt:lpstr>
      <vt:lpstr>Overview</vt:lpstr>
      <vt:lpstr>Introduction</vt:lpstr>
      <vt:lpstr>Objective</vt:lpstr>
      <vt:lpstr>Data / Data Pipeline</vt:lpstr>
      <vt:lpstr>Modeling</vt:lpstr>
      <vt:lpstr>Results</vt:lpstr>
      <vt:lpstr>Recommendations/Next Steps</vt:lpstr>
      <vt:lpstr>Project Info/Contact Info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22</cp:revision>
  <dcterms:created xsi:type="dcterms:W3CDTF">2016-08-01T15:01:21Z</dcterms:created>
  <dcterms:modified xsi:type="dcterms:W3CDTF">2016-08-08T04:28:42Z</dcterms:modified>
</cp:coreProperties>
</file>