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62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/>
    <p:restoredTop sz="94648"/>
  </p:normalViewPr>
  <p:slideViewPr>
    <p:cSldViewPr snapToGrid="0" snapToObjects="1">
      <p:cViewPr varScale="1">
        <p:scale>
          <a:sx n="61" d="100"/>
          <a:sy n="61" d="100"/>
        </p:scale>
        <p:origin x="248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515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64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69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35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279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9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4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1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8/8/16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ord2vec-nlp-tutorial/details/part-2-word-vectors" TargetMode="External"/><Relationship Id="rId4" Type="http://schemas.openxmlformats.org/officeDocument/2006/relationships/hyperlink" Target="https://pypi.python.org/pypi/pyzip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/index.php?title=Cross_Industry_Standard_Process_for_Data_Mining&amp;oldid=7125214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Michael11/Consumer_Complaint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Complaint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Michael | Galvanize Data Science Immersive </a:t>
            </a:r>
          </a:p>
          <a:p>
            <a:r>
              <a:rPr lang="en-US" dirty="0" smtClean="0"/>
              <a:t>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Figure on Slide 4 - Cross </a:t>
            </a:r>
            <a:r>
              <a:rPr lang="en-US" dirty="0"/>
              <a:t>Industry Standard Process for Data Mining. (2016, March 29). </a:t>
            </a:r>
            <a:r>
              <a:rPr lang="en-US" dirty="0" smtClean="0"/>
              <a:t>In Wikipedia</a:t>
            </a:r>
            <a:r>
              <a:rPr lang="en-US" i="1" dirty="0" smtClean="0"/>
              <a:t>, </a:t>
            </a:r>
            <a:r>
              <a:rPr lang="en-US" i="1" dirty="0"/>
              <a:t>The Free Encyclopedia</a:t>
            </a:r>
            <a:r>
              <a:rPr lang="en-US" dirty="0"/>
              <a:t>. Retrieved 15:56, August 2, 2016, from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en.wikipedia.org/w/index.php?title=Cross_Industry_Standard_Process_for_Data_Mining&amp;oldid=712521431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www.kaggle.com/c/word2vec-nlp-tutorial/details/part-2-word-vectors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pypi.python.org/pypi/pyzipcode</a:t>
            </a:r>
            <a:r>
              <a:rPr lang="en-US" dirty="0" smtClean="0"/>
              <a:t> (used in EDA)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/ Data Pipeline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Recommendations/Next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me:</a:t>
            </a:r>
          </a:p>
          <a:p>
            <a:pPr lvl="1"/>
            <a:r>
              <a:rPr lang="en-US" dirty="0" smtClean="0"/>
              <a:t>Mechanical Engineering (BSME)/Electrophysicist (MSEE)</a:t>
            </a:r>
          </a:p>
          <a:p>
            <a:pPr lvl="1"/>
            <a:r>
              <a:rPr lang="en-US" dirty="0" smtClean="0"/>
              <a:t>Lead Landing Gear Analyst – 787, 777X</a:t>
            </a:r>
          </a:p>
        </p:txBody>
      </p:sp>
    </p:spTree>
    <p:extLst>
      <p:ext uri="{BB962C8B-B14F-4D97-AF65-F5344CB8AC3E}">
        <p14:creationId xmlns:p14="http://schemas.microsoft.com/office/powerpoint/2010/main" val="14244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46" y="2024742"/>
            <a:ext cx="4044978" cy="405340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36822" y="2024742"/>
            <a:ext cx="6141074" cy="3561588"/>
          </a:xfrm>
        </p:spPr>
        <p:txBody>
          <a:bodyPr>
            <a:normAutofit/>
          </a:bodyPr>
          <a:lstStyle/>
          <a:p>
            <a:r>
              <a:rPr lang="en-US" dirty="0" smtClean="0"/>
              <a:t>Can the result of complaint resolution be predicted?</a:t>
            </a:r>
          </a:p>
          <a:p>
            <a:pPr lvl="1"/>
            <a:r>
              <a:rPr lang="en-US" dirty="0" smtClean="0"/>
              <a:t>Closed / Untimely response</a:t>
            </a:r>
            <a:r>
              <a:rPr lang="en-US" dirty="0"/>
              <a:t> </a:t>
            </a:r>
            <a:r>
              <a:rPr lang="en-US" dirty="0" smtClean="0"/>
              <a:t>      				[3.5%]           </a:t>
            </a:r>
          </a:p>
          <a:p>
            <a:pPr lvl="1"/>
            <a:r>
              <a:rPr lang="en-US" dirty="0" smtClean="0"/>
              <a:t>Closed </a:t>
            </a:r>
            <a:r>
              <a:rPr lang="en-US" dirty="0"/>
              <a:t>with </a:t>
            </a:r>
            <a:r>
              <a:rPr lang="en-US" dirty="0" smtClean="0"/>
              <a:t>explanation           				[76.4%]      </a:t>
            </a:r>
          </a:p>
          <a:p>
            <a:pPr lvl="1"/>
            <a:r>
              <a:rPr lang="en-US" dirty="0" smtClean="0"/>
              <a:t> Closed </a:t>
            </a:r>
            <a:r>
              <a:rPr lang="en-US" dirty="0"/>
              <a:t>with </a:t>
            </a:r>
            <a:r>
              <a:rPr lang="en-US" dirty="0" smtClean="0"/>
              <a:t>non-monetary/monetary relief</a:t>
            </a:r>
            <a:r>
              <a:rPr lang="en-US" dirty="0"/>
              <a:t> 	</a:t>
            </a:r>
            <a:r>
              <a:rPr lang="en-US" dirty="0" smtClean="0"/>
              <a:t> 	[20.1%]</a:t>
            </a:r>
          </a:p>
          <a:p>
            <a:pPr marL="285750" lvl="1"/>
            <a:r>
              <a:rPr lang="en-US" sz="1800" dirty="0" smtClean="0"/>
              <a:t>CPFB </a:t>
            </a:r>
            <a:r>
              <a:rPr lang="en-US" sz="1800" dirty="0"/>
              <a:t>started in </a:t>
            </a:r>
            <a:r>
              <a:rPr lang="en-US" sz="1800" dirty="0" smtClean="0"/>
              <a:t>2008 to “hold companies accountable to the consumer”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636" y="327570"/>
            <a:ext cx="10018713" cy="707258"/>
          </a:xfrm>
        </p:spPr>
        <p:txBody>
          <a:bodyPr/>
          <a:lstStyle/>
          <a:p>
            <a:r>
              <a:rPr lang="en-US" b="1" dirty="0" smtClean="0"/>
              <a:t>Data / Data Pipeline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2835275"/>
            <a:ext cx="2794000" cy="1990725"/>
          </a:xfrm>
        </p:spPr>
      </p:pic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374396" y="1034828"/>
            <a:ext cx="8023604" cy="3317875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2200" dirty="0"/>
              <a:t>Data from the Consumer Financial Protection Bureau (</a:t>
            </a:r>
            <a:r>
              <a:rPr lang="en-US" sz="2200" dirty="0" smtClean="0"/>
              <a:t>CFPB) 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 smtClean="0"/>
              <a:t>CPFB started in 2008</a:t>
            </a:r>
            <a:endParaRPr lang="en-US" sz="1800" dirty="0"/>
          </a:p>
          <a:p>
            <a:pPr marL="285750" indent="-285750" algn="l">
              <a:buFont typeface="Arial" charset="0"/>
              <a:buChar char="•"/>
            </a:pPr>
            <a:r>
              <a:rPr lang="en-US" sz="2200" dirty="0"/>
              <a:t>Data converted from categorical descriptions </a:t>
            </a:r>
            <a:r>
              <a:rPr lang="en-US" sz="2200" dirty="0" smtClean="0"/>
              <a:t>dummy variables</a:t>
            </a:r>
            <a:endParaRPr lang="en-US" sz="2200" dirty="0"/>
          </a:p>
          <a:p>
            <a:pPr marL="285750" indent="-285750" algn="l">
              <a:buFont typeface="Arial" charset="0"/>
              <a:buChar char="•"/>
            </a:pPr>
            <a:r>
              <a:rPr lang="en-US" sz="2200" dirty="0"/>
              <a:t>Text </a:t>
            </a:r>
            <a:r>
              <a:rPr lang="en-US" sz="2200" dirty="0" smtClean="0"/>
              <a:t>was </a:t>
            </a:r>
            <a:r>
              <a:rPr lang="en-US" sz="2200" dirty="0"/>
              <a:t>cleaned and modified </a:t>
            </a:r>
            <a:r>
              <a:rPr lang="en-US" sz="2200" dirty="0" smtClean="0"/>
              <a:t>for processing</a:t>
            </a:r>
            <a:endParaRPr lang="en-US" sz="22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sz="2200" b="1" dirty="0" smtClean="0"/>
              <a:t>Data is 80% “Relief no provided”, 20% “Relief provided”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b="1" dirty="0" smtClean="0"/>
              <a:t>Addressed using weighting of “Yes” Class </a:t>
            </a:r>
            <a:r>
              <a:rPr lang="en-US" sz="2200" b="1" dirty="0" smtClean="0">
                <a:solidFill>
                  <a:srgbClr val="FF0000"/>
                </a:solidFill>
              </a:rPr>
              <a:t>and also creating a balanced set of  randomly selected “Yes” and “No” results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4" y="4755035"/>
            <a:ext cx="2823210" cy="1297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15" y="4826000"/>
            <a:ext cx="2032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25" y="5054661"/>
            <a:ext cx="281432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90" y="5150802"/>
            <a:ext cx="260096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Modeling/Results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71601"/>
            <a:ext cx="6586264" cy="39955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baseline model using non-text features was run to check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 Logistic Regression	</a:t>
            </a:r>
            <a:r>
              <a:rPr lang="en-US" dirty="0" smtClean="0">
                <a:solidFill>
                  <a:srgbClr val="FF0000"/>
                </a:solidFill>
              </a:rPr>
              <a:t>Accuracy 53.0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r>
              <a:rPr lang="en-US" sz="2000" dirty="0" smtClean="0"/>
              <a:t>Multiple NLP approaches were preformed: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MODEL– TFIDF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Logistic Regression 		</a:t>
            </a:r>
            <a:r>
              <a:rPr lang="en-US" sz="2000" dirty="0">
                <a:solidFill>
                  <a:srgbClr val="FF0000"/>
                </a:solidFill>
              </a:rPr>
              <a:t> Accuracy 80.3</a:t>
            </a:r>
            <a:r>
              <a:rPr lang="en-US" sz="2000" dirty="0" smtClean="0">
                <a:solidFill>
                  <a:srgbClr val="FF0000"/>
                </a:solidFill>
              </a:rPr>
              <a:t>%</a:t>
            </a: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KNearestNeighbors</a:t>
            </a: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US" sz="2000" dirty="0">
                <a:solidFill>
                  <a:srgbClr val="FF0000"/>
                </a:solidFill>
              </a:rPr>
              <a:t> Accuracy 78.0</a:t>
            </a:r>
            <a:r>
              <a:rPr lang="en-US" sz="2000" dirty="0" smtClean="0">
                <a:solidFill>
                  <a:srgbClr val="FF0000"/>
                </a:solidFill>
              </a:rPr>
              <a:t>%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Multinomial Naïve Bayes	</a:t>
            </a:r>
            <a:r>
              <a:rPr lang="en-US" sz="2000" dirty="0">
                <a:solidFill>
                  <a:srgbClr val="FF0000"/>
                </a:solidFill>
              </a:rPr>
              <a:t> Accuracy 80.9</a:t>
            </a:r>
            <a:r>
              <a:rPr lang="en-US" sz="2000" dirty="0" smtClean="0">
                <a:solidFill>
                  <a:srgbClr val="FF0000"/>
                </a:solidFill>
              </a:rPr>
              <a:t>%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Random Forest			</a:t>
            </a:r>
            <a:r>
              <a:rPr lang="en-US" sz="2000" dirty="0">
                <a:solidFill>
                  <a:srgbClr val="FF0000"/>
                </a:solidFill>
              </a:rPr>
              <a:t> Accuracy 80.1</a:t>
            </a:r>
            <a:r>
              <a:rPr lang="en-US" sz="2000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MODEL: Word2Vec			</a:t>
            </a:r>
            <a:r>
              <a:rPr lang="en-US" dirty="0">
                <a:solidFill>
                  <a:srgbClr val="FF0000"/>
                </a:solidFill>
              </a:rPr>
              <a:t> Accuracy XX.X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75" y="1557671"/>
            <a:ext cx="3911736" cy="320571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baseline model using non-text features was run to check</a:t>
            </a:r>
          </a:p>
          <a:p>
            <a:pPr lvl="1"/>
            <a:r>
              <a:rPr lang="en-US" dirty="0"/>
              <a:t>Best Model:  </a:t>
            </a:r>
            <a:r>
              <a:rPr lang="en-US" dirty="0" smtClean="0">
                <a:solidFill>
                  <a:srgbClr val="FF0000"/>
                </a:solidFill>
              </a:rPr>
              <a:t>A random forest produced ~53% accuracy using non-text features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Multiple NLP approaches were preformed:</a:t>
            </a:r>
          </a:p>
          <a:p>
            <a:pPr lvl="1"/>
            <a:r>
              <a:rPr lang="en-US" dirty="0"/>
              <a:t>TF-IDF:  </a:t>
            </a:r>
            <a:r>
              <a:rPr lang="en-US" dirty="0" smtClean="0">
                <a:solidFill>
                  <a:srgbClr val="FF0000"/>
                </a:solidFill>
              </a:rPr>
              <a:t>Using TFIDF, ~80% accuracy was obtained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Word2Vec: </a:t>
            </a:r>
            <a:r>
              <a:rPr lang="en-US" dirty="0" smtClean="0">
                <a:solidFill>
                  <a:srgbClr val="FF0000"/>
                </a:solidFill>
              </a:rPr>
              <a:t>SAY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SOMETHING COOLER ONCE YOU MAKE IT WORK!!!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2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the outcome of a complaint can give businesses insight to how to better manage costs or position resources to manage complaints. 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Look into time ranges, specific products</a:t>
            </a:r>
          </a:p>
          <a:p>
            <a:pPr lvl="2"/>
            <a:r>
              <a:rPr lang="en-US" dirty="0" smtClean="0"/>
              <a:t>Does </a:t>
            </a:r>
            <a:r>
              <a:rPr lang="en-US" dirty="0" smtClean="0"/>
              <a:t>the time taken to process a complaint drive the result of providing “relief</a:t>
            </a:r>
            <a:r>
              <a:rPr lang="en-US" dirty="0" smtClean="0"/>
              <a:t>”</a:t>
            </a:r>
          </a:p>
          <a:p>
            <a:pPr lvl="2"/>
            <a:r>
              <a:rPr lang="en-US" dirty="0"/>
              <a:t>Does some product drive a company to provide ”relief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Info/Contact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500" b="1" dirty="0" smtClean="0"/>
              <a:t>Chris Michael</a:t>
            </a:r>
          </a:p>
          <a:p>
            <a:r>
              <a:rPr lang="en-US" dirty="0" smtClean="0"/>
              <a:t>Project – Consumer Complaint Analysis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github.com/ChrisMichael11/Consumer_Complaint_Project</a:t>
            </a:r>
            <a:endParaRPr lang="en-US" dirty="0"/>
          </a:p>
          <a:p>
            <a:r>
              <a:rPr lang="en-US" dirty="0" smtClean="0"/>
              <a:t>LinkedIn:</a:t>
            </a:r>
          </a:p>
          <a:p>
            <a:pPr lvl="1" fontAlgn="base"/>
            <a:r>
              <a:rPr lang="en-US" dirty="0"/>
              <a:t>https://www.linkedin.com/in/christophermmichael</a:t>
            </a:r>
          </a:p>
          <a:p>
            <a:r>
              <a:rPr lang="en-US" dirty="0" smtClean="0"/>
              <a:t>Email: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hristopher.m.michael@gmail.com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321</TotalTime>
  <Words>318</Words>
  <Application>Microsoft Macintosh PowerPoint</Application>
  <PresentationFormat>Widescreen</PresentationFormat>
  <Paragraphs>61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Parallax</vt:lpstr>
      <vt:lpstr>Consumer Complaint Analysis </vt:lpstr>
      <vt:lpstr>Overview</vt:lpstr>
      <vt:lpstr>Introduction</vt:lpstr>
      <vt:lpstr>Objective</vt:lpstr>
      <vt:lpstr>Data / Data Pipeline</vt:lpstr>
      <vt:lpstr>Modeling/Results</vt:lpstr>
      <vt:lpstr>Results</vt:lpstr>
      <vt:lpstr>Recommendations/Next Steps</vt:lpstr>
      <vt:lpstr>Project Info/Contact Info</vt:lpstr>
      <vt:lpstr>References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38</cp:revision>
  <dcterms:created xsi:type="dcterms:W3CDTF">2016-08-01T15:01:21Z</dcterms:created>
  <dcterms:modified xsi:type="dcterms:W3CDTF">2016-08-08T18:04:58Z</dcterms:modified>
</cp:coreProperties>
</file>