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4" r:id="rId5"/>
    <p:sldId id="265" r:id="rId6"/>
    <p:sldId id="268" r:id="rId7"/>
    <p:sldId id="267" r:id="rId8"/>
    <p:sldId id="260" r:id="rId9"/>
    <p:sldId id="261" r:id="rId10"/>
    <p:sldId id="276" r:id="rId11"/>
    <p:sldId id="262" r:id="rId12"/>
    <p:sldId id="266" r:id="rId13"/>
    <p:sldId id="275" r:id="rId14"/>
    <p:sldId id="269" r:id="rId15"/>
    <p:sldId id="271" r:id="rId16"/>
    <p:sldId id="273" r:id="rId17"/>
    <p:sldId id="274" r:id="rId18"/>
    <p:sldId id="272" r:id="rId19"/>
    <p:sldId id="270" r:id="rId20"/>
    <p:sldId id="277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3D6E"/>
    <a:srgbClr val="7D212B"/>
    <a:srgbClr val="2B91AF"/>
    <a:srgbClr val="0057A6"/>
    <a:srgbClr val="61BADE"/>
    <a:srgbClr val="E0AD1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247" autoAdjust="0"/>
  </p:normalViewPr>
  <p:slideViewPr>
    <p:cSldViewPr snapToGrid="0">
      <p:cViewPr varScale="1">
        <p:scale>
          <a:sx n="65" d="100"/>
          <a:sy n="65" d="100"/>
        </p:scale>
        <p:origin x="14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12681-AD3B-45A6-BCFE-D8DF830012D3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EEEC7-8C1B-48DA-AC72-0B5AB6F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EEEC7-8C1B-48DA-AC72-0B5AB6F3F8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9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CCR was a little strange:</a:t>
            </a:r>
            <a:r>
              <a:rPr lang="en-US" baseline="0" dirty="0" smtClean="0"/>
              <a:t> everything about it told you that it was a separate thing, but for the longest time, it was only available through Robotic Studio</a:t>
            </a:r>
          </a:p>
          <a:p>
            <a:r>
              <a:rPr lang="en-US" smtClean="0"/>
              <a:t>-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EEEC7-8C1B-48DA-AC72-0B5AB6F3F8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99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EEEC7-8C1B-48DA-AC72-0B5AB6F3F8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1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EB81-F96F-4802-8314-F18E2FED0183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6DFE-CFC7-4B98-9182-567FB2AC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2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EB81-F96F-4802-8314-F18E2FED0183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6DFE-CFC7-4B98-9182-567FB2AC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EB81-F96F-4802-8314-F18E2FED0183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6DFE-CFC7-4B98-9182-567FB2AC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9"/>
            <a:ext cx="10896600" cy="1325563"/>
          </a:xfrm>
        </p:spPr>
        <p:txBody>
          <a:bodyPr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lang="en-US" sz="4400" b="1" i="0" kern="1200" cap="all" normalizeH="0" dirty="0">
                <a:solidFill>
                  <a:srgbClr val="61BADE"/>
                </a:solidFill>
                <a:latin typeface="nevis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10896600" cy="42791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358928"/>
            <a:ext cx="12192000" cy="4990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50800" dist="127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458767" y="6444171"/>
            <a:ext cx="335557" cy="328595"/>
          </a:xfrm>
          <a:prstGeom prst="rect">
            <a:avLst/>
          </a:prstGeom>
          <a:solidFill>
            <a:srgbClr val="61BA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 anchorCtr="0"/>
          <a:lstStyle/>
          <a:p>
            <a:pPr algn="ctr"/>
            <a:r>
              <a:rPr lang="en-US" sz="900" b="1" dirty="0" err="1" smtClean="0">
                <a:latin typeface="Helvetica LT Std" panose="020B0504020202020204" pitchFamily="34" charset="0"/>
                <a:cs typeface="Arial" panose="020B0604020202020204" pitchFamily="34" charset="0"/>
              </a:rPr>
              <a:t>Hs</a:t>
            </a:r>
            <a:endParaRPr lang="en-US" sz="900" b="1" dirty="0">
              <a:latin typeface="Helvetica LT Std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323" y="6477660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1" dirty="0" smtClean="0">
                <a:latin typeface="Nevis" panose="02000800000000000000" pitchFamily="2" charset="0"/>
              </a:rPr>
              <a:t>Headspring  </a:t>
            </a:r>
            <a:r>
              <a:rPr lang="en-US" sz="1100" dirty="0" smtClean="0">
                <a:latin typeface="Nevis" panose="02000800000000000000" pitchFamily="2" charset="0"/>
              </a:rPr>
              <a:t> </a:t>
            </a:r>
            <a:r>
              <a:rPr lang="en-US" sz="900" dirty="0" smtClean="0">
                <a:solidFill>
                  <a:srgbClr val="E0AD12"/>
                </a:solidFill>
                <a:latin typeface="Nevis" panose="02000800000000000000" pitchFamily="2" charset="0"/>
              </a:rPr>
              <a:t>We believe there’s a better way</a:t>
            </a:r>
            <a:endParaRPr lang="en-US" sz="1000" dirty="0">
              <a:solidFill>
                <a:srgbClr val="E0AD12"/>
              </a:solidFill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8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EB81-F96F-4802-8314-F18E2FED0183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6DFE-CFC7-4B98-9182-567FB2AC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9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EB81-F96F-4802-8314-F18E2FED0183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6DFE-CFC7-4B98-9182-567FB2AC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5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EB81-F96F-4802-8314-F18E2FED0183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6DFE-CFC7-4B98-9182-567FB2AC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0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EB81-F96F-4802-8314-F18E2FED0183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6DFE-CFC7-4B98-9182-567FB2AC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0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EB81-F96F-4802-8314-F18E2FED0183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6DFE-CFC7-4B98-9182-567FB2AC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7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EB81-F96F-4802-8314-F18E2FED0183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6DFE-CFC7-4B98-9182-567FB2AC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6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EB81-F96F-4802-8314-F18E2FED0183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6DFE-CFC7-4B98-9182-567FB2AC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2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EB81-F96F-4802-8314-F18E2FED0183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6DFE-CFC7-4B98-9182-567FB2AC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4699" y="2084920"/>
            <a:ext cx="2199251" cy="2153624"/>
          </a:xfrm>
          <a:prstGeom prst="rect">
            <a:avLst/>
          </a:prstGeom>
          <a:solidFill>
            <a:srgbClr val="61BA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 anchorCtr="0"/>
          <a:lstStyle/>
          <a:p>
            <a:pPr algn="ctr"/>
            <a:r>
              <a:rPr lang="en-US" sz="8000" b="1" dirty="0" err="1">
                <a:latin typeface="Helvetica LT Std" panose="020B0504020202020204" pitchFamily="34" charset="0"/>
                <a:cs typeface="Arial" panose="020B0604020202020204" pitchFamily="34" charset="0"/>
              </a:rPr>
              <a:t>Hs</a:t>
            </a:r>
            <a:endParaRPr lang="en-US" sz="8000" b="1" dirty="0">
              <a:latin typeface="Helvetica LT Std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0751" y="3789571"/>
            <a:ext cx="1207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pc="300" dirty="0">
                <a:solidFill>
                  <a:schemeClr val="bg1"/>
                </a:solidFill>
                <a:latin typeface="Helvetica LT Std" panose="020B0504020202020204" pitchFamily="34" charset="0"/>
                <a:cs typeface="Arial" panose="020B0604020202020204" pitchFamily="34" charset="0"/>
              </a:rPr>
              <a:t>Headspring</a:t>
            </a:r>
            <a:endParaRPr lang="en-US" sz="1200" spc="300" dirty="0">
              <a:solidFill>
                <a:schemeClr val="bg1"/>
              </a:solidFill>
              <a:latin typeface="Helvetica LT Std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9399" y="2345301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6247" y="2346411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277.15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78653" y="2494944"/>
            <a:ext cx="55931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Nevis" panose="02000800000000000000" pitchFamily="2" charset="0"/>
              </a:rPr>
              <a:t>Headspring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844" y="3671980"/>
            <a:ext cx="5044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250" dirty="0">
                <a:latin typeface="Nevis" panose="02000800000000000000" pitchFamily="2" charset="0"/>
              </a:rPr>
              <a:t>We believe </a:t>
            </a:r>
            <a:r>
              <a:rPr lang="en-US" sz="2000" spc="250" dirty="0">
                <a:solidFill>
                  <a:srgbClr val="E0AD12"/>
                </a:solidFill>
                <a:latin typeface="Nevis" panose="02000800000000000000" pitchFamily="2" charset="0"/>
              </a:rPr>
              <a:t>there’s a better way</a:t>
            </a:r>
          </a:p>
        </p:txBody>
      </p:sp>
    </p:spTree>
    <p:extLst>
      <p:ext uri="{BB962C8B-B14F-4D97-AF65-F5344CB8AC3E}">
        <p14:creationId xmlns:p14="http://schemas.microsoft.com/office/powerpoint/2010/main" val="2068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4400" dirty="0" smtClean="0"/>
              <a:t>CCR coordination primitives</a:t>
            </a:r>
            <a:endParaRPr lang="en-US" sz="1600" dirty="0">
              <a:solidFill>
                <a:srgbClr val="E0AD1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690692"/>
            <a:ext cx="6149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http://msdn.microsoft.com/en-us/library/bb648749.aspx</a:t>
            </a:r>
          </a:p>
        </p:txBody>
      </p:sp>
    </p:spTree>
    <p:extLst>
      <p:ext uri="{BB962C8B-B14F-4D97-AF65-F5344CB8AC3E}">
        <p14:creationId xmlns:p14="http://schemas.microsoft.com/office/powerpoint/2010/main" val="1241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148073"/>
            <a:ext cx="2161309" cy="623455"/>
          </a:xfrm>
          <a:prstGeom prst="rect">
            <a:avLst/>
          </a:prstGeom>
          <a:solidFill>
            <a:srgbClr val="7D2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Nevis" panose="02000800000000000000" pitchFamily="2" charset="0"/>
              </a:rPr>
              <a:t>ITERATOR</a:t>
            </a:r>
            <a:endParaRPr lang="en-US" dirty="0">
              <a:latin typeface="Nevis" panose="020008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8428" y="3148073"/>
            <a:ext cx="2261754" cy="623455"/>
          </a:xfrm>
          <a:prstGeom prst="rect">
            <a:avLst/>
          </a:prstGeom>
          <a:solidFill>
            <a:srgbClr val="E0A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Nevis" panose="02000800000000000000" pitchFamily="2" charset="0"/>
              </a:rPr>
              <a:t>CCR SCHEDULER</a:t>
            </a:r>
            <a:endParaRPr lang="en-US" dirty="0">
              <a:latin typeface="Nevis" panose="02000800000000000000" pitchFamily="2" charset="0"/>
            </a:endParaRPr>
          </a:p>
        </p:txBody>
      </p:sp>
      <p:cxnSp>
        <p:nvCxnSpPr>
          <p:cNvPr id="11" name="Straight Arrow Connector 10"/>
          <p:cNvCxnSpPr>
            <a:stCxn id="5" idx="1"/>
            <a:endCxn id="12" idx="2"/>
          </p:cNvCxnSpPr>
          <p:nvPr/>
        </p:nvCxnSpPr>
        <p:spPr>
          <a:xfrm flipH="1" flipV="1">
            <a:off x="3348644" y="2651681"/>
            <a:ext cx="1039784" cy="808120"/>
          </a:xfrm>
          <a:prstGeom prst="straightConnector1">
            <a:avLst/>
          </a:prstGeom>
          <a:ln w="381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05990" y="2005350"/>
            <a:ext cx="228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CCR scheduler pulls tasks from iterator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  <a:endCxn id="4" idx="3"/>
          </p:cNvCxnSpPr>
          <p:nvPr/>
        </p:nvCxnSpPr>
        <p:spPr>
          <a:xfrm flipH="1">
            <a:off x="2618509" y="2651681"/>
            <a:ext cx="730135" cy="80812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16937" y="3156861"/>
            <a:ext cx="2161309" cy="62345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Nevis" panose="02000800000000000000" pitchFamily="2" charset="0"/>
              </a:rPr>
              <a:t>WORKER</a:t>
            </a:r>
            <a:endParaRPr lang="en-US" dirty="0">
              <a:latin typeface="Nevis" panose="020008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416937" y="2212892"/>
            <a:ext cx="2161309" cy="62345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Nevis" panose="02000800000000000000" pitchFamily="2" charset="0"/>
              </a:rPr>
              <a:t>WORKER</a:t>
            </a:r>
            <a:endParaRPr lang="en-US" dirty="0">
              <a:latin typeface="Nevis" panose="020008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416936" y="4100830"/>
            <a:ext cx="2161309" cy="62345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Nevis" panose="02000800000000000000" pitchFamily="2" charset="0"/>
              </a:rPr>
              <a:t>WORKER</a:t>
            </a:r>
            <a:endParaRPr lang="en-US" dirty="0">
              <a:latin typeface="Nevis" panose="02000800000000000000" pitchFamily="2" charset="0"/>
            </a:endParaRPr>
          </a:p>
        </p:txBody>
      </p:sp>
      <p:cxnSp>
        <p:nvCxnSpPr>
          <p:cNvPr id="21" name="Straight Arrow Connector 20"/>
          <p:cNvCxnSpPr>
            <a:stCxn id="5" idx="3"/>
            <a:endCxn id="18" idx="1"/>
          </p:cNvCxnSpPr>
          <p:nvPr/>
        </p:nvCxnSpPr>
        <p:spPr>
          <a:xfrm flipV="1">
            <a:off x="6650182" y="2524620"/>
            <a:ext cx="2766755" cy="93518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7" idx="1"/>
          </p:cNvCxnSpPr>
          <p:nvPr/>
        </p:nvCxnSpPr>
        <p:spPr>
          <a:xfrm>
            <a:off x="6650182" y="3459801"/>
            <a:ext cx="2766755" cy="878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19" idx="1"/>
          </p:cNvCxnSpPr>
          <p:nvPr/>
        </p:nvCxnSpPr>
        <p:spPr>
          <a:xfrm>
            <a:off x="6650182" y="3459801"/>
            <a:ext cx="2766754" cy="952757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38997" y="1953395"/>
            <a:ext cx="234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CCR scheduler pushes tasks to worker thread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58184" y="1614617"/>
            <a:ext cx="2273643" cy="372350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87559" y="5426862"/>
            <a:ext cx="2214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“Work stealing” thread pool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05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471351"/>
            <a:ext cx="10896600" cy="3006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GetMeCandies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candy1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await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MakeCandy1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candy2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MakeCandy2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52270" y="4200258"/>
            <a:ext cx="2736644" cy="517248"/>
            <a:chOff x="7870559" y="3699949"/>
            <a:chExt cx="2736644" cy="517248"/>
          </a:xfrm>
        </p:grpSpPr>
        <p:sp>
          <p:nvSpPr>
            <p:cNvPr id="6" name="Line Callout 1 5"/>
            <p:cNvSpPr/>
            <p:nvPr/>
          </p:nvSpPr>
          <p:spPr>
            <a:xfrm>
              <a:off x="8714325" y="3744058"/>
              <a:ext cx="1892878" cy="435379"/>
            </a:xfrm>
            <a:prstGeom prst="borderCallout1">
              <a:avLst>
                <a:gd name="adj1" fmla="val 48464"/>
                <a:gd name="adj2" fmla="val -2797"/>
                <a:gd name="adj3" fmla="val 48281"/>
                <a:gd name="adj4" fmla="val -26986"/>
              </a:avLst>
            </a:prstGeom>
            <a:solidFill>
              <a:srgbClr val="7F7F7F"/>
            </a:solidFill>
            <a:ln w="25400">
              <a:solidFill>
                <a:srgbClr val="7F7F7F">
                  <a:alpha val="45000"/>
                </a:srgb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Nevis" panose="02000800000000000000" pitchFamily="2" charset="0"/>
                </a:rPr>
                <a:t>CONTINUATION!</a:t>
              </a:r>
              <a:endParaRPr lang="en-US" sz="1200" dirty="0">
                <a:latin typeface="Nevis" panose="02000800000000000000" pitchFamily="2" charset="0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7870559" y="3699949"/>
              <a:ext cx="156983" cy="517248"/>
            </a:xfrm>
            <a:prstGeom prst="rightBrace">
              <a:avLst/>
            </a:prstGeom>
            <a:ln w="25400">
              <a:solidFill>
                <a:srgbClr val="7F7F7F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52270" y="3368152"/>
            <a:ext cx="2736644" cy="462442"/>
            <a:chOff x="7965525" y="3788283"/>
            <a:chExt cx="2736644" cy="462442"/>
          </a:xfrm>
        </p:grpSpPr>
        <p:sp>
          <p:nvSpPr>
            <p:cNvPr id="9" name="Line Callout 1 8"/>
            <p:cNvSpPr/>
            <p:nvPr/>
          </p:nvSpPr>
          <p:spPr>
            <a:xfrm>
              <a:off x="8809291" y="3801814"/>
              <a:ext cx="1892878" cy="435379"/>
            </a:xfrm>
            <a:prstGeom prst="borderCallout1">
              <a:avLst>
                <a:gd name="adj1" fmla="val 48464"/>
                <a:gd name="adj2" fmla="val -3667"/>
                <a:gd name="adj3" fmla="val 49306"/>
                <a:gd name="adj4" fmla="val -27793"/>
              </a:avLst>
            </a:prstGeom>
            <a:solidFill>
              <a:srgbClr val="7F7F7F"/>
            </a:solidFill>
            <a:ln w="25400">
              <a:solidFill>
                <a:srgbClr val="7F7F7F">
                  <a:alpha val="45000"/>
                </a:srgb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Nevis" panose="02000800000000000000" pitchFamily="2" charset="0"/>
                </a:rPr>
                <a:t>RETURN TO CALLER</a:t>
              </a:r>
              <a:endParaRPr lang="en-US" sz="1200" dirty="0">
                <a:latin typeface="Nevis" panose="02000800000000000000" pitchFamily="2" charset="0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7965525" y="3788283"/>
              <a:ext cx="156983" cy="462442"/>
            </a:xfrm>
            <a:prstGeom prst="rightBrace">
              <a:avLst/>
            </a:prstGeom>
            <a:ln w="25400">
              <a:solidFill>
                <a:srgbClr val="7F7F7F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65129"/>
            <a:ext cx="10896600" cy="1325563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4400" dirty="0" smtClean="0"/>
              <a:t>C# 5.0: </a:t>
            </a:r>
            <a:r>
              <a:rPr lang="en-US" sz="4400" dirty="0" err="1" smtClean="0"/>
              <a:t>async</a:t>
            </a:r>
            <a:r>
              <a:rPr lang="en-US" sz="4400" dirty="0" smtClean="0"/>
              <a:t> &amp; await</a:t>
            </a:r>
            <a:endParaRPr lang="en-US" sz="1600" dirty="0">
              <a:solidFill>
                <a:srgbClr val="E0AD1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321360"/>
            <a:ext cx="883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 smtClean="0">
                <a:solidFill>
                  <a:srgbClr val="E0AD12"/>
                </a:solidFill>
                <a:latin typeface="Nevis" panose="02000800000000000000" pitchFamily="2" charset="0"/>
              </a:rPr>
              <a:t>moving iterator-based coordination to the language level</a:t>
            </a:r>
            <a:endParaRPr lang="en-US" cap="all" dirty="0"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363006"/>
            <a:ext cx="10896600" cy="1719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Now, tell me about TPL Dataflow, fool!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54" y="737191"/>
            <a:ext cx="4360092" cy="322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4400" dirty="0" err="1" smtClean="0"/>
              <a:t>Tpl</a:t>
            </a:r>
            <a:r>
              <a:rPr lang="en-US" sz="4400" dirty="0" smtClean="0"/>
              <a:t> dataflow</a:t>
            </a:r>
            <a:endParaRPr lang="en-US" sz="1600" dirty="0">
              <a:solidFill>
                <a:srgbClr val="E0AD1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10032"/>
            <a:ext cx="10896600" cy="37158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CCR provided tools to build a network (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Arbiters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), but networks were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accidental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TPL Dataflow was designed to build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async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networks from the start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CCR needed a “refresh” in the C# 5.0 landscape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21360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 smtClean="0">
                <a:solidFill>
                  <a:srgbClr val="E0AD12"/>
                </a:solidFill>
                <a:latin typeface="Nevis" panose="02000800000000000000" pitchFamily="2" charset="0"/>
              </a:rPr>
              <a:t>From the </a:t>
            </a:r>
            <a:r>
              <a:rPr lang="en-US" cap="all" dirty="0" err="1" smtClean="0">
                <a:solidFill>
                  <a:srgbClr val="E0AD12"/>
                </a:solidFill>
                <a:latin typeface="Nevis" panose="02000800000000000000" pitchFamily="2" charset="0"/>
              </a:rPr>
              <a:t>ccr</a:t>
            </a:r>
            <a:r>
              <a:rPr lang="en-US" cap="all" dirty="0" smtClean="0">
                <a:solidFill>
                  <a:srgbClr val="E0AD12"/>
                </a:solidFill>
                <a:latin typeface="Nevis" panose="02000800000000000000" pitchFamily="2" charset="0"/>
              </a:rPr>
              <a:t> to </a:t>
            </a:r>
            <a:r>
              <a:rPr lang="en-US" cap="all" dirty="0" err="1" smtClean="0">
                <a:solidFill>
                  <a:srgbClr val="E0AD12"/>
                </a:solidFill>
                <a:latin typeface="Nevis" panose="02000800000000000000" pitchFamily="2" charset="0"/>
              </a:rPr>
              <a:t>tpl</a:t>
            </a:r>
            <a:r>
              <a:rPr lang="en-US" cap="all" dirty="0" smtClean="0">
                <a:solidFill>
                  <a:srgbClr val="E0AD12"/>
                </a:solidFill>
                <a:latin typeface="Nevis" panose="02000800000000000000" pitchFamily="2" charset="0"/>
              </a:rPr>
              <a:t> dataflow</a:t>
            </a:r>
            <a:endParaRPr lang="en-US" cap="all" dirty="0"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4400" dirty="0" smtClean="0"/>
              <a:t>TPL Dataflow blocks</a:t>
            </a:r>
            <a:endParaRPr lang="en-US" sz="1600" dirty="0">
              <a:solidFill>
                <a:srgbClr val="E0AD12"/>
              </a:solidFill>
            </a:endParaRPr>
          </a:p>
        </p:txBody>
      </p:sp>
      <p:cxnSp>
        <p:nvCxnSpPr>
          <p:cNvPr id="8" name="Elbow Connector 7"/>
          <p:cNvCxnSpPr>
            <a:stCxn id="7" idx="6"/>
          </p:cNvCxnSpPr>
          <p:nvPr/>
        </p:nvCxnSpPr>
        <p:spPr>
          <a:xfrm flipV="1">
            <a:off x="3698116" y="3241545"/>
            <a:ext cx="741407" cy="1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538641" y="2661808"/>
            <a:ext cx="1660954" cy="1159475"/>
            <a:chOff x="859823" y="2851320"/>
            <a:chExt cx="1660954" cy="1159475"/>
          </a:xfrm>
        </p:grpSpPr>
        <p:sp>
          <p:nvSpPr>
            <p:cNvPr id="7" name="Oval 6"/>
            <p:cNvSpPr/>
            <p:nvPr/>
          </p:nvSpPr>
          <p:spPr>
            <a:xfrm>
              <a:off x="859823" y="2851320"/>
              <a:ext cx="1159475" cy="1159475"/>
            </a:xfrm>
            <a:prstGeom prst="ellipse">
              <a:avLst/>
            </a:prstGeom>
            <a:solidFill>
              <a:srgbClr val="E0AD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68409" y="3203228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F7F7F"/>
                  </a:solidFill>
                </a:rPr>
                <a:t>Data</a:t>
              </a:r>
              <a:endParaRPr lang="en-US" sz="1100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05500" y="2646923"/>
            <a:ext cx="2781618" cy="1159475"/>
            <a:chOff x="167528" y="4501496"/>
            <a:chExt cx="2781618" cy="1159475"/>
          </a:xfrm>
        </p:grpSpPr>
        <p:sp>
          <p:nvSpPr>
            <p:cNvPr id="30" name="Oval 29"/>
            <p:cNvSpPr/>
            <p:nvPr/>
          </p:nvSpPr>
          <p:spPr>
            <a:xfrm>
              <a:off x="1262447" y="4501496"/>
              <a:ext cx="1159475" cy="1159475"/>
            </a:xfrm>
            <a:prstGeom prst="ellipse">
              <a:avLst/>
            </a:prstGeom>
            <a:solidFill>
              <a:srgbClr val="00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Grouping</a:t>
              </a:r>
              <a:endParaRPr lang="en-US" sz="1100" dirty="0"/>
            </a:p>
          </p:txBody>
        </p:sp>
        <p:cxnSp>
          <p:nvCxnSpPr>
            <p:cNvPr id="31" name="Elbow Connector 30"/>
            <p:cNvCxnSpPr>
              <a:stCxn id="30" idx="6"/>
            </p:cNvCxnSpPr>
            <p:nvPr/>
          </p:nvCxnSpPr>
          <p:spPr>
            <a:xfrm flipV="1">
              <a:off x="2421922" y="5081233"/>
              <a:ext cx="527224" cy="1"/>
            </a:xfrm>
            <a:prstGeom prst="bentConnector3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459350" y="4819623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F7F7F"/>
                  </a:solidFill>
                </a:rPr>
                <a:t>Data</a:t>
              </a:r>
              <a:endParaRPr lang="en-US" sz="1100" dirty="0">
                <a:solidFill>
                  <a:srgbClr val="7F7F7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528" y="4646428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F7F7F"/>
                  </a:solidFill>
                </a:rPr>
                <a:t>Data</a:t>
              </a:r>
              <a:endParaRPr lang="en-US" sz="1100" dirty="0">
                <a:solidFill>
                  <a:srgbClr val="7F7F7F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7528" y="4936298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F7F7F"/>
                  </a:solidFill>
                </a:rPr>
                <a:t>Data</a:t>
              </a:r>
              <a:endParaRPr lang="en-US" sz="1100" dirty="0">
                <a:solidFill>
                  <a:srgbClr val="7F7F7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7528" y="5225855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F7F7F"/>
                  </a:solidFill>
                </a:rPr>
                <a:t>Data</a:t>
              </a:r>
              <a:endParaRPr lang="en-US" sz="1100" dirty="0">
                <a:solidFill>
                  <a:srgbClr val="7F7F7F"/>
                </a:solidFill>
              </a:endParaRPr>
            </a:p>
          </p:txBody>
        </p:sp>
        <p:cxnSp>
          <p:nvCxnSpPr>
            <p:cNvPr id="36" name="Elbow Connector 35"/>
            <p:cNvCxnSpPr/>
            <p:nvPr/>
          </p:nvCxnSpPr>
          <p:spPr>
            <a:xfrm>
              <a:off x="619894" y="5064568"/>
              <a:ext cx="642553" cy="14285"/>
            </a:xfrm>
            <a:prstGeom prst="bentConnector3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>
              <a:off x="619894" y="4777077"/>
              <a:ext cx="642553" cy="304157"/>
            </a:xfrm>
            <a:prstGeom prst="bentConnector3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flipV="1">
              <a:off x="619895" y="5069328"/>
              <a:ext cx="642552" cy="275583"/>
            </a:xfrm>
            <a:prstGeom prst="bentConnector3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457200" y="132136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 smtClean="0">
                <a:solidFill>
                  <a:srgbClr val="E0AD12"/>
                </a:solidFill>
                <a:latin typeface="Nevis" panose="02000800000000000000" pitchFamily="2" charset="0"/>
              </a:rPr>
              <a:t>Source blocks</a:t>
            </a:r>
            <a:endParaRPr lang="en-US" cap="all" dirty="0"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4400" dirty="0" smtClean="0"/>
              <a:t>TPL Dataflow blocks</a:t>
            </a:r>
            <a:endParaRPr lang="en-US" sz="1600" dirty="0">
              <a:solidFill>
                <a:srgbClr val="E0AD12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368113" y="2692971"/>
            <a:ext cx="1900882" cy="1159475"/>
            <a:chOff x="4642020" y="4493484"/>
            <a:chExt cx="1900882" cy="1159475"/>
          </a:xfrm>
        </p:grpSpPr>
        <p:sp>
          <p:nvSpPr>
            <p:cNvPr id="11" name="Oval 10"/>
            <p:cNvSpPr/>
            <p:nvPr/>
          </p:nvSpPr>
          <p:spPr>
            <a:xfrm>
              <a:off x="5383427" y="4493484"/>
              <a:ext cx="1159475" cy="1159475"/>
            </a:xfrm>
            <a:prstGeom prst="ellipse">
              <a:avLst/>
            </a:prstGeom>
            <a:solidFill>
              <a:srgbClr val="7D2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Target</a:t>
              </a:r>
              <a:endParaRPr lang="en-US" sz="1100" dirty="0"/>
            </a:p>
          </p:txBody>
        </p:sp>
        <p:cxnSp>
          <p:nvCxnSpPr>
            <p:cNvPr id="12" name="Elbow Connector 11"/>
            <p:cNvCxnSpPr/>
            <p:nvPr/>
          </p:nvCxnSpPr>
          <p:spPr>
            <a:xfrm flipV="1">
              <a:off x="4642020" y="5073221"/>
              <a:ext cx="741407" cy="1"/>
            </a:xfrm>
            <a:prstGeom prst="bentConnector3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86540" y="4811611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F7F7F"/>
                  </a:solidFill>
                </a:rPr>
                <a:t>Data</a:t>
              </a:r>
              <a:endParaRPr lang="en-US" sz="1100" dirty="0">
                <a:solidFill>
                  <a:srgbClr val="7F7F7F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57200" y="132136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 smtClean="0">
                <a:solidFill>
                  <a:srgbClr val="E0AD12"/>
                </a:solidFill>
                <a:latin typeface="Nevis" panose="02000800000000000000" pitchFamily="2" charset="0"/>
              </a:rPr>
              <a:t>Target blocks</a:t>
            </a:r>
            <a:endParaRPr lang="en-US" cap="all" dirty="0"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4400" dirty="0" smtClean="0"/>
              <a:t>TPL Dataflow blocks</a:t>
            </a:r>
            <a:endParaRPr lang="en-US" sz="1600" dirty="0">
              <a:solidFill>
                <a:srgbClr val="E0AD12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368113" y="2695238"/>
            <a:ext cx="2642289" cy="1159475"/>
            <a:chOff x="8777413" y="4765652"/>
            <a:chExt cx="2642289" cy="1159475"/>
          </a:xfrm>
        </p:grpSpPr>
        <p:sp>
          <p:nvSpPr>
            <p:cNvPr id="18" name="Oval 17"/>
            <p:cNvSpPr/>
            <p:nvPr/>
          </p:nvSpPr>
          <p:spPr>
            <a:xfrm>
              <a:off x="9518820" y="4765652"/>
              <a:ext cx="1159475" cy="1159475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Propagator</a:t>
              </a:r>
              <a:endParaRPr lang="en-US" sz="1100" dirty="0"/>
            </a:p>
          </p:txBody>
        </p:sp>
        <p:cxnSp>
          <p:nvCxnSpPr>
            <p:cNvPr id="19" name="Elbow Connector 18"/>
            <p:cNvCxnSpPr/>
            <p:nvPr/>
          </p:nvCxnSpPr>
          <p:spPr>
            <a:xfrm flipV="1">
              <a:off x="8777413" y="5345389"/>
              <a:ext cx="741407" cy="1"/>
            </a:xfrm>
            <a:prstGeom prst="bentConnector3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921933" y="5083779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F7F7F"/>
                  </a:solidFill>
                </a:rPr>
                <a:t>Data</a:t>
              </a:r>
              <a:endParaRPr lang="en-US" sz="1100" dirty="0">
                <a:solidFill>
                  <a:srgbClr val="7F7F7F"/>
                </a:solidFill>
              </a:endParaRPr>
            </a:p>
          </p:txBody>
        </p:sp>
        <p:cxnSp>
          <p:nvCxnSpPr>
            <p:cNvPr id="22" name="Elbow Connector 21"/>
            <p:cNvCxnSpPr/>
            <p:nvPr/>
          </p:nvCxnSpPr>
          <p:spPr>
            <a:xfrm flipV="1">
              <a:off x="10678295" y="5342816"/>
              <a:ext cx="741407" cy="1"/>
            </a:xfrm>
            <a:prstGeom prst="bentConnector3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822814" y="5081206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F7F7F"/>
                  </a:solidFill>
                </a:rPr>
                <a:t>Data</a:t>
              </a:r>
              <a:endParaRPr lang="en-US" sz="1100" dirty="0">
                <a:solidFill>
                  <a:srgbClr val="7F7F7F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57200" y="1321360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 smtClean="0">
                <a:solidFill>
                  <a:srgbClr val="E0AD12"/>
                </a:solidFill>
                <a:latin typeface="Nevis" panose="02000800000000000000" pitchFamily="2" charset="0"/>
              </a:rPr>
              <a:t>Propagator blocks</a:t>
            </a:r>
            <a:endParaRPr lang="en-US" cap="all" dirty="0"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4400" dirty="0" smtClean="0"/>
              <a:t>TPL Dataflow pipelines</a:t>
            </a:r>
            <a:endParaRPr lang="en-US" sz="1600" dirty="0">
              <a:solidFill>
                <a:srgbClr val="E0AD12"/>
              </a:solidFill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457200" y="1376796"/>
            <a:ext cx="10896600" cy="744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make a pipeline, link a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block to a series of 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propagator or grouping blocks,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finally, to a target block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57200" y="2286177"/>
            <a:ext cx="10868795" cy="3079924"/>
            <a:chOff x="375853" y="2960464"/>
            <a:chExt cx="10868795" cy="3079924"/>
          </a:xfrm>
        </p:grpSpPr>
        <p:grpSp>
          <p:nvGrpSpPr>
            <p:cNvPr id="26" name="Group 25"/>
            <p:cNvGrpSpPr/>
            <p:nvPr/>
          </p:nvGrpSpPr>
          <p:grpSpPr>
            <a:xfrm>
              <a:off x="375853" y="2960464"/>
              <a:ext cx="10868795" cy="3079924"/>
              <a:chOff x="441756" y="738188"/>
              <a:chExt cx="10868795" cy="307992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57200" y="1794177"/>
                <a:ext cx="952503" cy="952503"/>
              </a:xfrm>
              <a:prstGeom prst="ellipse">
                <a:avLst/>
              </a:prstGeom>
              <a:solidFill>
                <a:srgbClr val="E0AD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358082" y="1690691"/>
                <a:ext cx="1159475" cy="1159475"/>
              </a:xfrm>
              <a:prstGeom prst="ellipse">
                <a:avLst/>
              </a:prstGeom>
              <a:solidFill>
                <a:srgbClr val="003D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Grouping</a:t>
                </a:r>
                <a:endParaRPr lang="en-US" sz="1100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258964" y="1690692"/>
                <a:ext cx="1159475" cy="1159475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Propagator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159846" y="1690690"/>
                <a:ext cx="1159475" cy="1159475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Propagator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155461" y="1690692"/>
                <a:ext cx="1159475" cy="1159475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Propagator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0151076" y="1690690"/>
                <a:ext cx="1159475" cy="1159475"/>
              </a:xfrm>
              <a:prstGeom prst="ellipse">
                <a:avLst/>
              </a:prstGeom>
              <a:solidFill>
                <a:srgbClr val="7D21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Target</a:t>
                </a:r>
                <a:endParaRPr lang="en-US" sz="1100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7200" y="738188"/>
                <a:ext cx="952502" cy="952502"/>
              </a:xfrm>
              <a:prstGeom prst="ellipse">
                <a:avLst/>
              </a:prstGeom>
              <a:solidFill>
                <a:srgbClr val="E0AD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41756" y="2850165"/>
                <a:ext cx="967947" cy="967947"/>
              </a:xfrm>
              <a:prstGeom prst="ellipse">
                <a:avLst/>
              </a:prstGeom>
              <a:solidFill>
                <a:srgbClr val="E0AD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</p:grpSp>
        <p:cxnSp>
          <p:nvCxnSpPr>
            <p:cNvPr id="15" name="Straight Arrow Connector 14"/>
            <p:cNvCxnSpPr>
              <a:stCxn id="24" idx="6"/>
              <a:endCxn id="7" idx="2"/>
            </p:cNvCxnSpPr>
            <p:nvPr/>
          </p:nvCxnSpPr>
          <p:spPr>
            <a:xfrm>
              <a:off x="1343799" y="3436715"/>
              <a:ext cx="948380" cy="10559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6"/>
              <a:endCxn id="7" idx="2"/>
            </p:cNvCxnSpPr>
            <p:nvPr/>
          </p:nvCxnSpPr>
          <p:spPr>
            <a:xfrm>
              <a:off x="1343800" y="4492705"/>
              <a:ext cx="9483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6"/>
              <a:endCxn id="7" idx="2"/>
            </p:cNvCxnSpPr>
            <p:nvPr/>
          </p:nvCxnSpPr>
          <p:spPr>
            <a:xfrm flipV="1">
              <a:off x="1343800" y="4492705"/>
              <a:ext cx="948379" cy="10637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6"/>
              <a:endCxn id="8" idx="2"/>
            </p:cNvCxnSpPr>
            <p:nvPr/>
          </p:nvCxnSpPr>
          <p:spPr>
            <a:xfrm>
              <a:off x="3451654" y="4492705"/>
              <a:ext cx="74140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8" idx="6"/>
              <a:endCxn id="9" idx="2"/>
            </p:cNvCxnSpPr>
            <p:nvPr/>
          </p:nvCxnSpPr>
          <p:spPr>
            <a:xfrm flipV="1">
              <a:off x="5352536" y="4492704"/>
              <a:ext cx="741407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" idx="6"/>
              <a:endCxn id="10" idx="2"/>
            </p:cNvCxnSpPr>
            <p:nvPr/>
          </p:nvCxnSpPr>
          <p:spPr>
            <a:xfrm>
              <a:off x="7253418" y="4492704"/>
              <a:ext cx="836140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>
            <a:stCxn id="10" idx="6"/>
            <a:endCxn id="11" idx="2"/>
          </p:cNvCxnSpPr>
          <p:nvPr/>
        </p:nvCxnSpPr>
        <p:spPr>
          <a:xfrm flipV="1">
            <a:off x="9330380" y="3818417"/>
            <a:ext cx="83614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4400" dirty="0" smtClean="0"/>
              <a:t>TPL Dataflow networks</a:t>
            </a:r>
            <a:endParaRPr lang="en-US" sz="1600" dirty="0">
              <a:solidFill>
                <a:srgbClr val="E0AD12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57200" y="2294415"/>
            <a:ext cx="10853351" cy="2988601"/>
            <a:chOff x="457200" y="2913427"/>
            <a:chExt cx="10853351" cy="2988601"/>
          </a:xfrm>
        </p:grpSpPr>
        <p:grpSp>
          <p:nvGrpSpPr>
            <p:cNvPr id="65" name="Group 64"/>
            <p:cNvGrpSpPr/>
            <p:nvPr/>
          </p:nvGrpSpPr>
          <p:grpSpPr>
            <a:xfrm>
              <a:off x="457200" y="2913427"/>
              <a:ext cx="10853351" cy="2988601"/>
              <a:chOff x="457200" y="2913427"/>
              <a:chExt cx="10853351" cy="298860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57200" y="4190616"/>
                <a:ext cx="1159475" cy="1159475"/>
              </a:xfrm>
              <a:prstGeom prst="ellipse">
                <a:avLst/>
              </a:prstGeom>
              <a:solidFill>
                <a:srgbClr val="E0AD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358082" y="4190615"/>
                <a:ext cx="1159475" cy="1159475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Propagator</a:t>
                </a:r>
                <a:endParaRPr lang="en-US" sz="1100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258964" y="4742553"/>
                <a:ext cx="1159475" cy="1159475"/>
              </a:xfrm>
              <a:prstGeom prst="ellipse">
                <a:avLst/>
              </a:prstGeom>
              <a:solidFill>
                <a:srgbClr val="003D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Grouping</a:t>
                </a:r>
                <a:endParaRPr lang="en-US" sz="11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159846" y="4190614"/>
                <a:ext cx="1159475" cy="1159475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Propagator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155461" y="4190616"/>
                <a:ext cx="1159475" cy="1159475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Propagator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0151076" y="4190614"/>
                <a:ext cx="1159475" cy="1159475"/>
              </a:xfrm>
              <a:prstGeom prst="ellipse">
                <a:avLst/>
              </a:prstGeom>
              <a:solidFill>
                <a:srgbClr val="7D21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Target</a:t>
                </a:r>
                <a:endParaRPr lang="en-US" sz="1100" dirty="0"/>
              </a:p>
            </p:txBody>
          </p:sp>
          <p:cxnSp>
            <p:nvCxnSpPr>
              <p:cNvPr id="13" name="Elbow Connector 12"/>
              <p:cNvCxnSpPr>
                <a:stCxn id="6" idx="6"/>
                <a:endCxn id="7" idx="2"/>
              </p:cNvCxnSpPr>
              <p:nvPr/>
            </p:nvCxnSpPr>
            <p:spPr>
              <a:xfrm flipV="1">
                <a:off x="1616675" y="4770353"/>
                <a:ext cx="741407" cy="1"/>
              </a:xfrm>
              <a:prstGeom prst="bentConnector3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>
                <a:stCxn id="9" idx="6"/>
                <a:endCxn id="10" idx="2"/>
              </p:cNvCxnSpPr>
              <p:nvPr/>
            </p:nvCxnSpPr>
            <p:spPr>
              <a:xfrm>
                <a:off x="7319321" y="4770352"/>
                <a:ext cx="836140" cy="2"/>
              </a:xfrm>
              <a:prstGeom prst="bentConnector3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stCxn id="10" idx="6"/>
                <a:endCxn id="11" idx="2"/>
              </p:cNvCxnSpPr>
              <p:nvPr/>
            </p:nvCxnSpPr>
            <p:spPr>
              <a:xfrm flipV="1">
                <a:off x="9314936" y="4770352"/>
                <a:ext cx="836140" cy="2"/>
              </a:xfrm>
              <a:prstGeom prst="bentConnector3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358082" y="2913427"/>
                <a:ext cx="1159475" cy="1159475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Propagator</a:t>
                </a:r>
                <a:endParaRPr lang="en-US" sz="1100" dirty="0"/>
              </a:p>
            </p:txBody>
          </p:sp>
          <p:cxnSp>
            <p:nvCxnSpPr>
              <p:cNvPr id="42" name="Straight Arrow Connector 41"/>
              <p:cNvCxnSpPr>
                <a:endCxn id="40" idx="2"/>
              </p:cNvCxnSpPr>
              <p:nvPr/>
            </p:nvCxnSpPr>
            <p:spPr>
              <a:xfrm flipV="1">
                <a:off x="1616675" y="3493165"/>
                <a:ext cx="741407" cy="127718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4258963" y="2913427"/>
                <a:ext cx="1159475" cy="1159475"/>
              </a:xfrm>
              <a:prstGeom prst="ellipse">
                <a:avLst/>
              </a:prstGeom>
              <a:solidFill>
                <a:srgbClr val="7D21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Target</a:t>
                </a:r>
                <a:endParaRPr lang="en-US" sz="11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8155460" y="2913427"/>
                <a:ext cx="1159475" cy="1159475"/>
              </a:xfrm>
              <a:prstGeom prst="ellipse">
                <a:avLst/>
              </a:prstGeom>
              <a:solidFill>
                <a:srgbClr val="7D21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Target</a:t>
                </a:r>
                <a:endParaRPr lang="en-US" sz="1100" dirty="0"/>
              </a:p>
            </p:txBody>
          </p:sp>
          <p:cxnSp>
            <p:nvCxnSpPr>
              <p:cNvPr id="52" name="Straight Arrow Connector 51"/>
              <p:cNvCxnSpPr>
                <a:stCxn id="40" idx="6"/>
                <a:endCxn id="8" idx="2"/>
              </p:cNvCxnSpPr>
              <p:nvPr/>
            </p:nvCxnSpPr>
            <p:spPr>
              <a:xfrm>
                <a:off x="3517557" y="3493165"/>
                <a:ext cx="741407" cy="1829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8" idx="0"/>
                <a:endCxn id="45" idx="4"/>
              </p:cNvCxnSpPr>
              <p:nvPr/>
            </p:nvCxnSpPr>
            <p:spPr>
              <a:xfrm flipH="1" flipV="1">
                <a:off x="4838701" y="4072902"/>
                <a:ext cx="1" cy="66965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9" idx="6"/>
                <a:endCxn id="47" idx="2"/>
              </p:cNvCxnSpPr>
              <p:nvPr/>
            </p:nvCxnSpPr>
            <p:spPr>
              <a:xfrm flipV="1">
                <a:off x="7319321" y="3493165"/>
                <a:ext cx="836139" cy="12771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Arrow Connector 66"/>
            <p:cNvCxnSpPr>
              <a:stCxn id="7" idx="6"/>
              <a:endCxn id="8" idx="2"/>
            </p:cNvCxnSpPr>
            <p:nvPr/>
          </p:nvCxnSpPr>
          <p:spPr>
            <a:xfrm>
              <a:off x="3517557" y="4770353"/>
              <a:ext cx="741407" cy="551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>
            <a:stCxn id="8" idx="6"/>
            <a:endCxn id="9" idx="2"/>
          </p:cNvCxnSpPr>
          <p:nvPr/>
        </p:nvCxnSpPr>
        <p:spPr>
          <a:xfrm flipV="1">
            <a:off x="5418439" y="4151340"/>
            <a:ext cx="741407" cy="551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3"/>
          <p:cNvSpPr txBox="1">
            <a:spLocks/>
          </p:cNvSpPr>
          <p:nvPr/>
        </p:nvSpPr>
        <p:spPr>
          <a:xfrm>
            <a:off x="457200" y="1376796"/>
            <a:ext cx="10896600" cy="744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make a network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source block to a series of 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propagator or grouping blocks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finally, to a target block</a:t>
            </a:r>
            <a:endParaRPr lang="en-US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>
          <a:xfrm>
            <a:off x="457200" y="1524000"/>
            <a:ext cx="7409515" cy="25908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defTabSz="457189">
              <a:lnSpc>
                <a:spcPts val="6500"/>
              </a:lnSpc>
              <a:defRPr/>
            </a:pPr>
            <a:r>
              <a:rPr lang="en-US" sz="6600" b="1" cap="all" dirty="0">
                <a:solidFill>
                  <a:srgbClr val="60B9DF"/>
                </a:solidFill>
                <a:latin typeface="nevis"/>
                <a:ea typeface="+mj-ea"/>
                <a:cs typeface="+mj-cs"/>
              </a:rPr>
              <a:t>TPL</a:t>
            </a:r>
          </a:p>
          <a:p>
            <a:pPr defTabSz="457189">
              <a:lnSpc>
                <a:spcPts val="6500"/>
              </a:lnSpc>
              <a:defRPr/>
            </a:pPr>
            <a:r>
              <a:rPr lang="en-US" sz="6600" b="1" cap="all" dirty="0" err="1">
                <a:solidFill>
                  <a:srgbClr val="60B9DF"/>
                </a:solidFill>
                <a:latin typeface="nevis"/>
                <a:ea typeface="+mj-ea"/>
                <a:cs typeface="+mj-cs"/>
              </a:rPr>
              <a:t>DataFLow</a:t>
            </a:r>
            <a:r>
              <a:rPr lang="en-US" sz="6600" b="1" cap="all" dirty="0">
                <a:solidFill>
                  <a:srgbClr val="60B9DF"/>
                </a:solidFill>
                <a:latin typeface="nevis"/>
                <a:ea typeface="+mj-ea"/>
                <a:cs typeface="+mj-cs"/>
              </a:rPr>
              <a:t> Library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4191000"/>
            <a:ext cx="807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891" indent="-342891">
              <a:spcBef>
                <a:spcPct val="20000"/>
              </a:spcBef>
              <a:defRPr/>
            </a:pPr>
            <a:r>
              <a:rPr lang="en-US" sz="1900" cap="all" dirty="0">
                <a:solidFill>
                  <a:srgbClr val="7F7F7F"/>
                </a:solidFill>
                <a:latin typeface="Nevis" panose="02000800000000000000" pitchFamily="2" charset="0"/>
                <a:cs typeface="nevis Bold"/>
              </a:rPr>
              <a:t>Message-based </a:t>
            </a:r>
            <a:r>
              <a:rPr lang="en-US" sz="1900" cap="all" dirty="0" err="1">
                <a:solidFill>
                  <a:srgbClr val="7F7F7F"/>
                </a:solidFill>
                <a:latin typeface="Nevis" panose="02000800000000000000" pitchFamily="2" charset="0"/>
                <a:cs typeface="nevis Bold"/>
              </a:rPr>
              <a:t>async</a:t>
            </a:r>
            <a:r>
              <a:rPr lang="en-US" sz="1900" cap="all" dirty="0">
                <a:solidFill>
                  <a:srgbClr val="7F7F7F"/>
                </a:solidFill>
                <a:latin typeface="Nevis" panose="02000800000000000000" pitchFamily="2" charset="0"/>
                <a:cs typeface="nevis Bold"/>
              </a:rPr>
              <a:t> networks</a:t>
            </a:r>
            <a:endParaRPr lang="en-US" sz="1900" dirty="0">
              <a:solidFill>
                <a:srgbClr val="7F7F7F"/>
              </a:solidFill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4400" dirty="0" err="1" smtClean="0"/>
              <a:t>Tpl</a:t>
            </a:r>
            <a:r>
              <a:rPr lang="en-US" sz="4400" dirty="0" smtClean="0"/>
              <a:t> dataflow blocks</a:t>
            </a:r>
            <a:endParaRPr lang="en-US" sz="1600" dirty="0">
              <a:solidFill>
                <a:srgbClr val="E0AD1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690692"/>
            <a:ext cx="6149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http://msdn.microsoft.com/en-us/library/hh228603.aspx</a:t>
            </a:r>
          </a:p>
        </p:txBody>
      </p:sp>
    </p:spTree>
    <p:extLst>
      <p:ext uri="{BB962C8B-B14F-4D97-AF65-F5344CB8AC3E}">
        <p14:creationId xmlns:p14="http://schemas.microsoft.com/office/powerpoint/2010/main" val="27129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4400" dirty="0" err="1" smtClean="0"/>
              <a:t>Async</a:t>
            </a:r>
            <a:r>
              <a:rPr lang="en-US" sz="4400" dirty="0" smtClean="0"/>
              <a:t> city</a:t>
            </a:r>
            <a:endParaRPr lang="en-US" sz="1600" dirty="0">
              <a:solidFill>
                <a:srgbClr val="E0AD1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2136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 smtClean="0">
                <a:solidFill>
                  <a:srgbClr val="E0AD12"/>
                </a:solidFill>
                <a:latin typeface="Nevis" panose="02000800000000000000" pitchFamily="2" charset="0"/>
              </a:rPr>
              <a:t>Rules of the game</a:t>
            </a:r>
            <a:endParaRPr lang="en-US" cap="all" dirty="0">
              <a:latin typeface="Nevis" panose="020008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19" y="473819"/>
            <a:ext cx="1108181" cy="1108181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53847"/>
              </p:ext>
            </p:extLst>
          </p:nvPr>
        </p:nvGraphicFramePr>
        <p:xfrm>
          <a:off x="457200" y="1956253"/>
          <a:ext cx="10881360" cy="259588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00446"/>
                <a:gridCol w="6405508"/>
                <a:gridCol w="2108791"/>
                <a:gridCol w="206661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FontAwesome" pitchFamily="2" charset="0"/>
                        </a:rPr>
                        <a:t>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latin typeface="FontAwesome" pitchFamily="2" charset="0"/>
                        </a:rPr>
                        <a:t>  </a:t>
                      </a:r>
                      <a:endParaRPr lang="en-US" dirty="0">
                        <a:latin typeface="FontAwesome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latin typeface="FontAwesome" pitchFamily="2" charset="0"/>
                        </a:rPr>
                        <a:t> </a:t>
                      </a:r>
                      <a:endParaRPr lang="en-US" dirty="0">
                        <a:latin typeface="FontAwesome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FontAwesome" pitchFamily="2" charset="0"/>
                        </a:rPr>
                        <a:t>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Home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latin typeface="FontAwesome" pitchFamily="2" charset="0"/>
                        </a:rPr>
                        <a:t> </a:t>
                      </a:r>
                      <a:endParaRPr lang="en-US" dirty="0">
                        <a:latin typeface="FontAwesome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FontAwesome" pitchFamily="2" charset="0"/>
                        </a:rPr>
                        <a:t>  </a:t>
                      </a:r>
                      <a:endParaRPr lang="en-US" dirty="0" smtClean="0">
                        <a:latin typeface="FontAwesome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FontAwesome" pitchFamily="2" charset="0"/>
                        </a:rPr>
                        <a:t>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Trash incinerator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latin typeface="FontAwesome" pitchFamily="2" charset="0"/>
                        </a:rPr>
                        <a:t></a:t>
                      </a:r>
                      <a:endParaRPr lang="en-US" dirty="0">
                        <a:latin typeface="FontAwesome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FontAwesome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FontAwesome" pitchFamily="2" charset="0"/>
                        </a:rPr>
                        <a:t>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Water Tower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FontAwesome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latin typeface="FontAwesome" pitchFamily="2" charset="0"/>
                        </a:rPr>
                        <a:t></a:t>
                      </a:r>
                      <a:endParaRPr lang="en-US" dirty="0">
                        <a:latin typeface="FontAwesome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FontAwesome" pitchFamily="2" charset="0"/>
                        </a:rPr>
                        <a:t>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Electric company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latin typeface="FontAwesome" pitchFamily="2" charset="0"/>
                        </a:rPr>
                        <a:t></a:t>
                      </a:r>
                      <a:endParaRPr lang="en-US" dirty="0">
                        <a:latin typeface="FontAwesome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FontAwesome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latin typeface="FontAwesome" pitchFamily="2" charset="0"/>
                        </a:rPr>
                        <a:t>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/>
                        <a:t>Sewage </a:t>
                      </a:r>
                      <a:r>
                        <a:rPr lang="en-US" sz="1800" kern="1200" dirty="0" smtClean="0"/>
                        <a:t>treatment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latin typeface="FontAwesome" pitchFamily="2" charset="0"/>
                        </a:rPr>
                        <a:t></a:t>
                      </a:r>
                      <a:endParaRPr lang="en-US" dirty="0">
                        <a:latin typeface="FontAwesome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FontAwesome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4998720"/>
            <a:ext cx="10896600" cy="12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network should be able to detect waste if producers are over-producing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Consumers periodically consume resources, and can become starved if not served by a producer</a:t>
            </a:r>
          </a:p>
        </p:txBody>
      </p:sp>
    </p:spTree>
    <p:extLst>
      <p:ext uri="{BB962C8B-B14F-4D97-AF65-F5344CB8AC3E}">
        <p14:creationId xmlns:p14="http://schemas.microsoft.com/office/powerpoint/2010/main" val="34502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336765" y="1855537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ontAwesome" pitchFamily="2" charset="0"/>
              </a:rPr>
              <a:t></a:t>
            </a:r>
          </a:p>
        </p:txBody>
      </p:sp>
      <p:sp>
        <p:nvSpPr>
          <p:cNvPr id="11" name="Oval 10"/>
          <p:cNvSpPr/>
          <p:nvPr/>
        </p:nvSpPr>
        <p:spPr>
          <a:xfrm>
            <a:off x="1336765" y="2403563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FontAwesome" pitchFamily="2" charset="0"/>
              </a:rPr>
              <a:t></a:t>
            </a:r>
            <a:endParaRPr lang="en-US" sz="1400" dirty="0">
              <a:latin typeface="FontAwesome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36765" y="2951589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FontAwesome" pitchFamily="2" charset="0"/>
              </a:rPr>
              <a:t></a:t>
            </a:r>
            <a:endParaRPr lang="en-US" sz="1400" dirty="0">
              <a:latin typeface="FontAwesome" pitchFamily="2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36765" y="3780135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ontAwesome" pitchFamily="2" charset="0"/>
              </a:rPr>
              <a:t></a:t>
            </a:r>
            <a:endParaRPr lang="en-US" sz="1400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1336765" y="4328161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ontAwesome" pitchFamily="2" charset="0"/>
              </a:rPr>
              <a:t></a:t>
            </a:r>
            <a:endParaRPr lang="en-US" sz="14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1336765" y="4876187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ontAwesome" pitchFamily="2" charset="0"/>
              </a:rPr>
              <a:t></a:t>
            </a:r>
            <a:endParaRPr lang="en-US" sz="1400" baseline="-25000" dirty="0"/>
          </a:p>
        </p:txBody>
      </p:sp>
      <p:cxnSp>
        <p:nvCxnSpPr>
          <p:cNvPr id="18" name="Straight Arrow Connector 17"/>
          <p:cNvCxnSpPr>
            <a:stCxn id="10" idx="6"/>
            <a:endCxn id="32" idx="2"/>
          </p:cNvCxnSpPr>
          <p:nvPr/>
        </p:nvCxnSpPr>
        <p:spPr>
          <a:xfrm>
            <a:off x="1850571" y="2112440"/>
            <a:ext cx="1001579" cy="146099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32" idx="2"/>
          </p:cNvCxnSpPr>
          <p:nvPr/>
        </p:nvCxnSpPr>
        <p:spPr>
          <a:xfrm>
            <a:off x="1850571" y="2660466"/>
            <a:ext cx="1001579" cy="9129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6"/>
            <a:endCxn id="32" idx="2"/>
          </p:cNvCxnSpPr>
          <p:nvPr/>
        </p:nvCxnSpPr>
        <p:spPr>
          <a:xfrm>
            <a:off x="1850571" y="3208492"/>
            <a:ext cx="1001579" cy="36494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6"/>
            <a:endCxn id="32" idx="2"/>
          </p:cNvCxnSpPr>
          <p:nvPr/>
        </p:nvCxnSpPr>
        <p:spPr>
          <a:xfrm flipV="1">
            <a:off x="1850571" y="3573433"/>
            <a:ext cx="1001579" cy="46360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6"/>
            <a:endCxn id="32" idx="2"/>
          </p:cNvCxnSpPr>
          <p:nvPr/>
        </p:nvCxnSpPr>
        <p:spPr>
          <a:xfrm flipV="1">
            <a:off x="1850571" y="3573433"/>
            <a:ext cx="1001579" cy="101163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  <a:endCxn id="32" idx="2"/>
          </p:cNvCxnSpPr>
          <p:nvPr/>
        </p:nvCxnSpPr>
        <p:spPr>
          <a:xfrm flipV="1">
            <a:off x="1850571" y="3573433"/>
            <a:ext cx="1001579" cy="155965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852150" y="3180542"/>
            <a:ext cx="785782" cy="78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FontAwesome" pitchFamily="2" charset="0"/>
              </a:rPr>
              <a:t></a:t>
            </a:r>
            <a:r>
              <a:rPr lang="en-US" sz="1400" dirty="0" smtClean="0"/>
              <a:t> + </a:t>
            </a:r>
            <a:r>
              <a:rPr lang="en-US" sz="1400" dirty="0" smtClean="0">
                <a:latin typeface="FontAwesome" pitchFamily="2" charset="0"/>
              </a:rPr>
              <a:t></a:t>
            </a:r>
            <a:endParaRPr lang="en-US" sz="1400" baseline="-25000" dirty="0"/>
          </a:p>
        </p:txBody>
      </p:sp>
      <p:sp>
        <p:nvSpPr>
          <p:cNvPr id="41" name="Oval 40"/>
          <p:cNvSpPr/>
          <p:nvPr/>
        </p:nvSpPr>
        <p:spPr>
          <a:xfrm>
            <a:off x="4167053" y="3321706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400" dirty="0">
                <a:latin typeface="FontAwesome" pitchFamily="2" charset="0"/>
              </a:rPr>
              <a:t>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998722" y="3299136"/>
            <a:ext cx="548593" cy="548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400" dirty="0" smtClean="0">
                <a:latin typeface="FontAwesome" pitchFamily="2" charset="0"/>
              </a:rPr>
              <a:t>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43" name="Oval 42"/>
          <p:cNvSpPr/>
          <p:nvPr/>
        </p:nvSpPr>
        <p:spPr>
          <a:xfrm>
            <a:off x="5830242" y="3311353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400" dirty="0">
                <a:latin typeface="FontAwesome" pitchFamily="2" charset="0"/>
              </a:rPr>
              <a:t>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662060" y="3295802"/>
            <a:ext cx="544136" cy="54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400" dirty="0" smtClean="0">
                <a:latin typeface="FontAwesome" pitchFamily="2" charset="0"/>
              </a:rPr>
              <a:t>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45" name="Oval 44"/>
          <p:cNvSpPr/>
          <p:nvPr/>
        </p:nvSpPr>
        <p:spPr>
          <a:xfrm>
            <a:off x="7494860" y="3306177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400" dirty="0">
                <a:latin typeface="FontAwesome" pitchFamily="2" charset="0"/>
              </a:rPr>
              <a:t>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8325398" y="3295802"/>
            <a:ext cx="544436" cy="544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400" dirty="0" smtClean="0">
                <a:latin typeface="FontAwesome" pitchFamily="2" charset="0"/>
              </a:rPr>
              <a:t>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cxnSp>
        <p:nvCxnSpPr>
          <p:cNvPr id="48" name="Straight Arrow Connector 47"/>
          <p:cNvCxnSpPr>
            <a:stCxn id="32" idx="6"/>
            <a:endCxn id="41" idx="2"/>
          </p:cNvCxnSpPr>
          <p:nvPr/>
        </p:nvCxnSpPr>
        <p:spPr>
          <a:xfrm>
            <a:off x="3637932" y="3573433"/>
            <a:ext cx="529121" cy="517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6"/>
            <a:endCxn id="42" idx="2"/>
          </p:cNvCxnSpPr>
          <p:nvPr/>
        </p:nvCxnSpPr>
        <p:spPr>
          <a:xfrm flipV="1">
            <a:off x="4680859" y="3573433"/>
            <a:ext cx="317863" cy="517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6"/>
            <a:endCxn id="43" idx="2"/>
          </p:cNvCxnSpPr>
          <p:nvPr/>
        </p:nvCxnSpPr>
        <p:spPr>
          <a:xfrm flipV="1">
            <a:off x="5547315" y="3568256"/>
            <a:ext cx="282927" cy="517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6"/>
            <a:endCxn id="44" idx="2"/>
          </p:cNvCxnSpPr>
          <p:nvPr/>
        </p:nvCxnSpPr>
        <p:spPr>
          <a:xfrm flipV="1">
            <a:off x="6344048" y="3567870"/>
            <a:ext cx="318012" cy="38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4" idx="6"/>
            <a:endCxn id="45" idx="2"/>
          </p:cNvCxnSpPr>
          <p:nvPr/>
        </p:nvCxnSpPr>
        <p:spPr>
          <a:xfrm flipV="1">
            <a:off x="7206196" y="3563080"/>
            <a:ext cx="288664" cy="4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5" idx="6"/>
            <a:endCxn id="46" idx="2"/>
          </p:cNvCxnSpPr>
          <p:nvPr/>
        </p:nvCxnSpPr>
        <p:spPr>
          <a:xfrm>
            <a:off x="8008666" y="3563080"/>
            <a:ext cx="316732" cy="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218456" y="5081117"/>
            <a:ext cx="586739" cy="586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FontAwesome" pitchFamily="2" charset="0"/>
              </a:rPr>
              <a:t></a:t>
            </a:r>
            <a:r>
              <a:rPr lang="en-US" sz="1400" baseline="-25000" dirty="0" smtClean="0"/>
              <a:t>w</a:t>
            </a:r>
            <a:endParaRPr lang="en-US" sz="1400" baseline="-25000" dirty="0"/>
          </a:p>
        </p:txBody>
      </p:sp>
      <p:cxnSp>
        <p:nvCxnSpPr>
          <p:cNvPr id="66" name="Straight Connector 65"/>
          <p:cNvCxnSpPr>
            <a:stCxn id="41" idx="4"/>
            <a:endCxn id="64" idx="0"/>
          </p:cNvCxnSpPr>
          <p:nvPr/>
        </p:nvCxnSpPr>
        <p:spPr>
          <a:xfrm>
            <a:off x="4423956" y="3835512"/>
            <a:ext cx="2087870" cy="124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2" idx="4"/>
            <a:endCxn id="64" idx="0"/>
          </p:cNvCxnSpPr>
          <p:nvPr/>
        </p:nvCxnSpPr>
        <p:spPr>
          <a:xfrm>
            <a:off x="5273019" y="3847729"/>
            <a:ext cx="1238807" cy="123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3" idx="4"/>
            <a:endCxn id="64" idx="0"/>
          </p:cNvCxnSpPr>
          <p:nvPr/>
        </p:nvCxnSpPr>
        <p:spPr>
          <a:xfrm>
            <a:off x="6087145" y="3825159"/>
            <a:ext cx="424681" cy="1255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4" idx="4"/>
            <a:endCxn id="64" idx="0"/>
          </p:cNvCxnSpPr>
          <p:nvPr/>
        </p:nvCxnSpPr>
        <p:spPr>
          <a:xfrm flipH="1">
            <a:off x="6511826" y="3839938"/>
            <a:ext cx="422302" cy="1241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5" idx="4"/>
            <a:endCxn id="64" idx="0"/>
          </p:cNvCxnSpPr>
          <p:nvPr/>
        </p:nvCxnSpPr>
        <p:spPr>
          <a:xfrm flipH="1">
            <a:off x="6511826" y="3819983"/>
            <a:ext cx="1239937" cy="1261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6" idx="4"/>
            <a:endCxn id="64" idx="0"/>
          </p:cNvCxnSpPr>
          <p:nvPr/>
        </p:nvCxnSpPr>
        <p:spPr>
          <a:xfrm flipH="1">
            <a:off x="6511826" y="3840238"/>
            <a:ext cx="2085790" cy="1240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4998722" y="2198294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400">
                <a:latin typeface="FontAwesome" pitchFamily="2" charset="0"/>
              </a:rPr>
              <a:t></a:t>
            </a:r>
            <a:endParaRPr lang="en-US" sz="1400" dirty="0"/>
          </a:p>
        </p:txBody>
      </p:sp>
      <p:sp>
        <p:nvSpPr>
          <p:cNvPr id="89" name="Oval 88"/>
          <p:cNvSpPr/>
          <p:nvPr/>
        </p:nvSpPr>
        <p:spPr>
          <a:xfrm>
            <a:off x="4998722" y="1607339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400">
                <a:latin typeface="FontAwesome" pitchFamily="2" charset="0"/>
              </a:rPr>
              <a:t></a:t>
            </a:r>
            <a:endParaRPr lang="en-US" sz="1400" dirty="0"/>
          </a:p>
        </p:txBody>
      </p:sp>
      <p:sp>
        <p:nvSpPr>
          <p:cNvPr id="90" name="Oval 89"/>
          <p:cNvSpPr/>
          <p:nvPr/>
        </p:nvSpPr>
        <p:spPr>
          <a:xfrm>
            <a:off x="4998722" y="1010159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400" dirty="0">
                <a:latin typeface="FontAwesome" pitchFamily="2" charset="0"/>
              </a:rPr>
              <a:t></a:t>
            </a:r>
            <a:endParaRPr lang="en-US" sz="1400" dirty="0"/>
          </a:p>
        </p:txBody>
      </p:sp>
      <p:sp>
        <p:nvSpPr>
          <p:cNvPr id="104" name="Oval 103"/>
          <p:cNvSpPr/>
          <p:nvPr/>
        </p:nvSpPr>
        <p:spPr>
          <a:xfrm>
            <a:off x="4963934" y="352019"/>
            <a:ext cx="583381" cy="574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FontAwesome" pitchFamily="2" charset="0"/>
              </a:rPr>
              <a:t></a:t>
            </a:r>
            <a:r>
              <a:rPr lang="en-US" sz="1400" baseline="-25000" dirty="0" smtClean="0"/>
              <a:t>w</a:t>
            </a:r>
            <a:endParaRPr lang="en-US" sz="1400" baseline="-25000" dirty="0"/>
          </a:p>
        </p:txBody>
      </p:sp>
      <p:sp>
        <p:nvSpPr>
          <p:cNvPr id="105" name="Oval 104"/>
          <p:cNvSpPr/>
          <p:nvPr/>
        </p:nvSpPr>
        <p:spPr>
          <a:xfrm>
            <a:off x="7493730" y="2198294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400">
                <a:latin typeface="FontAwesome" pitchFamily="2" charset="0"/>
              </a:rPr>
              <a:t></a:t>
            </a:r>
            <a:endParaRPr lang="en-US" sz="1400" dirty="0"/>
          </a:p>
        </p:txBody>
      </p:sp>
      <p:sp>
        <p:nvSpPr>
          <p:cNvPr id="106" name="Oval 105"/>
          <p:cNvSpPr/>
          <p:nvPr/>
        </p:nvSpPr>
        <p:spPr>
          <a:xfrm>
            <a:off x="7493730" y="1607339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400">
                <a:latin typeface="FontAwesome" pitchFamily="2" charset="0"/>
              </a:rPr>
              <a:t></a:t>
            </a:r>
            <a:endParaRPr lang="en-US" sz="1400" dirty="0"/>
          </a:p>
        </p:txBody>
      </p:sp>
      <p:sp>
        <p:nvSpPr>
          <p:cNvPr id="107" name="Oval 106"/>
          <p:cNvSpPr/>
          <p:nvPr/>
        </p:nvSpPr>
        <p:spPr>
          <a:xfrm>
            <a:off x="7493730" y="1010159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400">
                <a:latin typeface="FontAwesome" pitchFamily="2" charset="0"/>
              </a:rPr>
              <a:t></a:t>
            </a:r>
            <a:endParaRPr lang="en-US" sz="1400" dirty="0"/>
          </a:p>
        </p:txBody>
      </p:sp>
      <p:sp>
        <p:nvSpPr>
          <p:cNvPr id="108" name="Oval 107"/>
          <p:cNvSpPr/>
          <p:nvPr/>
        </p:nvSpPr>
        <p:spPr>
          <a:xfrm>
            <a:off x="7458942" y="352019"/>
            <a:ext cx="583381" cy="574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ontAwesome" pitchFamily="2" charset="0"/>
              </a:rPr>
              <a:t></a:t>
            </a:r>
            <a:r>
              <a:rPr lang="en-US" sz="1400" baseline="-25000" dirty="0" smtClean="0"/>
              <a:t>w</a:t>
            </a:r>
            <a:endParaRPr lang="en-US" sz="1400" baseline="-25000" dirty="0"/>
          </a:p>
        </p:txBody>
      </p:sp>
      <p:cxnSp>
        <p:nvCxnSpPr>
          <p:cNvPr id="110" name="Straight Connector 109"/>
          <p:cNvCxnSpPr>
            <a:stCxn id="41" idx="0"/>
            <a:endCxn id="88" idx="4"/>
          </p:cNvCxnSpPr>
          <p:nvPr/>
        </p:nvCxnSpPr>
        <p:spPr>
          <a:xfrm flipV="1">
            <a:off x="4423956" y="2712100"/>
            <a:ext cx="831669" cy="609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42" idx="0"/>
            <a:endCxn id="88" idx="4"/>
          </p:cNvCxnSpPr>
          <p:nvPr/>
        </p:nvCxnSpPr>
        <p:spPr>
          <a:xfrm flipH="1" flipV="1">
            <a:off x="5255625" y="2712100"/>
            <a:ext cx="17394" cy="58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43" idx="0"/>
            <a:endCxn id="88" idx="4"/>
          </p:cNvCxnSpPr>
          <p:nvPr/>
        </p:nvCxnSpPr>
        <p:spPr>
          <a:xfrm flipH="1" flipV="1">
            <a:off x="5255625" y="2712100"/>
            <a:ext cx="831520" cy="599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4" idx="0"/>
            <a:endCxn id="88" idx="4"/>
          </p:cNvCxnSpPr>
          <p:nvPr/>
        </p:nvCxnSpPr>
        <p:spPr>
          <a:xfrm flipH="1" flipV="1">
            <a:off x="5255625" y="2712100"/>
            <a:ext cx="1678503" cy="58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45" idx="0"/>
            <a:endCxn id="88" idx="4"/>
          </p:cNvCxnSpPr>
          <p:nvPr/>
        </p:nvCxnSpPr>
        <p:spPr>
          <a:xfrm flipH="1" flipV="1">
            <a:off x="5255625" y="2712100"/>
            <a:ext cx="2496138" cy="594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46" idx="0"/>
            <a:endCxn id="88" idx="4"/>
          </p:cNvCxnSpPr>
          <p:nvPr/>
        </p:nvCxnSpPr>
        <p:spPr>
          <a:xfrm flipH="1" flipV="1">
            <a:off x="5255625" y="2712100"/>
            <a:ext cx="3341991" cy="58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6" idx="0"/>
            <a:endCxn id="105" idx="4"/>
          </p:cNvCxnSpPr>
          <p:nvPr/>
        </p:nvCxnSpPr>
        <p:spPr>
          <a:xfrm flipH="1" flipV="1">
            <a:off x="7750633" y="2712100"/>
            <a:ext cx="846983" cy="58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45" idx="0"/>
            <a:endCxn id="105" idx="4"/>
          </p:cNvCxnSpPr>
          <p:nvPr/>
        </p:nvCxnSpPr>
        <p:spPr>
          <a:xfrm flipH="1" flipV="1">
            <a:off x="7750633" y="2712100"/>
            <a:ext cx="1130" cy="594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44" idx="0"/>
            <a:endCxn id="105" idx="4"/>
          </p:cNvCxnSpPr>
          <p:nvPr/>
        </p:nvCxnSpPr>
        <p:spPr>
          <a:xfrm flipV="1">
            <a:off x="6934128" y="2712100"/>
            <a:ext cx="816505" cy="58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43" idx="0"/>
            <a:endCxn id="105" idx="4"/>
          </p:cNvCxnSpPr>
          <p:nvPr/>
        </p:nvCxnSpPr>
        <p:spPr>
          <a:xfrm flipV="1">
            <a:off x="6087145" y="2712100"/>
            <a:ext cx="1663488" cy="599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42" idx="0"/>
            <a:endCxn id="105" idx="4"/>
          </p:cNvCxnSpPr>
          <p:nvPr/>
        </p:nvCxnSpPr>
        <p:spPr>
          <a:xfrm flipV="1">
            <a:off x="5273019" y="2712100"/>
            <a:ext cx="2477614" cy="58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41" idx="0"/>
            <a:endCxn id="105" idx="4"/>
          </p:cNvCxnSpPr>
          <p:nvPr/>
        </p:nvCxnSpPr>
        <p:spPr>
          <a:xfrm flipV="1">
            <a:off x="4423956" y="2712100"/>
            <a:ext cx="3326677" cy="609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9375025" y="2746940"/>
            <a:ext cx="583381" cy="574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ontAwesome" pitchFamily="2" charset="0"/>
              </a:rPr>
              <a:t></a:t>
            </a:r>
            <a:r>
              <a:rPr lang="en-US" sz="1400" baseline="-25000" dirty="0" smtClean="0"/>
              <a:t>w</a:t>
            </a:r>
            <a:endParaRPr lang="en-US" sz="1400" baseline="-25000" dirty="0"/>
          </a:p>
        </p:txBody>
      </p:sp>
      <p:sp>
        <p:nvSpPr>
          <p:cNvPr id="138" name="Oval 137"/>
          <p:cNvSpPr/>
          <p:nvPr/>
        </p:nvSpPr>
        <p:spPr>
          <a:xfrm>
            <a:off x="9383640" y="3835512"/>
            <a:ext cx="574766" cy="574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FontAwesome" pitchFamily="2" charset="0"/>
              </a:rPr>
              <a:t></a:t>
            </a:r>
            <a:r>
              <a:rPr lang="en-US" sz="1400" baseline="-25000" dirty="0" smtClean="0"/>
              <a:t>w</a:t>
            </a:r>
            <a:endParaRPr lang="en-US" sz="1400" baseline="-25000" dirty="0"/>
          </a:p>
        </p:txBody>
      </p:sp>
      <p:cxnSp>
        <p:nvCxnSpPr>
          <p:cNvPr id="140" name="Straight Connector 139"/>
          <p:cNvCxnSpPr>
            <a:stCxn id="46" idx="6"/>
            <a:endCxn id="133" idx="2"/>
          </p:cNvCxnSpPr>
          <p:nvPr/>
        </p:nvCxnSpPr>
        <p:spPr>
          <a:xfrm flipV="1">
            <a:off x="8869834" y="3034323"/>
            <a:ext cx="505191" cy="53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46" idx="6"/>
            <a:endCxn id="138" idx="2"/>
          </p:cNvCxnSpPr>
          <p:nvPr/>
        </p:nvCxnSpPr>
        <p:spPr>
          <a:xfrm>
            <a:off x="8869834" y="3568020"/>
            <a:ext cx="513806" cy="554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8" idx="0"/>
            <a:endCxn id="89" idx="4"/>
          </p:cNvCxnSpPr>
          <p:nvPr/>
        </p:nvCxnSpPr>
        <p:spPr>
          <a:xfrm flipV="1">
            <a:off x="5255625" y="2121145"/>
            <a:ext cx="0" cy="77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89" idx="0"/>
            <a:endCxn id="90" idx="4"/>
          </p:cNvCxnSpPr>
          <p:nvPr/>
        </p:nvCxnSpPr>
        <p:spPr>
          <a:xfrm flipV="1">
            <a:off x="5255625" y="1523965"/>
            <a:ext cx="0" cy="8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90" idx="0"/>
            <a:endCxn id="104" idx="4"/>
          </p:cNvCxnSpPr>
          <p:nvPr/>
        </p:nvCxnSpPr>
        <p:spPr>
          <a:xfrm flipV="1">
            <a:off x="5255625" y="926785"/>
            <a:ext cx="0" cy="8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5" idx="0"/>
            <a:endCxn id="106" idx="4"/>
          </p:cNvCxnSpPr>
          <p:nvPr/>
        </p:nvCxnSpPr>
        <p:spPr>
          <a:xfrm flipV="1">
            <a:off x="7750633" y="2121145"/>
            <a:ext cx="0" cy="77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06" idx="0"/>
            <a:endCxn id="107" idx="4"/>
          </p:cNvCxnSpPr>
          <p:nvPr/>
        </p:nvCxnSpPr>
        <p:spPr>
          <a:xfrm flipV="1">
            <a:off x="7750633" y="1523965"/>
            <a:ext cx="0" cy="8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7" idx="0"/>
            <a:endCxn id="108" idx="4"/>
          </p:cNvCxnSpPr>
          <p:nvPr/>
        </p:nvCxnSpPr>
        <p:spPr>
          <a:xfrm flipV="1">
            <a:off x="7750633" y="926785"/>
            <a:ext cx="0" cy="8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/>
          <p:cNvSpPr/>
          <p:nvPr/>
        </p:nvSpPr>
        <p:spPr>
          <a:xfrm>
            <a:off x="7076231" y="5103324"/>
            <a:ext cx="548593" cy="548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400" dirty="0" smtClean="0">
                <a:latin typeface="FontAwesome" pitchFamily="2" charset="0"/>
              </a:rPr>
              <a:t>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277" name="Oval 276"/>
          <p:cNvSpPr/>
          <p:nvPr/>
        </p:nvSpPr>
        <p:spPr>
          <a:xfrm>
            <a:off x="7899827" y="5103324"/>
            <a:ext cx="548593" cy="548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400" dirty="0" smtClean="0">
                <a:latin typeface="FontAwesome" pitchFamily="2" charset="0"/>
              </a:rPr>
              <a:t>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278" name="Oval 277"/>
          <p:cNvSpPr/>
          <p:nvPr/>
        </p:nvSpPr>
        <p:spPr>
          <a:xfrm>
            <a:off x="8723423" y="5103324"/>
            <a:ext cx="548593" cy="548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400" dirty="0" smtClean="0">
                <a:latin typeface="FontAwesome" pitchFamily="2" charset="0"/>
              </a:rPr>
              <a:t>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294" name="Oval 293"/>
          <p:cNvSpPr/>
          <p:nvPr/>
        </p:nvSpPr>
        <p:spPr>
          <a:xfrm>
            <a:off x="9958406" y="5089927"/>
            <a:ext cx="586739" cy="586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ontAwesome" pitchFamily="2" charset="0"/>
              </a:rPr>
              <a:t></a:t>
            </a:r>
            <a:r>
              <a:rPr lang="en-US" sz="1400" baseline="-25000" dirty="0" smtClean="0"/>
              <a:t>w</a:t>
            </a:r>
            <a:endParaRPr lang="en-US" sz="1400" baseline="-25000" dirty="0"/>
          </a:p>
        </p:txBody>
      </p:sp>
      <p:cxnSp>
        <p:nvCxnSpPr>
          <p:cNvPr id="296" name="Straight Connector 295"/>
          <p:cNvCxnSpPr>
            <a:stCxn id="294" idx="2"/>
            <a:endCxn id="278" idx="6"/>
          </p:cNvCxnSpPr>
          <p:nvPr/>
        </p:nvCxnSpPr>
        <p:spPr>
          <a:xfrm flipH="1" flipV="1">
            <a:off x="9272016" y="5377621"/>
            <a:ext cx="686390" cy="56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78" idx="2"/>
            <a:endCxn id="277" idx="6"/>
          </p:cNvCxnSpPr>
          <p:nvPr/>
        </p:nvCxnSpPr>
        <p:spPr>
          <a:xfrm flipH="1">
            <a:off x="8448420" y="5377621"/>
            <a:ext cx="27500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277" idx="2"/>
            <a:endCxn id="276" idx="6"/>
          </p:cNvCxnSpPr>
          <p:nvPr/>
        </p:nvCxnSpPr>
        <p:spPr>
          <a:xfrm flipH="1">
            <a:off x="7624824" y="5377621"/>
            <a:ext cx="27500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76" idx="2"/>
            <a:endCxn id="64" idx="6"/>
          </p:cNvCxnSpPr>
          <p:nvPr/>
        </p:nvCxnSpPr>
        <p:spPr>
          <a:xfrm flipH="1" flipV="1">
            <a:off x="6805195" y="5374487"/>
            <a:ext cx="271036" cy="31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4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What we’ll cover</a:t>
            </a:r>
            <a:endParaRPr lang="en-US" sz="4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19545" y="2937606"/>
            <a:ext cx="3291017" cy="1754722"/>
            <a:chOff x="457200" y="1690692"/>
            <a:chExt cx="2555508" cy="1754722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1690692"/>
              <a:ext cx="1798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cap="all" dirty="0" smtClean="0">
                  <a:solidFill>
                    <a:srgbClr val="E0AD12"/>
                  </a:solidFill>
                  <a:latin typeface="Nevis" panose="02000800000000000000" pitchFamily="2" charset="0"/>
                </a:rPr>
                <a:t>A brief history</a:t>
              </a:r>
            </a:p>
            <a:p>
              <a:r>
                <a:rPr lang="en-US" sz="1400" cap="all" dirty="0" smtClean="0">
                  <a:solidFill>
                    <a:srgbClr val="7D212B"/>
                  </a:solidFill>
                  <a:latin typeface="Nevis" panose="02000800000000000000" pitchFamily="2" charset="0"/>
                </a:rPr>
                <a:t>CCR Overview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2368196"/>
              <a:ext cx="25555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CCR’s role in Microsoft’s robotics initiative and what problems Microsoft was trying to solve with the CCR. 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52697" y="2937606"/>
            <a:ext cx="3285628" cy="1754722"/>
            <a:chOff x="3349992" y="1700865"/>
            <a:chExt cx="2555508" cy="1754722"/>
          </a:xfrm>
        </p:grpSpPr>
        <p:sp>
          <p:nvSpPr>
            <p:cNvPr id="15" name="TextBox 14"/>
            <p:cNvSpPr txBox="1"/>
            <p:nvPr/>
          </p:nvSpPr>
          <p:spPr>
            <a:xfrm>
              <a:off x="3349992" y="1700865"/>
              <a:ext cx="21821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cap="all" dirty="0" smtClean="0">
                  <a:solidFill>
                    <a:srgbClr val="E0AD12"/>
                  </a:solidFill>
                  <a:latin typeface="Nevis" panose="02000800000000000000" pitchFamily="2" charset="0"/>
                </a:rPr>
                <a:t>TPL and </a:t>
              </a:r>
              <a:r>
                <a:rPr lang="en-US" cap="all" dirty="0" err="1" smtClean="0">
                  <a:solidFill>
                    <a:srgbClr val="E0AD12"/>
                  </a:solidFill>
                  <a:latin typeface="Nevis" panose="02000800000000000000" pitchFamily="2" charset="0"/>
                </a:rPr>
                <a:t>DataFlow</a:t>
              </a:r>
              <a:endParaRPr lang="en-US" cap="all" dirty="0" smtClean="0">
                <a:solidFill>
                  <a:srgbClr val="E0AD12"/>
                </a:solidFill>
                <a:latin typeface="Nevis" panose="02000800000000000000" pitchFamily="2" charset="0"/>
              </a:endParaRPr>
            </a:p>
            <a:p>
              <a:r>
                <a:rPr lang="en-US" sz="1400" cap="all" dirty="0" smtClean="0">
                  <a:solidFill>
                    <a:srgbClr val="7D212B"/>
                  </a:solidFill>
                  <a:latin typeface="Nevis" panose="02000800000000000000" pitchFamily="2" charset="0"/>
                </a:rPr>
                <a:t>Library Overview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49992" y="2378369"/>
              <a:ext cx="25555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How the CCR translated into the TPL and C# 5.0, and what these new features bring to your daily </a:t>
              </a:r>
              <a:r>
                <a:rPr 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dev</a:t>
              </a: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adventures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736324" y="2937606"/>
            <a:ext cx="3313669" cy="1754722"/>
            <a:chOff x="6242784" y="1719276"/>
            <a:chExt cx="2555508" cy="1754722"/>
          </a:xfrm>
        </p:grpSpPr>
        <p:sp>
          <p:nvSpPr>
            <p:cNvPr id="17" name="TextBox 16"/>
            <p:cNvSpPr txBox="1"/>
            <p:nvPr/>
          </p:nvSpPr>
          <p:spPr>
            <a:xfrm>
              <a:off x="6242786" y="1719276"/>
              <a:ext cx="20054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cap="all" dirty="0" err="1" smtClean="0">
                  <a:solidFill>
                    <a:srgbClr val="E0AD12"/>
                  </a:solidFill>
                  <a:latin typeface="Nevis" panose="02000800000000000000" pitchFamily="2" charset="0"/>
                </a:rPr>
                <a:t>Async</a:t>
              </a:r>
              <a:r>
                <a:rPr lang="en-US" cap="all" dirty="0" smtClean="0">
                  <a:solidFill>
                    <a:srgbClr val="E0AD12"/>
                  </a:solidFill>
                  <a:latin typeface="Nevis" panose="02000800000000000000" pitchFamily="2" charset="0"/>
                </a:rPr>
                <a:t> City</a:t>
              </a:r>
            </a:p>
            <a:p>
              <a:r>
                <a:rPr lang="en-US" sz="1400" cap="all" dirty="0" smtClean="0">
                  <a:solidFill>
                    <a:srgbClr val="7D212B"/>
                  </a:solidFill>
                  <a:latin typeface="Nevis" panose="02000800000000000000" pitchFamily="2" charset="0"/>
                </a:rPr>
                <a:t>The </a:t>
              </a:r>
              <a:r>
                <a:rPr lang="en-US" sz="1400" cap="all" dirty="0" err="1" smtClean="0">
                  <a:solidFill>
                    <a:srgbClr val="7D212B"/>
                  </a:solidFill>
                  <a:latin typeface="Nevis" panose="02000800000000000000" pitchFamily="2" charset="0"/>
                </a:rPr>
                <a:t>Simcity</a:t>
              </a:r>
              <a:r>
                <a:rPr lang="en-US" sz="1400" cap="all" dirty="0" smtClean="0">
                  <a:solidFill>
                    <a:srgbClr val="7D212B"/>
                  </a:solidFill>
                  <a:latin typeface="Nevis" panose="02000800000000000000" pitchFamily="2" charset="0"/>
                </a:rPr>
                <a:t> knock-off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2784" y="2396780"/>
              <a:ext cx="25555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Walkthrough a complex asynchronous network that resembles the supply and demand of a city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616" y="1757043"/>
            <a:ext cx="1108181" cy="1108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83" y="1757043"/>
            <a:ext cx="1108181" cy="1108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616" y="1757043"/>
            <a:ext cx="1108181" cy="11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65129"/>
            <a:ext cx="10896600" cy="1325563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4400" dirty="0" smtClean="0"/>
              <a:t>What is the CCR?</a:t>
            </a:r>
            <a:endParaRPr lang="en-US" sz="1600" dirty="0">
              <a:solidFill>
                <a:srgbClr val="E0AD1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17697"/>
            <a:ext cx="10896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cap="all" dirty="0" smtClean="0">
                <a:solidFill>
                  <a:srgbClr val="E0AD12"/>
                </a:solidFill>
                <a:latin typeface="Nevis" panose="02000800000000000000" pitchFamily="2" charset="0"/>
              </a:rPr>
              <a:t>The CCR helps manage asynchronous operations, deal with concurrency, exploit parallel hardware and deal with partial failure.</a:t>
            </a:r>
            <a:endParaRPr lang="en-US" sz="2700" cap="all" dirty="0">
              <a:latin typeface="Nevis" panose="02000800000000000000" pitchFamily="2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3509325"/>
            <a:ext cx="10896600" cy="255428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Originally developed Advanced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Strategies group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Microsoft Robotics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Based on a message-passing architecture through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Ports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Introduced coordination primitives called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Arbiters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Introduced a “work stealing” thread pool</a:t>
            </a:r>
          </a:p>
        </p:txBody>
      </p:sp>
    </p:spTree>
    <p:extLst>
      <p:ext uri="{BB962C8B-B14F-4D97-AF65-F5344CB8AC3E}">
        <p14:creationId xmlns:p14="http://schemas.microsoft.com/office/powerpoint/2010/main" val="14062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4400" dirty="0" smtClean="0"/>
              <a:t>Why is the CCR?</a:t>
            </a:r>
            <a:endParaRPr lang="en-US" sz="1600" dirty="0">
              <a:solidFill>
                <a:srgbClr val="E0AD1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10032"/>
            <a:ext cx="10896600" cy="371582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Async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 always easy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Coordination was always possible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Patterns only existed in the wild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CCR made coordination patterns first-class citizens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21360"/>
            <a:ext cx="784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 err="1" smtClean="0">
                <a:solidFill>
                  <a:srgbClr val="E0AD12"/>
                </a:solidFill>
                <a:latin typeface="Nevis" panose="02000800000000000000" pitchFamily="2" charset="0"/>
              </a:rPr>
              <a:t>YEah</a:t>
            </a:r>
            <a:r>
              <a:rPr lang="en-US" cap="all" dirty="0" smtClean="0">
                <a:solidFill>
                  <a:srgbClr val="E0AD12"/>
                </a:solidFill>
                <a:latin typeface="Nevis" panose="02000800000000000000" pitchFamily="2" charset="0"/>
              </a:rPr>
              <a:t> </a:t>
            </a:r>
            <a:r>
              <a:rPr lang="en-US" cap="all" dirty="0">
                <a:solidFill>
                  <a:srgbClr val="E0AD12"/>
                </a:solidFill>
                <a:latin typeface="Nevis" panose="02000800000000000000" pitchFamily="2" charset="0"/>
              </a:rPr>
              <a:t>Robots, but really </a:t>
            </a:r>
            <a:r>
              <a:rPr lang="en-US" cap="all" dirty="0" smtClean="0">
                <a:solidFill>
                  <a:srgbClr val="E0AD12"/>
                </a:solidFill>
                <a:latin typeface="Nevis" panose="02000800000000000000" pitchFamily="2" charset="0"/>
              </a:rPr>
              <a:t>to </a:t>
            </a:r>
            <a:r>
              <a:rPr lang="en-US" cap="all" dirty="0">
                <a:solidFill>
                  <a:srgbClr val="E0AD12"/>
                </a:solidFill>
                <a:latin typeface="Nevis" panose="02000800000000000000" pitchFamily="2" charset="0"/>
              </a:rPr>
              <a:t>solve a pattern problem</a:t>
            </a:r>
            <a:endParaRPr lang="en-US" cap="all" dirty="0"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4400" dirty="0" smtClean="0"/>
              <a:t>CCR coordination primitives</a:t>
            </a:r>
            <a:endParaRPr lang="en-US" sz="1600" dirty="0">
              <a:solidFill>
                <a:srgbClr val="E0AD1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690692"/>
            <a:ext cx="6149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http://msdn.microsoft.com/en-us/library/bb648749.aspx</a:t>
            </a:r>
          </a:p>
        </p:txBody>
      </p:sp>
    </p:spTree>
    <p:extLst>
      <p:ext uri="{BB962C8B-B14F-4D97-AF65-F5344CB8AC3E}">
        <p14:creationId xmlns:p14="http://schemas.microsoft.com/office/powerpoint/2010/main" val="34087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4400" dirty="0" smtClean="0"/>
              <a:t>Iterators</a:t>
            </a:r>
            <a:endParaRPr lang="en-US" sz="1600" dirty="0">
              <a:solidFill>
                <a:srgbClr val="E0AD1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10032"/>
            <a:ext cx="10896600" cy="37158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compiler translates iterator methods into an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IEnumerator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class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code to execute next is managed by the nested class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Iterators are, in effect, little state machines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They are very good at what they do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love them a whole bunch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Seriously guys,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21360"/>
            <a:ext cx="486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 smtClean="0">
                <a:solidFill>
                  <a:srgbClr val="E0AD12"/>
                </a:solidFill>
                <a:latin typeface="Nevis" panose="02000800000000000000" pitchFamily="2" charset="0"/>
              </a:rPr>
              <a:t>An amazing little state machine</a:t>
            </a:r>
            <a:endParaRPr lang="en-US" cap="all" dirty="0"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ITERATORS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2058" y="2721380"/>
            <a:ext cx="1756064" cy="810491"/>
          </a:xfrm>
          <a:prstGeom prst="rect">
            <a:avLst/>
          </a:prstGeom>
          <a:solidFill>
            <a:srgbClr val="E0A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Nevis" panose="02000800000000000000" pitchFamily="2" charset="0"/>
              </a:rPr>
              <a:t>CALLER</a:t>
            </a:r>
            <a:endParaRPr lang="en-US" dirty="0">
              <a:latin typeface="Nevis" panose="020008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80013" y="2721379"/>
            <a:ext cx="1756064" cy="810491"/>
          </a:xfrm>
          <a:prstGeom prst="rect">
            <a:avLst/>
          </a:prstGeom>
          <a:solidFill>
            <a:srgbClr val="7D2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Nevis" panose="02000800000000000000" pitchFamily="2" charset="0"/>
              </a:rPr>
              <a:t>CALLEE</a:t>
            </a:r>
            <a:endParaRPr lang="en-US" dirty="0">
              <a:latin typeface="Nevis" panose="020008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7968" y="2721378"/>
            <a:ext cx="1756064" cy="810491"/>
          </a:xfrm>
          <a:prstGeom prst="rect">
            <a:avLst/>
          </a:prstGeom>
          <a:solidFill>
            <a:srgbClr val="E0A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Nevis" panose="02000800000000000000" pitchFamily="2" charset="0"/>
              </a:rPr>
              <a:t>CALLER</a:t>
            </a:r>
            <a:endParaRPr lang="en-US" dirty="0">
              <a:latin typeface="Nevis" panose="020008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923" y="2721378"/>
            <a:ext cx="1756064" cy="810491"/>
          </a:xfrm>
          <a:prstGeom prst="rect">
            <a:avLst/>
          </a:prstGeom>
          <a:solidFill>
            <a:srgbClr val="7D2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Nevis" panose="02000800000000000000" pitchFamily="2" charset="0"/>
              </a:rPr>
              <a:t>CALLEE</a:t>
            </a:r>
            <a:endParaRPr lang="en-US" dirty="0">
              <a:latin typeface="Nevis" panose="020008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93878" y="2721378"/>
            <a:ext cx="1756064" cy="810491"/>
          </a:xfrm>
          <a:prstGeom prst="rect">
            <a:avLst/>
          </a:prstGeom>
          <a:solidFill>
            <a:srgbClr val="E0A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Nevis" panose="02000800000000000000" pitchFamily="2" charset="0"/>
              </a:rPr>
              <a:t>CALLER</a:t>
            </a:r>
            <a:endParaRPr lang="en-US" dirty="0">
              <a:latin typeface="Nevis" panose="02000800000000000000" pitchFamily="2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 flipV="1">
            <a:off x="2298122" y="3126625"/>
            <a:ext cx="581891" cy="1"/>
          </a:xfrm>
          <a:prstGeom prst="straightConnector1">
            <a:avLst/>
          </a:prstGeom>
          <a:ln w="63500">
            <a:solidFill>
              <a:srgbClr val="003D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3"/>
            <a:endCxn id="7" idx="1"/>
          </p:cNvCxnSpPr>
          <p:nvPr/>
        </p:nvCxnSpPr>
        <p:spPr>
          <a:xfrm flipV="1">
            <a:off x="4636077" y="3126624"/>
            <a:ext cx="581891" cy="1"/>
          </a:xfrm>
          <a:prstGeom prst="straightConnector1">
            <a:avLst/>
          </a:prstGeom>
          <a:ln w="63500">
            <a:solidFill>
              <a:srgbClr val="003D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6974032" y="3126624"/>
            <a:ext cx="581891" cy="0"/>
          </a:xfrm>
          <a:prstGeom prst="straightConnector1">
            <a:avLst/>
          </a:prstGeom>
          <a:ln w="63500">
            <a:solidFill>
              <a:srgbClr val="003D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9311987" y="3126624"/>
            <a:ext cx="581891" cy="0"/>
          </a:xfrm>
          <a:prstGeom prst="straightConnector1">
            <a:avLst/>
          </a:prstGeom>
          <a:ln w="63500">
            <a:solidFill>
              <a:srgbClr val="003D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1965969"/>
            <a:ext cx="11067069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defTabSz="914377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783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2971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160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349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537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i="1" dirty="0" smtClean="0"/>
              <a:t>Iterator </a:t>
            </a:r>
            <a:r>
              <a:rPr lang="en-US" sz="2000" i="1" dirty="0"/>
              <a:t>methods interleave program control into the calling method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6318538" y="4388081"/>
            <a:ext cx="1892878" cy="435379"/>
          </a:xfrm>
          <a:prstGeom prst="borderCallout1">
            <a:avLst>
              <a:gd name="adj1" fmla="val -7503"/>
              <a:gd name="adj2" fmla="val 49032"/>
              <a:gd name="adj3" fmla="val -267282"/>
              <a:gd name="adj4" fmla="val 48534"/>
            </a:avLst>
          </a:prstGeom>
          <a:solidFill>
            <a:srgbClr val="7F7F7F"/>
          </a:solidFill>
          <a:ln w="25400">
            <a:solidFill>
              <a:srgbClr val="7F7F7F">
                <a:alpha val="45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Nevis" panose="02000800000000000000" pitchFamily="2" charset="0"/>
              </a:rPr>
              <a:t>CONTINUATION!</a:t>
            </a:r>
            <a:endParaRPr lang="en-US" sz="1200" dirty="0"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GetMeCandies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candy1 = MakeCandy1();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yield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candy1;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candy2 = MakeCandy2();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candy2;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04920" y="3541147"/>
            <a:ext cx="2745793" cy="1019385"/>
            <a:chOff x="7949050" y="3532909"/>
            <a:chExt cx="2745793" cy="1019385"/>
          </a:xfrm>
        </p:grpSpPr>
        <p:sp>
          <p:nvSpPr>
            <p:cNvPr id="4" name="Line Callout 1 3"/>
            <p:cNvSpPr/>
            <p:nvPr/>
          </p:nvSpPr>
          <p:spPr>
            <a:xfrm>
              <a:off x="8801965" y="3818554"/>
              <a:ext cx="1892878" cy="435379"/>
            </a:xfrm>
            <a:prstGeom prst="borderCallout1">
              <a:avLst>
                <a:gd name="adj1" fmla="val 48464"/>
                <a:gd name="adj2" fmla="val -2797"/>
                <a:gd name="adj3" fmla="val 51198"/>
                <a:gd name="adj4" fmla="val -28663"/>
              </a:avLst>
            </a:prstGeom>
            <a:solidFill>
              <a:srgbClr val="7F7F7F"/>
            </a:solidFill>
            <a:ln w="25400">
              <a:solidFill>
                <a:srgbClr val="7F7F7F">
                  <a:alpha val="45000"/>
                </a:srgb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Nevis" panose="02000800000000000000" pitchFamily="2" charset="0"/>
                </a:rPr>
                <a:t>CONTINUATION!</a:t>
              </a:r>
              <a:endParaRPr lang="en-US" sz="1200" dirty="0">
                <a:latin typeface="Nevis" panose="02000800000000000000" pitchFamily="2" charset="0"/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7949050" y="3532909"/>
              <a:ext cx="176647" cy="1019385"/>
            </a:xfrm>
            <a:prstGeom prst="rightBrace">
              <a:avLst/>
            </a:prstGeom>
            <a:ln w="25400">
              <a:solidFill>
                <a:srgbClr val="7F7F7F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10433" y="2717364"/>
            <a:ext cx="3940280" cy="462442"/>
            <a:chOff x="7965525" y="3788283"/>
            <a:chExt cx="3940280" cy="462442"/>
          </a:xfrm>
        </p:grpSpPr>
        <p:sp>
          <p:nvSpPr>
            <p:cNvPr id="8" name="Line Callout 1 7"/>
            <p:cNvSpPr/>
            <p:nvPr/>
          </p:nvSpPr>
          <p:spPr>
            <a:xfrm>
              <a:off x="10012927" y="3788283"/>
              <a:ext cx="1892878" cy="435379"/>
            </a:xfrm>
            <a:prstGeom prst="borderCallout1">
              <a:avLst>
                <a:gd name="adj1" fmla="val 48464"/>
                <a:gd name="adj2" fmla="val -3667"/>
                <a:gd name="adj3" fmla="val 51198"/>
                <a:gd name="adj4" fmla="val -92203"/>
              </a:avLst>
            </a:prstGeom>
            <a:solidFill>
              <a:srgbClr val="7F7F7F"/>
            </a:solidFill>
            <a:ln w="25400">
              <a:solidFill>
                <a:srgbClr val="7F7F7F">
                  <a:alpha val="45000"/>
                </a:srgb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Nevis" panose="02000800000000000000" pitchFamily="2" charset="0"/>
                </a:rPr>
                <a:t>RETURN TO CALLER</a:t>
              </a:r>
              <a:endParaRPr lang="en-US" sz="1200" dirty="0">
                <a:latin typeface="Nevis" panose="02000800000000000000" pitchFamily="2" charset="0"/>
              </a:endParaRPr>
            </a:p>
          </p:txBody>
        </p:sp>
        <p:sp>
          <p:nvSpPr>
            <p:cNvPr id="9" name="Right Brace 8"/>
            <p:cNvSpPr/>
            <p:nvPr/>
          </p:nvSpPr>
          <p:spPr>
            <a:xfrm>
              <a:off x="7965525" y="3788283"/>
              <a:ext cx="156983" cy="462442"/>
            </a:xfrm>
            <a:prstGeom prst="rightBrace">
              <a:avLst/>
            </a:prstGeom>
            <a:ln w="25400">
              <a:solidFill>
                <a:srgbClr val="7F7F7F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2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2195</TotalTime>
  <Words>670</Words>
  <Application>Microsoft Office PowerPoint</Application>
  <PresentationFormat>Widescreen</PresentationFormat>
  <Paragraphs>188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FontAwesome</vt:lpstr>
      <vt:lpstr>Helvetica LT Std</vt:lpstr>
      <vt:lpstr>nevis</vt:lpstr>
      <vt:lpstr>nevis</vt:lpstr>
      <vt:lpstr>nevis Bold</vt:lpstr>
      <vt:lpstr>Office Theme</vt:lpstr>
      <vt:lpstr>PowerPoint Presentation</vt:lpstr>
      <vt:lpstr>PowerPoint Presentation</vt:lpstr>
      <vt:lpstr>What we’ll cover</vt:lpstr>
      <vt:lpstr>What is the CCR?</vt:lpstr>
      <vt:lpstr>Why is the CCR?</vt:lpstr>
      <vt:lpstr>CCR coordination primitives</vt:lpstr>
      <vt:lpstr>Iterators</vt:lpstr>
      <vt:lpstr>ITERATORS</vt:lpstr>
      <vt:lpstr>ITERATORS</vt:lpstr>
      <vt:lpstr>CCR coordination primitives</vt:lpstr>
      <vt:lpstr>ITERATORS</vt:lpstr>
      <vt:lpstr>C# 5.0: async &amp; await</vt:lpstr>
      <vt:lpstr>PowerPoint Presentation</vt:lpstr>
      <vt:lpstr>Tpl dataflow</vt:lpstr>
      <vt:lpstr>TPL Dataflow blocks</vt:lpstr>
      <vt:lpstr>TPL Dataflow blocks</vt:lpstr>
      <vt:lpstr>TPL Dataflow blocks</vt:lpstr>
      <vt:lpstr>TPL Dataflow pipelines</vt:lpstr>
      <vt:lpstr>TPL Dataflow networks</vt:lpstr>
      <vt:lpstr>Tpl dataflow blocks</vt:lpstr>
      <vt:lpstr>Async city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Nero</dc:creator>
  <cp:lastModifiedBy>Michael Nero</cp:lastModifiedBy>
  <cp:revision>86</cp:revision>
  <dcterms:created xsi:type="dcterms:W3CDTF">2013-02-07T03:40:11Z</dcterms:created>
  <dcterms:modified xsi:type="dcterms:W3CDTF">2013-05-10T17:03:31Z</dcterms:modified>
</cp:coreProperties>
</file>