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48"/>
  </p:notesMasterIdLst>
  <p:sldIdLst>
    <p:sldId id="259" r:id="rId3"/>
    <p:sldId id="256" r:id="rId4"/>
    <p:sldId id="257" r:id="rId5"/>
    <p:sldId id="258" r:id="rId6"/>
    <p:sldId id="264" r:id="rId7"/>
    <p:sldId id="265" r:id="rId8"/>
    <p:sldId id="260" r:id="rId9"/>
    <p:sldId id="261" r:id="rId10"/>
    <p:sldId id="267" r:id="rId11"/>
    <p:sldId id="268" r:id="rId12"/>
    <p:sldId id="266" r:id="rId13"/>
    <p:sldId id="262" r:id="rId14"/>
    <p:sldId id="26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76" r:id="rId24"/>
    <p:sldId id="298" r:id="rId25"/>
    <p:sldId id="297" r:id="rId26"/>
    <p:sldId id="296" r:id="rId27"/>
    <p:sldId id="277" r:id="rId28"/>
    <p:sldId id="299" r:id="rId29"/>
    <p:sldId id="300" r:id="rId30"/>
    <p:sldId id="295" r:id="rId31"/>
    <p:sldId id="278" r:id="rId32"/>
    <p:sldId id="301" r:id="rId33"/>
    <p:sldId id="302" r:id="rId34"/>
    <p:sldId id="294" r:id="rId35"/>
    <p:sldId id="279" r:id="rId36"/>
    <p:sldId id="303" r:id="rId37"/>
    <p:sldId id="293" r:id="rId38"/>
    <p:sldId id="305" r:id="rId39"/>
    <p:sldId id="281" r:id="rId40"/>
    <p:sldId id="292" r:id="rId41"/>
    <p:sldId id="283" r:id="rId42"/>
    <p:sldId id="290" r:id="rId43"/>
    <p:sldId id="291" r:id="rId44"/>
    <p:sldId id="306" r:id="rId45"/>
    <p:sldId id="282" r:id="rId46"/>
    <p:sldId id="28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s" id="{609DB263-C9A3-457B-8746-8D463AAA098E}">
          <p14:sldIdLst>
            <p14:sldId id="259"/>
          </p14:sldIdLst>
        </p14:section>
        <p14:section name="Intro" id="{1E0CDC39-A2AA-4F75-B8A9-47FF0CAD0ECA}">
          <p14:sldIdLst>
            <p14:sldId id="256"/>
            <p14:sldId id="257"/>
            <p14:sldId id="258"/>
          </p14:sldIdLst>
        </p14:section>
        <p14:section name="About" id="{BB937DFA-28FA-4A0D-B6DB-F41B23460763}">
          <p14:sldIdLst>
            <p14:sldId id="264"/>
            <p14:sldId id="265"/>
            <p14:sldId id="260"/>
          </p14:sldIdLst>
        </p14:section>
        <p14:section name="Problems" id="{4FAD0355-2F9E-4F51-83E7-A08414F4E33A}">
          <p14:sldIdLst>
            <p14:sldId id="261"/>
            <p14:sldId id="267"/>
            <p14:sldId id="268"/>
          </p14:sldIdLst>
        </p14:section>
        <p14:section name="Solutions" id="{E512C693-61E5-489D-B344-BB0D125E4A75}">
          <p14:sldIdLst>
            <p14:sldId id="266"/>
            <p14:sldId id="262"/>
          </p14:sldIdLst>
        </p14:section>
        <p14:section name="Feature Folders" id="{935FA17D-FCEA-4D05-A886-0716F4C1AB30}">
          <p14:sldIdLst>
            <p14:sldId id="263"/>
            <p14:sldId id="269"/>
            <p14:sldId id="270"/>
            <p14:sldId id="271"/>
          </p14:sldIdLst>
        </p14:section>
        <p14:section name="MediatR" id="{783194ED-43B6-4331-B86C-B716E47C76B1}">
          <p14:sldIdLst>
            <p14:sldId id="272"/>
            <p14:sldId id="273"/>
            <p14:sldId id="274"/>
            <p14:sldId id="275"/>
            <p14:sldId id="280"/>
          </p14:sldIdLst>
        </p14:section>
        <p14:section name="Fixie" id="{63344C7E-8AE2-4912-B647-D09DA7A7BD30}">
          <p14:sldIdLst>
            <p14:sldId id="276"/>
            <p14:sldId id="298"/>
            <p14:sldId id="297"/>
            <p14:sldId id="296"/>
          </p14:sldIdLst>
        </p14:section>
        <p14:section name="AutoFixture" id="{98B3F2C7-BF3A-480F-BF2A-D887EDCFFF56}">
          <p14:sldIdLst>
            <p14:sldId id="277"/>
            <p14:sldId id="299"/>
            <p14:sldId id="300"/>
            <p14:sldId id="295"/>
          </p14:sldIdLst>
        </p14:section>
        <p14:section name="Respawn" id="{C85973CC-91B9-45BA-AEF4-F5F1C8B98381}">
          <p14:sldIdLst>
            <p14:sldId id="278"/>
            <p14:sldId id="301"/>
            <p14:sldId id="302"/>
            <p14:sldId id="294"/>
          </p14:sldIdLst>
        </p14:section>
        <p14:section name="RoundhousE" id="{896A84FE-2F4E-45AD-ACF3-67E73990358D}">
          <p14:sldIdLst>
            <p14:sldId id="279"/>
            <p14:sldId id="303"/>
            <p14:sldId id="293"/>
          </p14:sldIdLst>
        </p14:section>
        <p14:section name="Build" id="{7C605100-2865-4D6C-B958-C8AB321D86C5}">
          <p14:sldIdLst>
            <p14:sldId id="305"/>
            <p14:sldId id="281"/>
            <p14:sldId id="292"/>
          </p14:sldIdLst>
        </p14:section>
        <p14:section name="React" id="{652BFAE5-2B9B-4834-8057-572EA3AEED0D}">
          <p14:sldIdLst>
            <p14:sldId id="283"/>
            <p14:sldId id="290"/>
            <p14:sldId id="291"/>
          </p14:sldIdLst>
        </p14:section>
        <p14:section name="Others/Misc" id="{D4F2D190-0584-4731-A041-B10DA0685A89}">
          <p14:sldIdLst>
            <p14:sldId id="306"/>
            <p14:sldId id="282"/>
          </p14:sldIdLst>
        </p14:section>
        <p14:section name="Closing" id="{EEF78669-BB6E-4747-83E3-CA2807C47B9A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6544-0795-4246-A4F9-709DADA9B367}" type="datetimeFigureOut">
              <a:rPr lang="en-GB" smtClean="0"/>
              <a:t>6/4/15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C0649-ADC7-40BC-AB0A-222D16AA9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0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C0649-ADC7-40BC-AB0A-222D16AA9F1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44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EA4248D-2BCB-492A-B9B8-2855D9B2FA2A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5527E1A-B809-4E10-A5DD-E18E356A4982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2DC31B3-F48C-4A0A-B2FB-EEEFE502BD78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4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15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1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09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92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93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32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90CA1B3D-0BDC-434F-89FF-F7EE2C864573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07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60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E8F120C-BDD7-4921-A288-AE39B5D2DC36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A2ED114-0175-461D-948A-F9A3C22EEA4A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6D42265-16D1-41C9-BD2C-96ECA77924D0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C2D8BA1-A8D7-4E46-8A7A-29CB16FE763E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FBBCD0C-F05C-438A-A194-174CE32E81FE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25C11FB-7EE4-46E9-ADAD-2320FBBCA18D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3BC2DDB-4362-4381-8F29-D0CC5418C91F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459785"/>
            <a:ext cx="1005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 defTabSz="914400"/>
              <a:t>2015-06-04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4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.missal@gmail.com" TargetMode="External"/><Relationship Id="rId2" Type="http://schemas.openxmlformats.org/officeDocument/2006/relationships/hyperlink" Target="mailto:chris@headspring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hrismissal.com/" TargetMode="External"/><Relationship Id="rId4" Type="http://schemas.openxmlformats.org/officeDocument/2006/relationships/hyperlink" Target="http://www.headspring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091"/>
            <a:ext cx="12192000" cy="2950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34" y="832022"/>
            <a:ext cx="3705225" cy="21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959" y="3580699"/>
            <a:ext cx="7582081" cy="3277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8032" y="832022"/>
            <a:ext cx="6878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CA" sz="3600" dirty="0" smtClean="0">
                <a:solidFill>
                  <a:prstClr val="black"/>
                </a:solidFill>
                <a:latin typeface="ALusine" panose="00000400000000000000" pitchFamily="2" charset="0"/>
              </a:rPr>
              <a:t>Case Study – How We Do Web Development at Headspring</a:t>
            </a:r>
          </a:p>
          <a:p>
            <a:pPr algn="ctr" defTabSz="914400"/>
            <a:endParaRPr lang="en-CA" sz="3600" dirty="0">
              <a:solidFill>
                <a:prstClr val="black"/>
              </a:solidFill>
              <a:latin typeface="ALusine" panose="00000400000000000000" pitchFamily="2" charset="0"/>
            </a:endParaRPr>
          </a:p>
          <a:p>
            <a:pPr algn="ctr" defTabSz="914400"/>
            <a:r>
              <a:rPr lang="en-CA" sz="3600" dirty="0" smtClean="0">
                <a:solidFill>
                  <a:prstClr val="black"/>
                </a:solidFill>
                <a:latin typeface="ALusine" panose="00000400000000000000" pitchFamily="2" charset="0"/>
              </a:rPr>
              <a:t>Chris Missal</a:t>
            </a:r>
            <a:endParaRPr lang="en-CA" sz="3600" dirty="0">
              <a:solidFill>
                <a:prstClr val="black"/>
              </a:solidFill>
              <a:latin typeface="ALusin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bugs (the earlier the better)</a:t>
            </a:r>
          </a:p>
          <a:p>
            <a:r>
              <a:rPr lang="en-US" dirty="0" smtClean="0"/>
              <a:t>Make it easier to test (unit/integration tests)</a:t>
            </a:r>
          </a:p>
          <a:p>
            <a:r>
              <a:rPr lang="en-US" dirty="0" smtClean="0"/>
              <a:t>Intuitive code for future developers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1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did we address these issues?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6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“Feature Folders”</a:t>
            </a:r>
          </a:p>
          <a:p>
            <a:r>
              <a:rPr lang="en-US" dirty="0" err="1" smtClean="0"/>
              <a:t>MediatR</a:t>
            </a:r>
            <a:endParaRPr lang="en-US" dirty="0" smtClean="0"/>
          </a:p>
          <a:p>
            <a:r>
              <a:rPr lang="en-US" dirty="0" smtClean="0"/>
              <a:t>Fixie</a:t>
            </a:r>
          </a:p>
          <a:p>
            <a:r>
              <a:rPr lang="en-US" dirty="0" err="1" smtClean="0"/>
              <a:t>AutoFixture</a:t>
            </a:r>
            <a:endParaRPr lang="en-US" dirty="0" smtClean="0"/>
          </a:p>
          <a:p>
            <a:r>
              <a:rPr lang="en-US" dirty="0" err="1"/>
              <a:t>Respawn</a:t>
            </a:r>
            <a:endParaRPr lang="en-US" dirty="0"/>
          </a:p>
          <a:p>
            <a:r>
              <a:rPr lang="en-US" dirty="0" err="1" smtClean="0"/>
              <a:t>RoundhousE</a:t>
            </a:r>
            <a:endParaRPr lang="en-US" dirty="0" smtClean="0"/>
          </a:p>
          <a:p>
            <a:r>
              <a:rPr lang="en-US" dirty="0" smtClean="0"/>
              <a:t>Build</a:t>
            </a:r>
            <a:endParaRPr lang="en-US" dirty="0" smtClean="0"/>
          </a:p>
          <a:p>
            <a:r>
              <a:rPr lang="en-US" dirty="0" smtClean="0"/>
              <a:t>… A few extras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3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Folders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Typical ASP.NET MVC App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Folders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- App</a:t>
            </a:r>
          </a:p>
          <a:p>
            <a:pPr marL="0" indent="0">
              <a:buNone/>
            </a:pPr>
            <a:r>
              <a:rPr lang="en-GB" dirty="0"/>
              <a:t>  - Features</a:t>
            </a:r>
          </a:p>
          <a:p>
            <a:pPr marL="0" indent="0">
              <a:buNone/>
            </a:pPr>
            <a:r>
              <a:rPr lang="en-GB" dirty="0"/>
              <a:t>    - </a:t>
            </a:r>
            <a:r>
              <a:rPr lang="en-GB" dirty="0" err="1" smtClean="0"/>
              <a:t>ViewUser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Index.cshtml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Index.js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IndexValidator.cs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 smtClean="0"/>
              <a:t>IndexViewModel.cs</a:t>
            </a:r>
            <a:endParaRPr lang="en-GB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IndexViewModelValidator.cs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IndexViewHandler.cs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- App</a:t>
            </a:r>
          </a:p>
          <a:p>
            <a:pPr marL="0" indent="0">
              <a:buNone/>
            </a:pPr>
            <a:r>
              <a:rPr lang="en-GB" dirty="0"/>
              <a:t>  + Content</a:t>
            </a:r>
          </a:p>
          <a:p>
            <a:pPr marL="0" indent="0">
              <a:buNone/>
            </a:pPr>
            <a:r>
              <a:rPr lang="en-GB" dirty="0"/>
              <a:t>  + Controllers</a:t>
            </a:r>
          </a:p>
          <a:p>
            <a:pPr marL="0" indent="0">
              <a:buNone/>
            </a:pPr>
            <a:r>
              <a:rPr lang="en-GB" dirty="0"/>
              <a:t>  + Handlers</a:t>
            </a:r>
          </a:p>
          <a:p>
            <a:pPr marL="0" indent="0">
              <a:buNone/>
            </a:pPr>
            <a:r>
              <a:rPr lang="en-GB" dirty="0"/>
              <a:t>  + Models</a:t>
            </a:r>
          </a:p>
          <a:p>
            <a:pPr marL="0" indent="0">
              <a:buNone/>
            </a:pPr>
            <a:r>
              <a:rPr lang="en-GB" dirty="0"/>
              <a:t>  + Queries</a:t>
            </a:r>
          </a:p>
          <a:p>
            <a:pPr marL="0" indent="0">
              <a:buNone/>
            </a:pPr>
            <a:r>
              <a:rPr lang="en-GB" dirty="0"/>
              <a:t>  + </a:t>
            </a:r>
            <a:r>
              <a:rPr lang="en-GB" dirty="0" err="1"/>
              <a:t>ViewModels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+ Validators</a:t>
            </a:r>
          </a:p>
          <a:p>
            <a:pPr marL="0" indent="0">
              <a:buNone/>
            </a:pPr>
            <a:r>
              <a:rPr lang="en-GB" dirty="0"/>
              <a:t>  + Views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0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Folders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solved:</a:t>
            </a:r>
          </a:p>
          <a:p>
            <a:pPr lvl="1"/>
            <a:r>
              <a:rPr lang="en-US" dirty="0" smtClean="0"/>
              <a:t>More easily find all the classes you may need to implement</a:t>
            </a:r>
          </a:p>
          <a:p>
            <a:pPr lvl="1"/>
            <a:r>
              <a:rPr lang="en-US" dirty="0" smtClean="0"/>
              <a:t>Features are contained within a namespace</a:t>
            </a:r>
          </a:p>
          <a:p>
            <a:pPr lvl="1"/>
            <a:endParaRPr lang="en-US" dirty="0"/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Put common, related files/classes in a common folder</a:t>
            </a:r>
          </a:p>
          <a:p>
            <a:pPr lvl="1"/>
            <a:r>
              <a:rPr lang="en-US" dirty="0" smtClean="0"/>
              <a:t>Group by vertical slice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Tools:</a:t>
            </a:r>
          </a:p>
          <a:p>
            <a:pPr lvl="1"/>
            <a:r>
              <a:rPr lang="en-US" dirty="0" smtClean="0"/>
              <a:t>None?</a:t>
            </a:r>
          </a:p>
          <a:p>
            <a:pPr lvl="1"/>
            <a:r>
              <a:rPr lang="en-US" dirty="0" smtClean="0"/>
              <a:t>Might consider </a:t>
            </a:r>
            <a:r>
              <a:rPr lang="en-US" dirty="0" err="1" smtClean="0"/>
              <a:t>ViewEngine</a:t>
            </a:r>
            <a:r>
              <a:rPr lang="en-US" dirty="0" smtClean="0"/>
              <a:t> overrides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2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Folders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Notes &amp; Tips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Project structures may vary, no right answer</a:t>
            </a:r>
          </a:p>
          <a:p>
            <a:endParaRPr lang="en-US" dirty="0"/>
          </a:p>
          <a:p>
            <a:r>
              <a:rPr lang="en-US" dirty="0" smtClean="0"/>
              <a:t>Don’t cross features</a:t>
            </a:r>
          </a:p>
          <a:p>
            <a:endParaRPr lang="en-US" dirty="0"/>
          </a:p>
          <a:p>
            <a:r>
              <a:rPr lang="en-US" dirty="0" smtClean="0"/>
              <a:t>Don’t map features to domain concepts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What does success Look like?</a:t>
            </a:r>
            <a:endParaRPr lang="en-GB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aren’t duplicated across projects</a:t>
            </a:r>
            <a:br>
              <a:rPr lang="en-US" dirty="0" smtClean="0"/>
            </a:br>
            <a:r>
              <a:rPr lang="en-US" dirty="0" smtClean="0"/>
              <a:t>Delete a feature by deleting its folder</a:t>
            </a:r>
            <a:endParaRPr lang="en-US" dirty="0"/>
          </a:p>
          <a:p>
            <a:r>
              <a:rPr lang="en-US" dirty="0" smtClean="0"/>
              <a:t>Classes rarely reference other features</a:t>
            </a:r>
            <a:br>
              <a:rPr lang="en-US" dirty="0" smtClean="0"/>
            </a:br>
            <a:r>
              <a:rPr lang="en-US" dirty="0" smtClean="0"/>
              <a:t>You may see classes that are similar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will have a lot of features that look like “</a:t>
            </a:r>
            <a:r>
              <a:rPr lang="en-US" dirty="0" err="1" smtClean="0"/>
              <a:t>VerbNoun</a:t>
            </a:r>
            <a:r>
              <a:rPr lang="en-US" dirty="0" smtClean="0"/>
              <a:t>”:</a:t>
            </a:r>
          </a:p>
          <a:p>
            <a:pPr lvl="1"/>
            <a:r>
              <a:rPr lang="en-US" dirty="0" err="1" smtClean="0"/>
              <a:t>EditUser</a:t>
            </a:r>
            <a:r>
              <a:rPr lang="en-US" dirty="0" smtClean="0"/>
              <a:t>, </a:t>
            </a:r>
            <a:r>
              <a:rPr lang="en-US" dirty="0" err="1" smtClean="0"/>
              <a:t>DeleteUser</a:t>
            </a:r>
            <a:endParaRPr lang="en-US" dirty="0" smtClean="0"/>
          </a:p>
          <a:p>
            <a:pPr lvl="1"/>
            <a:r>
              <a:rPr lang="en-US" dirty="0" err="1" smtClean="0"/>
              <a:t>ActivateRegistration</a:t>
            </a:r>
            <a:r>
              <a:rPr lang="en-US" dirty="0" smtClean="0"/>
              <a:t>, </a:t>
            </a:r>
            <a:r>
              <a:rPr lang="en-US" dirty="0" err="1" smtClean="0"/>
              <a:t>ConfirmEmail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5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Folders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New team members can quickly add value!</a:t>
            </a:r>
          </a:p>
          <a:p>
            <a:endParaRPr lang="en-US" dirty="0"/>
          </a:p>
          <a:p>
            <a:r>
              <a:rPr lang="en-US" dirty="0" smtClean="0"/>
              <a:t>Less “magic” to remember</a:t>
            </a:r>
          </a:p>
          <a:p>
            <a:endParaRPr lang="en-US" dirty="0"/>
          </a:p>
          <a:p>
            <a:r>
              <a:rPr lang="en-US" dirty="0" smtClean="0"/>
              <a:t>Helps find areas to improve your domain</a:t>
            </a:r>
          </a:p>
          <a:p>
            <a:endParaRPr lang="en-US" dirty="0"/>
          </a:p>
          <a:p>
            <a:r>
              <a:rPr lang="en-US" dirty="0" smtClean="0"/>
              <a:t>Fewer conflicts in source control!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3675" y="2257425"/>
            <a:ext cx="4286250" cy="3200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2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MediatR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Simple, unambitious mediator implementation in .</a:t>
            </a:r>
            <a:r>
              <a:rPr lang="en-GB" dirty="0" smtClean="0"/>
              <a:t>NET</a:t>
            </a:r>
          </a:p>
          <a:p>
            <a:endParaRPr lang="en-US" dirty="0"/>
          </a:p>
          <a:p>
            <a:r>
              <a:rPr lang="en-US" dirty="0" smtClean="0"/>
              <a:t>Request/Response – single handler</a:t>
            </a:r>
          </a:p>
          <a:p>
            <a:endParaRPr lang="en-US" dirty="0"/>
          </a:p>
          <a:p>
            <a:r>
              <a:rPr lang="en-US" dirty="0" smtClean="0"/>
              <a:t>Notification – multiple handlers</a:t>
            </a:r>
          </a:p>
          <a:p>
            <a:endParaRPr lang="en-US" dirty="0"/>
          </a:p>
          <a:p>
            <a:r>
              <a:rPr lang="en-US" dirty="0" err="1" smtClean="0"/>
              <a:t>Async</a:t>
            </a:r>
            <a:r>
              <a:rPr lang="en-US" dirty="0" smtClean="0"/>
              <a:t> Support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7575" y="2600325"/>
            <a:ext cx="2838450" cy="2514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2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MediatR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solved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Ensures loosely coupled code</a:t>
            </a:r>
          </a:p>
          <a:p>
            <a:pPr lvl="1"/>
            <a:r>
              <a:rPr lang="en-US" dirty="0" smtClean="0"/>
              <a:t>Keeps code cleaner, focusing on one object in, one object out</a:t>
            </a:r>
          </a:p>
          <a:p>
            <a:pPr lvl="1"/>
            <a:r>
              <a:rPr lang="en-US" dirty="0" smtClean="0"/>
              <a:t>Easily call the same code from a web app (Controller) or a console app (for example)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Install-Package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MediatR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Caveats:</a:t>
            </a:r>
            <a:endParaRPr lang="en-US" dirty="0"/>
          </a:p>
          <a:p>
            <a:pPr lvl="1"/>
            <a:r>
              <a:rPr lang="en-US" dirty="0" smtClean="0"/>
              <a:t>You’ll probably want an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MediatR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CommentController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ApiController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IMediator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_mediator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CommentController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IMediator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mediator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_mediator = mediator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GetCommentsResult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Get([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FromUri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GetCommentsModel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model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return _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mediator.Send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(model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BowlerRepresentationModel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Post(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CreateCommentModel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model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return _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mediator.Send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(model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Built by Headspring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Case Study - How We Do Web Development at Headspring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MediatR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CreateCommentHandler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IRequestHandler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CreateCommentModel,BowlerRepresentationModel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CreateCommentHandler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BowlerRepresentationModel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Handle(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CreateCommentModel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message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bowler = _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db.Set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TournamentBowler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Single(x =&gt; 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x.Person.Id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message.PersonId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bowler.Person.AddComment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message.CommentText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message.IsPrivate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GB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db.SaveChanges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bowler.Map</a:t>
            </a:r>
            <a:r>
              <a:rPr lang="en-GB" sz="1500" dirty="0">
                <a:latin typeface="Consolas" panose="020B0609020204030204" pitchFamily="49" charset="0"/>
                <a:cs typeface="Consolas" panose="020B0609020204030204" pitchFamily="49" charset="0"/>
              </a:rPr>
              <a:t>().To&lt;</a:t>
            </a:r>
            <a:r>
              <a:rPr lang="en-GB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BowlerRepresentationModel</a:t>
            </a: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b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MediatR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Notes &amp; Tips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Don’t be afraid of many handlers</a:t>
            </a:r>
          </a:p>
          <a:p>
            <a:endParaRPr lang="en-US" dirty="0"/>
          </a:p>
          <a:p>
            <a:r>
              <a:rPr lang="en-US" dirty="0" smtClean="0"/>
              <a:t>Avoid complex request/response types</a:t>
            </a:r>
          </a:p>
          <a:p>
            <a:endParaRPr lang="en-US" dirty="0"/>
          </a:p>
          <a:p>
            <a:r>
              <a:rPr lang="en-US" dirty="0" smtClean="0"/>
              <a:t>Handlers should be available for any project type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What does success Look like?</a:t>
            </a:r>
            <a:endParaRPr lang="en-GB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see “worker” classes shared across multiple handlers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Classes should be fairly simple. Mostly flat DTO classes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Request Handlers shouldn’t (often) reference web specific objects and classes.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0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Conventional Testing for .</a:t>
            </a:r>
            <a:r>
              <a:rPr lang="en-GB" dirty="0" smtClean="0"/>
              <a:t>NET</a:t>
            </a:r>
          </a:p>
          <a:p>
            <a:endParaRPr lang="en-US" dirty="0"/>
          </a:p>
          <a:p>
            <a:r>
              <a:rPr lang="en-US" dirty="0" smtClean="0"/>
              <a:t>Built to be a test framework that imposes no/few opinions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Write tests without [Attribute] nonsense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Test code that runs like “real” code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pic>
        <p:nvPicPr>
          <p:cNvPr id="1026" name="Picture 2" descr="http://fixie.github.io/images/fixie_19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546" y="2942371"/>
            <a:ext cx="1830508" cy="183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74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385943" cy="402335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Not an assertion library, pick your own</a:t>
            </a:r>
          </a:p>
          <a:p>
            <a:endParaRPr lang="en-US" sz="1400" dirty="0"/>
          </a:p>
          <a:p>
            <a:r>
              <a:rPr lang="en-US" sz="1400" dirty="0" smtClean="0"/>
              <a:t>If a class ends with “Tests”, it’s a test class</a:t>
            </a:r>
          </a:p>
          <a:p>
            <a:endParaRPr lang="en-US" sz="1400" dirty="0"/>
          </a:p>
          <a:p>
            <a:r>
              <a:rPr lang="en-US" sz="1400" dirty="0" smtClean="0"/>
              <a:t>Easily inject classes into test methods</a:t>
            </a:r>
          </a:p>
          <a:p>
            <a:endParaRPr lang="en-US" sz="1400" dirty="0"/>
          </a:p>
          <a:p>
            <a:r>
              <a:rPr lang="en-US" sz="1400" dirty="0" smtClean="0"/>
              <a:t>No attributes needed (unless you want them)</a:t>
            </a:r>
          </a:p>
          <a:p>
            <a:endParaRPr lang="en-US" sz="1400" dirty="0"/>
          </a:p>
          <a:p>
            <a:r>
              <a:rPr lang="en-US" sz="1400" dirty="0" smtClean="0"/>
              <a:t>Choose how/when you want test classes constructed (defaults to constructing for each test method)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899" y="1845735"/>
            <a:ext cx="6503781" cy="4023360"/>
          </a:xfrm>
        </p:spPr>
        <p:txBody>
          <a:bodyPr>
            <a:normAutofit/>
          </a:bodyPr>
          <a:lstStyle/>
          <a:p>
            <a:r>
              <a:rPr lang="en-GB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GB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Shouldly</a:t>
            </a:r>
            <a:r>
              <a:rPr lang="en-GB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CalculatorTests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ShouldAdd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(Calculator calculator)</a:t>
            </a:r>
            <a:b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calculator.Add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(2, 3).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ShouldBe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(5);</a:t>
            </a:r>
            <a:b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ShouldSubtract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(Calculator calculator)</a:t>
            </a:r>
            <a:b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calculator.Subtract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(5, 3).</a:t>
            </a:r>
            <a:r>
              <a:rPr lang="en-GB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ShouldBe</a:t>
            </a: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  <a:b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solved:</a:t>
            </a:r>
            <a:endParaRPr lang="en-US" dirty="0"/>
          </a:p>
          <a:p>
            <a:pPr lvl="1"/>
            <a:r>
              <a:rPr lang="en-US" dirty="0" smtClean="0"/>
              <a:t>Tests can be written more naturally</a:t>
            </a:r>
          </a:p>
          <a:p>
            <a:pPr lvl="1"/>
            <a:r>
              <a:rPr lang="en-US" dirty="0" smtClean="0"/>
              <a:t>Interesting/Advanced testing scenarios are more easily achieved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Install-Package Fixie</a:t>
            </a:r>
          </a:p>
          <a:p>
            <a:pPr lvl="1"/>
            <a:endParaRPr lang="en-US" dirty="0"/>
          </a:p>
          <a:p>
            <a:r>
              <a:rPr lang="en-US" dirty="0" smtClean="0"/>
              <a:t>Tools:</a:t>
            </a:r>
            <a:endParaRPr lang="en-US" dirty="0"/>
          </a:p>
          <a:p>
            <a:pPr lvl="1"/>
            <a:r>
              <a:rPr lang="en-US" dirty="0" smtClean="0"/>
              <a:t>Just fixie and your test library</a:t>
            </a:r>
          </a:p>
          <a:p>
            <a:pPr lvl="1"/>
            <a:r>
              <a:rPr lang="en-US" dirty="0" smtClean="0"/>
              <a:t>Comes with its own test runner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4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Notes &amp; Tips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Don’t go crazy with conventions. Pick one or two that fits your project/team.</a:t>
            </a:r>
          </a:p>
          <a:p>
            <a:endParaRPr lang="en-US" dirty="0"/>
          </a:p>
          <a:p>
            <a:r>
              <a:rPr lang="en-US" dirty="0" smtClean="0"/>
              <a:t>Take advantage of Wrap() on integration tests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migrate away from your current test framework (if you wish)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What does success Look like?</a:t>
            </a:r>
            <a:endParaRPr lang="en-GB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will be easy to explain the ways that your tests will run.</a:t>
            </a:r>
          </a:p>
          <a:p>
            <a:endParaRPr lang="en-US" dirty="0"/>
          </a:p>
          <a:p>
            <a:r>
              <a:rPr lang="en-US" dirty="0" smtClean="0"/>
              <a:t>Tests will be very clean and concise, you won’t be distracted by lots of boilerplate code.</a:t>
            </a:r>
          </a:p>
          <a:p>
            <a:endParaRPr lang="en-US" dirty="0"/>
          </a:p>
          <a:p>
            <a:r>
              <a:rPr lang="en-US" dirty="0" smtClean="0"/>
              <a:t>Tell Fixie to discover and run tests just like “_unit”. Then compare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7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AutoFixture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your test objects automatically</a:t>
            </a:r>
          </a:p>
          <a:p>
            <a:endParaRPr lang="en-US" dirty="0"/>
          </a:p>
          <a:p>
            <a:r>
              <a:rPr lang="en-US" dirty="0" smtClean="0"/>
              <a:t>Spend less time on test setup, more time on testing real code</a:t>
            </a:r>
          </a:p>
          <a:p>
            <a:endParaRPr lang="en-US" dirty="0"/>
          </a:p>
          <a:p>
            <a:r>
              <a:rPr lang="en-US" dirty="0" smtClean="0"/>
              <a:t>Not a mocking/faking library (even if it feels like it)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AutoFixture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5028312" cy="4023359"/>
          </a:xfrm>
        </p:spPr>
        <p:txBody>
          <a:bodyPr>
            <a:normAutofit/>
          </a:bodyPr>
          <a:lstStyle/>
          <a:p>
            <a:r>
              <a:rPr lang="en-US" u="sng" dirty="0" smtClean="0"/>
              <a:t>Create a type:</a:t>
            </a:r>
          </a:p>
          <a:p>
            <a:r>
              <a:rPr lang="en-GB" sz="1600" dirty="0" err="1" smtClean="0"/>
              <a:t>ComplexParent</a:t>
            </a:r>
            <a:r>
              <a:rPr lang="en-GB" sz="1600" dirty="0" smtClean="0"/>
              <a:t>:</a:t>
            </a:r>
          </a:p>
          <a:p>
            <a:pPr lvl="1"/>
            <a:r>
              <a:rPr lang="en-GB" sz="1400" dirty="0" smtClean="0"/>
              <a:t>Child</a:t>
            </a:r>
            <a:r>
              <a:rPr lang="en-GB" sz="1400" dirty="0"/>
              <a:t>: </a:t>
            </a:r>
            <a:r>
              <a:rPr lang="en-GB" sz="1400" dirty="0" err="1" smtClean="0"/>
              <a:t>ComplexChild</a:t>
            </a:r>
            <a:endParaRPr lang="en-GB" sz="1400" dirty="0" smtClean="0"/>
          </a:p>
          <a:p>
            <a:pPr lvl="2"/>
            <a:r>
              <a:rPr lang="en-GB" sz="1100" dirty="0" smtClean="0"/>
              <a:t>Name</a:t>
            </a:r>
            <a:r>
              <a:rPr lang="en-GB" sz="1100" dirty="0"/>
              <a:t>: string: "</a:t>
            </a:r>
            <a:r>
              <a:rPr lang="en-GB" sz="1100" dirty="0" smtClean="0"/>
              <a:t>namef70b67ff-05d3-4498-95c9-de74e1aa0c3c“</a:t>
            </a:r>
          </a:p>
          <a:p>
            <a:pPr lvl="2"/>
            <a:r>
              <a:rPr lang="en-GB" sz="1100" dirty="0" smtClean="0"/>
              <a:t>Number</a:t>
            </a:r>
            <a:r>
              <a:rPr lang="en-GB" sz="1100" dirty="0"/>
              <a:t>: </a:t>
            </a:r>
            <a:r>
              <a:rPr lang="en-GB" sz="1100" dirty="0" err="1"/>
              <a:t>int</a:t>
            </a:r>
            <a:r>
              <a:rPr lang="en-GB" sz="1100" dirty="0"/>
              <a:t>: 1</a:t>
            </a:r>
          </a:p>
          <a:p>
            <a:r>
              <a:rPr lang="en-US" u="sng" dirty="0" smtClean="0"/>
              <a:t>Or create many:</a:t>
            </a:r>
          </a:p>
          <a:p>
            <a:pPr lvl="1"/>
            <a:r>
              <a:rPr lang="en-GB" sz="1500" dirty="0" err="1" smtClean="0"/>
              <a:t>MyClass</a:t>
            </a:r>
            <a:r>
              <a:rPr lang="en-GB" sz="1500" dirty="0" smtClean="0"/>
              <a:t>:</a:t>
            </a:r>
          </a:p>
          <a:p>
            <a:pPr lvl="2"/>
            <a:r>
              <a:rPr lang="en-GB" sz="1200" dirty="0" err="1" smtClean="0"/>
              <a:t>MyText</a:t>
            </a:r>
            <a:r>
              <a:rPr lang="en-GB" sz="1200" dirty="0" smtClean="0"/>
              <a:t>: string: "MyTextfda10499-e112-476b-924a-2c7b831227f2“</a:t>
            </a:r>
          </a:p>
          <a:p>
            <a:pPr lvl="1"/>
            <a:r>
              <a:rPr lang="en-GB" sz="1500" dirty="0" err="1" smtClean="0"/>
              <a:t>MyClass</a:t>
            </a:r>
            <a:r>
              <a:rPr lang="en-GB" sz="1500" dirty="0" smtClean="0"/>
              <a:t>:</a:t>
            </a:r>
          </a:p>
          <a:p>
            <a:pPr lvl="2"/>
            <a:r>
              <a:rPr lang="en-GB" sz="1200" dirty="0" err="1" smtClean="0"/>
              <a:t>MyText</a:t>
            </a:r>
            <a:r>
              <a:rPr lang="en-GB" sz="1200" dirty="0"/>
              <a:t>: string: "</a:t>
            </a:r>
            <a:r>
              <a:rPr lang="en-GB" sz="1200" dirty="0" smtClean="0"/>
              <a:t>MyText6140d5f8-0639-4718-a82b-181d0410f9cf“</a:t>
            </a:r>
          </a:p>
          <a:p>
            <a:pPr lvl="1"/>
            <a:r>
              <a:rPr lang="en-GB" sz="1500" dirty="0" err="1" smtClean="0"/>
              <a:t>MyClass</a:t>
            </a:r>
            <a:r>
              <a:rPr lang="en-GB" sz="1500" dirty="0" smtClean="0"/>
              <a:t>:</a:t>
            </a:r>
          </a:p>
          <a:p>
            <a:pPr lvl="2"/>
            <a:r>
              <a:rPr lang="en-GB" sz="1200" dirty="0" err="1" smtClean="0"/>
              <a:t>MyText</a:t>
            </a:r>
            <a:r>
              <a:rPr lang="en-GB" sz="1200" dirty="0"/>
              <a:t>: string: "MyText4a89c288-694a-4a19-a407-7348b70420cf"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921406" y="1845735"/>
            <a:ext cx="5234274" cy="4023360"/>
          </a:xfrm>
        </p:spPr>
        <p:txBody>
          <a:bodyPr>
            <a:normAutofit/>
          </a:bodyPr>
          <a:lstStyle/>
          <a:p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testParent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fixture.Create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ComplexParent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instances = 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fixture.CreateMany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GB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AutoFixture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trying to solve?</a:t>
            </a:r>
            <a:endParaRPr lang="en-US" dirty="0"/>
          </a:p>
          <a:p>
            <a:pPr lvl="1"/>
            <a:r>
              <a:rPr lang="en-US" dirty="0" smtClean="0"/>
              <a:t>Consolidate object creation in tests (“new” is a smell)</a:t>
            </a:r>
          </a:p>
          <a:p>
            <a:pPr lvl="1"/>
            <a:endParaRPr lang="en-US" dirty="0"/>
          </a:p>
          <a:p>
            <a:r>
              <a:rPr lang="en-US" dirty="0"/>
              <a:t>Problems </a:t>
            </a:r>
            <a:r>
              <a:rPr lang="en-US" dirty="0" err="1" smtClean="0"/>
              <a:t>AutoFixture</a:t>
            </a:r>
            <a:r>
              <a:rPr lang="en-US" dirty="0" smtClean="0"/>
              <a:t> solves:</a:t>
            </a:r>
            <a:endParaRPr lang="en-US" dirty="0"/>
          </a:p>
          <a:p>
            <a:pPr lvl="1"/>
            <a:r>
              <a:rPr lang="en-US" dirty="0"/>
              <a:t>Test setup is much quicker and less tedious</a:t>
            </a:r>
          </a:p>
          <a:p>
            <a:pPr lvl="1"/>
            <a:r>
              <a:rPr lang="en-US" dirty="0"/>
              <a:t>Lower ceremony and less monotony 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Tools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AutoFixture</a:t>
            </a:r>
            <a:r>
              <a:rPr lang="en-US" dirty="0" smtClean="0"/>
              <a:t> has additional libraries with nice hooks into mocking/faking libraries</a:t>
            </a:r>
            <a:endParaRPr lang="en-GB" dirty="0" smtClean="0"/>
          </a:p>
          <a:p>
            <a:pPr lvl="1"/>
            <a:r>
              <a:rPr lang="en-US" dirty="0" smtClean="0"/>
              <a:t>Works well with Fixie (search for these both online for blog posts)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03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AutoFixture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Notes &amp; Tips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custom builders as needed, avoid context duplication</a:t>
            </a:r>
          </a:p>
          <a:p>
            <a:endParaRPr lang="en-US" dirty="0"/>
          </a:p>
          <a:p>
            <a:r>
              <a:rPr lang="en-US" dirty="0" smtClean="0"/>
              <a:t>Customize as many properties on your objects as you responsibly can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AutoFixture</a:t>
            </a:r>
            <a:r>
              <a:rPr lang="en-US" dirty="0" smtClean="0"/>
              <a:t> in conjunction with your domain’s object building</a:t>
            </a:r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What does success Look like?</a:t>
            </a:r>
            <a:endParaRPr lang="en-GB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will have types that exist only in your test project that encapsulate common setup</a:t>
            </a:r>
          </a:p>
          <a:p>
            <a:endParaRPr lang="en-US" dirty="0"/>
          </a:p>
          <a:p>
            <a:r>
              <a:rPr lang="en-US" dirty="0" err="1" smtClean="0"/>
              <a:t>AutoFixture</a:t>
            </a:r>
            <a:r>
              <a:rPr lang="en-US" dirty="0" smtClean="0"/>
              <a:t> generated objects will actually look like real objects your application would see.</a:t>
            </a:r>
          </a:p>
          <a:p>
            <a:r>
              <a:rPr lang="en-US" dirty="0" smtClean="0"/>
              <a:t>Again, your test data will be a closer representation of the real world.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Technical Lead at Headspring</a:t>
            </a:r>
          </a:p>
          <a:p>
            <a:r>
              <a:rPr lang="en-US" dirty="0"/>
              <a:t>Lives in Austin, TX USA*</a:t>
            </a:r>
          </a:p>
          <a:p>
            <a:r>
              <a:rPr lang="en-US" dirty="0"/>
              <a:t>Sometimes blogger on Los Techies</a:t>
            </a:r>
          </a:p>
          <a:p>
            <a:r>
              <a:rPr lang="en-US" dirty="0"/>
              <a:t>Loves disc golf, Frisbee games, juggling, and bowling</a:t>
            </a:r>
          </a:p>
          <a:p>
            <a:endParaRPr lang="en-US" dirty="0"/>
          </a:p>
          <a:p>
            <a:r>
              <a:rPr lang="en-US" sz="1600" i="1" dirty="0"/>
              <a:t>*Doesn’t own a pair of boots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7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Respawn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small library to help reset your test database to a known point</a:t>
            </a:r>
          </a:p>
          <a:p>
            <a:endParaRPr lang="en-US" dirty="0"/>
          </a:p>
          <a:p>
            <a:r>
              <a:rPr lang="en-US" dirty="0" smtClean="0"/>
              <a:t>Just like a video game save point, reset back to a checkpoint before each test or fixture</a:t>
            </a:r>
          </a:p>
          <a:p>
            <a:endParaRPr lang="en-US" dirty="0"/>
          </a:p>
          <a:p>
            <a:r>
              <a:rPr lang="en-US" dirty="0" smtClean="0"/>
              <a:t>DANGER: Calling Reset will delete all tables in the database unless you configure your ignore list</a:t>
            </a:r>
          </a:p>
          <a:p>
            <a:endParaRPr lang="en-US" dirty="0"/>
          </a:p>
          <a:p>
            <a:r>
              <a:rPr lang="en-US" dirty="0" smtClean="0"/>
              <a:t>You can also ignore entire schemas (works well if you have a schema for versioning)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67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Respawn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Configuration</a:t>
            </a:r>
            <a:endParaRPr lang="en-GB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Checkpoint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checkpoint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Checkpoint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TablesToIgnore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sysdiagrams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tblUser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tblObjectType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SchemasToExclude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RoundhousE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Usage</a:t>
            </a:r>
            <a:endParaRPr lang="en-GB" u="sng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checkpoint.Reset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MyConnectionStringName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51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Respawn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2800" b="1" dirty="0" smtClean="0"/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Fixie + </a:t>
            </a:r>
            <a:r>
              <a:rPr lang="en-US" sz="2800" b="1" dirty="0" err="1" smtClean="0"/>
              <a:t>AutoFixture</a:t>
            </a:r>
            <a:r>
              <a:rPr lang="en-US" sz="2800" b="1" dirty="0" smtClean="0"/>
              <a:t> + </a:t>
            </a:r>
            <a:r>
              <a:rPr lang="en-US" sz="2800" b="1" dirty="0" err="1" smtClean="0"/>
              <a:t>Respawn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=</a:t>
            </a:r>
          </a:p>
          <a:p>
            <a:pPr algn="ctr"/>
            <a:r>
              <a:rPr lang="en-US" sz="5400" b="1" dirty="0" smtClean="0"/>
              <a:t>AWESOME!!</a:t>
            </a:r>
            <a:endParaRPr lang="en-GB" sz="5400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870192"/>
            <a:ext cx="4937125" cy="3974866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Respawn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Notes &amp; Tips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fewer tables you’re *not* deleting, the better.</a:t>
            </a:r>
          </a:p>
          <a:p>
            <a:endParaRPr lang="en-US" dirty="0"/>
          </a:p>
          <a:p>
            <a:r>
              <a:rPr lang="en-US" dirty="0" smtClean="0"/>
              <a:t>Be careful of the amount of data you’re generating in the first place.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Sometimes it can be easy to add a new table to your ignore list when coding new features.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What does success Look like?</a:t>
            </a:r>
            <a:endParaRPr lang="en-GB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You’ll have less than a handful of tables and schemas in your ignore/exclude lists.</a:t>
            </a:r>
          </a:p>
          <a:p>
            <a:endParaRPr lang="en-US" dirty="0"/>
          </a:p>
          <a:p>
            <a:r>
              <a:rPr lang="en-US" dirty="0" smtClean="0"/>
              <a:t>Deletes are crazy fast when you view a DB profiler.</a:t>
            </a:r>
          </a:p>
          <a:p>
            <a:endParaRPr lang="en-US" dirty="0"/>
          </a:p>
          <a:p>
            <a:r>
              <a:rPr lang="en-US" dirty="0" smtClean="0"/>
              <a:t>The ignored tables contain data that really don’t change often.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RoundhousE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Migrations using </a:t>
            </a:r>
            <a:r>
              <a:rPr lang="en-US" dirty="0" err="1" smtClean="0"/>
              <a:t>sql</a:t>
            </a:r>
            <a:r>
              <a:rPr lang="en-US" dirty="0" smtClean="0"/>
              <a:t> files and versioning based on source control</a:t>
            </a:r>
          </a:p>
          <a:p>
            <a:endParaRPr lang="en-US" dirty="0"/>
          </a:p>
          <a:p>
            <a:r>
              <a:rPr lang="en-US" dirty="0" smtClean="0"/>
              <a:t>Handles: Creation, Versioning, Migration</a:t>
            </a:r>
          </a:p>
          <a:p>
            <a:endParaRPr lang="en-US" dirty="0"/>
          </a:p>
          <a:p>
            <a:r>
              <a:rPr lang="en-US" dirty="0" smtClean="0"/>
              <a:t>Run on multiple environments: Local, Dev, Test, Staging, Production</a:t>
            </a:r>
          </a:p>
          <a:p>
            <a:endParaRPr lang="en-US" dirty="0"/>
          </a:p>
          <a:p>
            <a:r>
              <a:rPr lang="en-US" dirty="0" smtClean="0"/>
              <a:t>Works with: SQL Server, Oracle, MySQL, </a:t>
            </a:r>
            <a:r>
              <a:rPr lang="en-US" dirty="0" err="1" smtClean="0"/>
              <a:t>Postgres</a:t>
            </a:r>
            <a:r>
              <a:rPr lang="en-US" dirty="0" smtClean="0"/>
              <a:t>, SQLite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RoundhousE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Alter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After Create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Before Update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First After Update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Stored Procedure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After Other Anytime Scripts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Permission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9413" y="2500313"/>
            <a:ext cx="3914775" cy="27146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RoundhousE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Notes &amp; Tips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Automate the various actions for which you’ll use RH, these will speed up your dev process</a:t>
            </a:r>
          </a:p>
          <a:p>
            <a:endParaRPr lang="en-US" dirty="0"/>
          </a:p>
          <a:p>
            <a:r>
              <a:rPr lang="en-US" dirty="0" smtClean="0"/>
              <a:t>Take advantage of the various folder groups and environments, not just the “up” folder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What does success Look like?</a:t>
            </a:r>
            <a:endParaRPr lang="en-GB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will have shortcuts in your build script, and not have to remember all the RH parameters</a:t>
            </a:r>
          </a:p>
          <a:p>
            <a:endParaRPr lang="en-US" dirty="0"/>
          </a:p>
          <a:p>
            <a:r>
              <a:rPr lang="en-US" dirty="0" smtClean="0"/>
              <a:t>Any developer can grab the code and easily make DB changes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Psake</a:t>
            </a:r>
            <a:r>
              <a:rPr lang="en-US" dirty="0" smtClean="0"/>
              <a:t> – </a:t>
            </a:r>
            <a:r>
              <a:rPr lang="en-US" dirty="0" err="1" smtClean="0"/>
              <a:t>Powershell</a:t>
            </a:r>
            <a:r>
              <a:rPr lang="en-US" dirty="0" smtClean="0"/>
              <a:t> build scripts</a:t>
            </a:r>
            <a:br>
              <a:rPr lang="en-US" dirty="0" smtClean="0"/>
            </a:br>
            <a:r>
              <a:rPr lang="en-US" dirty="0" smtClean="0"/>
              <a:t>  OR</a:t>
            </a:r>
            <a:br>
              <a:rPr lang="en-US" dirty="0" smtClean="0"/>
            </a:br>
            <a:r>
              <a:rPr lang="en-US" dirty="0" smtClean="0"/>
              <a:t>Gulp – Depends on the team at the moment</a:t>
            </a:r>
          </a:p>
          <a:p>
            <a:endParaRPr lang="en-US" dirty="0"/>
          </a:p>
          <a:p>
            <a:r>
              <a:rPr lang="en-US" dirty="0" smtClean="0"/>
              <a:t>TeamCity – works for us, easy to hand off</a:t>
            </a:r>
          </a:p>
          <a:p>
            <a:endParaRPr lang="en-US" dirty="0"/>
          </a:p>
          <a:p>
            <a:r>
              <a:rPr lang="en-US" dirty="0" smtClean="0"/>
              <a:t>Octopus Deploy – also easy to hand off, good licensing (5 </a:t>
            </a:r>
            <a:r>
              <a:rPr lang="en-US" dirty="0" err="1" smtClean="0"/>
              <a:t>projs</a:t>
            </a:r>
            <a:r>
              <a:rPr lang="en-US" dirty="0" smtClean="0"/>
              <a:t>), runs “Deploy.ps1”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Psake</a:t>
            </a:r>
            <a:r>
              <a:rPr lang="en-US" dirty="0" smtClean="0"/>
              <a:t> –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lvl="1"/>
            <a:r>
              <a:rPr lang="en-US" dirty="0" smtClean="0"/>
              <a:t>It’s whatever, I’d prefer FAKE, but </a:t>
            </a:r>
            <a:r>
              <a:rPr lang="en-US" dirty="0" err="1" smtClean="0"/>
              <a:t>Psake</a:t>
            </a:r>
            <a:r>
              <a:rPr lang="en-US" dirty="0" smtClean="0"/>
              <a:t> is good</a:t>
            </a:r>
          </a:p>
          <a:p>
            <a:pPr lvl="1"/>
            <a:r>
              <a:rPr lang="en-US" dirty="0" smtClean="0"/>
              <a:t>On most/all Windows machines (although the future is exciting)</a:t>
            </a:r>
            <a:endParaRPr lang="en-GB" dirty="0"/>
          </a:p>
          <a:p>
            <a:r>
              <a:rPr lang="en-US" dirty="0" smtClean="0"/>
              <a:t>Lots of copy and paste</a:t>
            </a:r>
          </a:p>
          <a:p>
            <a:pPr lvl="1"/>
            <a:r>
              <a:rPr lang="en-US" dirty="0" smtClean="0"/>
              <a:t>Can’t believe I’m admitting this (</a:t>
            </a:r>
            <a:r>
              <a:rPr lang="en-US" dirty="0" err="1" smtClean="0"/>
              <a:t>facepalm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Good/bad – you don’t want to opt in, but it’s nice to have some flexibility</a:t>
            </a:r>
            <a:endParaRPr lang="en-US" dirty="0"/>
          </a:p>
          <a:p>
            <a:r>
              <a:rPr lang="en-US" dirty="0" smtClean="0"/>
              <a:t>Works well with RH</a:t>
            </a:r>
          </a:p>
          <a:p>
            <a:pPr lvl="1"/>
            <a:r>
              <a:rPr lang="en-US" dirty="0" smtClean="0"/>
              <a:t>Automation is fairly standard</a:t>
            </a:r>
          </a:p>
          <a:p>
            <a:pPr lvl="1"/>
            <a:r>
              <a:rPr lang="en-US" dirty="0" smtClean="0"/>
              <a:t>Easy to call into rh.exe</a:t>
            </a:r>
          </a:p>
          <a:p>
            <a:pPr lvl="1"/>
            <a:r>
              <a:rPr lang="en-US" dirty="0" smtClean="0"/>
              <a:t>RH has a lot of parameters, the C/P technique works well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Notes &amp; Tips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Make everything a variable. Seriously.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Learn your framework, inside and out.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What does success Look like?</a:t>
            </a:r>
            <a:endParaRPr lang="en-GB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Modifying something later for a diff/new environment will be super simple. No Fear.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You won’t be “building” or “copy/pasting” features that already exist.</a:t>
            </a:r>
          </a:p>
          <a:p>
            <a:endParaRPr lang="en-US" dirty="0"/>
          </a:p>
          <a:p>
            <a:r>
              <a:rPr lang="en-US" dirty="0" smtClean="0"/>
              <a:t>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Fixes</a:t>
            </a:r>
          </a:p>
          <a:p>
            <a:r>
              <a:rPr lang="en-US" dirty="0" smtClean="0"/>
              <a:t>Specifics</a:t>
            </a:r>
          </a:p>
          <a:p>
            <a:r>
              <a:rPr lang="en-US" dirty="0" smtClean="0"/>
              <a:t>Where are we?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34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Warning: Still somewhat new to me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Fits well with our opinions of project structure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Low ceremony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Favors immutability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project uses </a:t>
            </a:r>
            <a:r>
              <a:rPr lang="en-US" dirty="0" err="1" smtClean="0"/>
              <a:t>Browserify</a:t>
            </a:r>
            <a:r>
              <a:rPr lang="en-US" dirty="0" smtClean="0"/>
              <a:t> to bundle code into one “app”</a:t>
            </a:r>
          </a:p>
          <a:p>
            <a:r>
              <a:rPr lang="en-US" dirty="0" smtClean="0"/>
              <a:t>Application is divided into several pages that have their own workflow (mini-SPAs)</a:t>
            </a:r>
          </a:p>
          <a:p>
            <a:r>
              <a:rPr lang="en-US" dirty="0" smtClean="0"/>
              <a:t>Has .NET/MVC tooling. Choose your own adventure up front (know your audience)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31" y="3542559"/>
            <a:ext cx="603016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Notes &amp; Tips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Take some time determining what your API should look like</a:t>
            </a:r>
          </a:p>
          <a:p>
            <a:endParaRPr lang="en-US" dirty="0"/>
          </a:p>
          <a:p>
            <a:r>
              <a:rPr lang="en-US" dirty="0" smtClean="0"/>
              <a:t>Keep files/components small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 reinvent the wheel. There are lots of open source components.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What does success Look like?</a:t>
            </a:r>
            <a:endParaRPr lang="en-GB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Responses from the server “just work”, little need to modify your objects.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will have lots of files. But that’s okay, it’s easier to compose than to break apart.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Structuremap</a:t>
            </a:r>
            <a:r>
              <a:rPr lang="en-US" dirty="0" smtClean="0"/>
              <a:t> – Inversion of Control container for dependency injection</a:t>
            </a:r>
          </a:p>
          <a:p>
            <a:endParaRPr lang="en-US" dirty="0"/>
          </a:p>
          <a:p>
            <a:r>
              <a:rPr lang="en-US" dirty="0" err="1" smtClean="0"/>
              <a:t>AutoMapper</a:t>
            </a:r>
            <a:r>
              <a:rPr lang="en-US" dirty="0" smtClean="0"/>
              <a:t> – object to object mappings</a:t>
            </a:r>
          </a:p>
          <a:p>
            <a:endParaRPr lang="en-US" dirty="0"/>
          </a:p>
          <a:p>
            <a:r>
              <a:rPr lang="en-US" dirty="0" err="1" smtClean="0"/>
              <a:t>EntityFramework</a:t>
            </a:r>
            <a:r>
              <a:rPr lang="en-US" dirty="0" smtClean="0"/>
              <a:t> – database access</a:t>
            </a:r>
          </a:p>
          <a:p>
            <a:endParaRPr lang="en-US" dirty="0"/>
          </a:p>
          <a:p>
            <a:r>
              <a:rPr lang="en-US" dirty="0" err="1" smtClean="0"/>
              <a:t>FluentValidation</a:t>
            </a:r>
            <a:r>
              <a:rPr lang="en-US" dirty="0" smtClean="0"/>
              <a:t> – validation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52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Serilog</a:t>
            </a:r>
            <a:endParaRPr lang="en-US" dirty="0" smtClean="0"/>
          </a:p>
          <a:p>
            <a:pPr lvl="1"/>
            <a:r>
              <a:rPr lang="en-US" dirty="0" smtClean="0"/>
              <a:t>I put this in the abstract, but good logging should be boring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Feature Folders work well here</a:t>
            </a:r>
          </a:p>
          <a:p>
            <a:pPr lvl="1"/>
            <a:r>
              <a:rPr lang="en-US" dirty="0" smtClean="0"/>
              <a:t>You tend to see more adds/deletes than modified lines</a:t>
            </a:r>
          </a:p>
          <a:p>
            <a:r>
              <a:rPr lang="en-US" dirty="0" smtClean="0"/>
              <a:t>GitHub/</a:t>
            </a:r>
            <a:r>
              <a:rPr lang="en-US" dirty="0" err="1" smtClean="0"/>
              <a:t>Bitbucket</a:t>
            </a:r>
            <a:endParaRPr lang="en-US" dirty="0" smtClean="0"/>
          </a:p>
          <a:p>
            <a:pPr lvl="1"/>
            <a:r>
              <a:rPr lang="en-US" dirty="0" smtClean="0"/>
              <a:t>I prefer GitHub, but we use </a:t>
            </a:r>
            <a:r>
              <a:rPr lang="en-US" dirty="0" err="1" smtClean="0"/>
              <a:t>Bitbucket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things are always changing and evolving every day at Headspring.</a:t>
            </a:r>
          </a:p>
          <a:p>
            <a:endParaRPr lang="en-US" dirty="0"/>
          </a:p>
          <a:p>
            <a:r>
              <a:rPr lang="en-US" dirty="0" smtClean="0"/>
              <a:t>Please reach out to us in person, via email, Twitter, or GitHub if you have any other questions, comments, concerns, praise, jokes, stories, or hilarious gifs!</a:t>
            </a:r>
          </a:p>
          <a:p>
            <a:endParaRPr lang="en-US" dirty="0"/>
          </a:p>
          <a:p>
            <a:r>
              <a:rPr lang="en-US" dirty="0" smtClean="0"/>
              <a:t>Twitter: @Headspring</a:t>
            </a:r>
            <a:r>
              <a:rPr lang="en-GB" dirty="0" smtClean="0"/>
              <a:t>, @ChrisMissal</a:t>
            </a:r>
            <a:br>
              <a:rPr lang="en-GB" dirty="0" smtClean="0"/>
            </a:br>
            <a:r>
              <a:rPr lang="en-GB" dirty="0" smtClean="0"/>
              <a:t>GitHub: </a:t>
            </a:r>
            <a:r>
              <a:rPr lang="en-GB" dirty="0" err="1" smtClean="0"/>
              <a:t>HeadspringLabs</a:t>
            </a:r>
            <a:r>
              <a:rPr lang="en-GB" dirty="0" smtClean="0"/>
              <a:t>, ChrisMissal</a:t>
            </a:r>
            <a:br>
              <a:rPr lang="en-GB" dirty="0" smtClean="0"/>
            </a:br>
            <a:r>
              <a:rPr lang="en-GB" dirty="0" smtClean="0"/>
              <a:t>Email: </a:t>
            </a:r>
            <a:r>
              <a:rPr lang="en-GB" dirty="0" smtClean="0">
                <a:hlinkClick r:id="rId2"/>
              </a:rPr>
              <a:t>chris@headspring.com</a:t>
            </a:r>
            <a:r>
              <a:rPr lang="en-GB" dirty="0" smtClean="0"/>
              <a:t>, </a:t>
            </a:r>
            <a:r>
              <a:rPr lang="en-GB" dirty="0" smtClean="0">
                <a:hlinkClick r:id="rId3"/>
              </a:rPr>
              <a:t>chris.missal@gmail.com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Web: </a:t>
            </a:r>
            <a:r>
              <a:rPr lang="en-GB" dirty="0" smtClean="0">
                <a:hlinkClick r:id="rId4"/>
              </a:rPr>
              <a:t>http://www.headspring.com</a:t>
            </a:r>
            <a:r>
              <a:rPr lang="en-GB" dirty="0" smtClean="0"/>
              <a:t>, </a:t>
            </a:r>
            <a:r>
              <a:rPr lang="en-GB" dirty="0" smtClean="0">
                <a:hlinkClick r:id="rId5"/>
              </a:rPr>
              <a:t>http://chrismissal.com</a:t>
            </a:r>
            <a:endParaRPr lang="en-GB" dirty="0" smtClean="0"/>
          </a:p>
          <a:p>
            <a:endParaRPr lang="en-GB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Headspring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Background About Us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we, what do we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Application Development</a:t>
            </a:r>
          </a:p>
          <a:p>
            <a:r>
              <a:rPr lang="en-US" dirty="0" smtClean="0"/>
              <a:t>Legacy System Migrations</a:t>
            </a:r>
          </a:p>
          <a:p>
            <a:r>
              <a:rPr lang="en-US" dirty="0" smtClean="0"/>
              <a:t>Technology Refresh/Update</a:t>
            </a:r>
          </a:p>
          <a:p>
            <a:r>
              <a:rPr lang="en-US" dirty="0" smtClean="0"/>
              <a:t>Systems and applications handed off to dev team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1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Apps since “back in the day”</a:t>
            </a:r>
          </a:p>
          <a:p>
            <a:r>
              <a:rPr lang="en-US" dirty="0" smtClean="0"/>
              <a:t>Big apps (too big)</a:t>
            </a:r>
          </a:p>
          <a:p>
            <a:r>
              <a:rPr lang="en-US" dirty="0" err="1" smtClean="0"/>
              <a:t>AutoMapper</a:t>
            </a:r>
            <a:endParaRPr lang="en-US" dirty="0" smtClean="0"/>
          </a:p>
          <a:p>
            <a:r>
              <a:rPr lang="en-US" dirty="0" err="1" smtClean="0"/>
              <a:t>MvcContrib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Or areas to improve upon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8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Efficiencies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build features and value faster?</a:t>
            </a:r>
          </a:p>
          <a:p>
            <a:r>
              <a:rPr lang="en-US" dirty="0" smtClean="0"/>
              <a:t>Avoid rework during development? (after code reviews and testing)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#BuiltByHeadspring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84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E0AD12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1198</TotalTime>
  <Words>1706</Words>
  <Application>Microsoft Office PowerPoint</Application>
  <PresentationFormat>Widescreen</PresentationFormat>
  <Paragraphs>396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ALusine</vt:lpstr>
      <vt:lpstr>Arial</vt:lpstr>
      <vt:lpstr>Calibri</vt:lpstr>
      <vt:lpstr>Calibri Light</vt:lpstr>
      <vt:lpstr>Consolas</vt:lpstr>
      <vt:lpstr>Verdana</vt:lpstr>
      <vt:lpstr>Retrospect</vt:lpstr>
      <vt:lpstr>Office Theme</vt:lpstr>
      <vt:lpstr>PowerPoint Presentation</vt:lpstr>
      <vt:lpstr>Built by Headspring</vt:lpstr>
      <vt:lpstr>About Me</vt:lpstr>
      <vt:lpstr>Agenda</vt:lpstr>
      <vt:lpstr>About Headspring</vt:lpstr>
      <vt:lpstr>Who are we, what do we do?</vt:lpstr>
      <vt:lpstr>History</vt:lpstr>
      <vt:lpstr>Problems</vt:lpstr>
      <vt:lpstr>Efficiencies</vt:lpstr>
      <vt:lpstr>Working Software</vt:lpstr>
      <vt:lpstr>Solutions</vt:lpstr>
      <vt:lpstr>Fixes</vt:lpstr>
      <vt:lpstr>Feature Folders</vt:lpstr>
      <vt:lpstr>Feature Folders</vt:lpstr>
      <vt:lpstr>Feature Folders</vt:lpstr>
      <vt:lpstr>Feature Folders</vt:lpstr>
      <vt:lpstr>MediatR</vt:lpstr>
      <vt:lpstr>MediatR</vt:lpstr>
      <vt:lpstr>MediatR</vt:lpstr>
      <vt:lpstr>MediatR</vt:lpstr>
      <vt:lpstr>MediatR</vt:lpstr>
      <vt:lpstr>Fixie</vt:lpstr>
      <vt:lpstr>Fixie</vt:lpstr>
      <vt:lpstr>Fixie</vt:lpstr>
      <vt:lpstr>Fixie</vt:lpstr>
      <vt:lpstr>AutoFixture</vt:lpstr>
      <vt:lpstr>AutoFixture</vt:lpstr>
      <vt:lpstr>AutoFixture</vt:lpstr>
      <vt:lpstr>AutoFixture</vt:lpstr>
      <vt:lpstr>Respawn</vt:lpstr>
      <vt:lpstr>Respawn</vt:lpstr>
      <vt:lpstr>Respawn</vt:lpstr>
      <vt:lpstr>Respawn</vt:lpstr>
      <vt:lpstr>RoundhousE</vt:lpstr>
      <vt:lpstr>RoundhousE</vt:lpstr>
      <vt:lpstr>RoundhousE</vt:lpstr>
      <vt:lpstr>Build</vt:lpstr>
      <vt:lpstr>Build</vt:lpstr>
      <vt:lpstr>Build</vt:lpstr>
      <vt:lpstr>React</vt:lpstr>
      <vt:lpstr>React</vt:lpstr>
      <vt:lpstr>React</vt:lpstr>
      <vt:lpstr>Others</vt:lpstr>
      <vt:lpstr>Others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111</cp:revision>
  <dcterms:created xsi:type="dcterms:W3CDTF">2015-06-01T00:26:44Z</dcterms:created>
  <dcterms:modified xsi:type="dcterms:W3CDTF">2015-06-04T15:31:31Z</dcterms:modified>
</cp:coreProperties>
</file>