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66" r:id="rId4"/>
    <p:sldId id="267" r:id="rId5"/>
    <p:sldId id="268" r:id="rId6"/>
    <p:sldId id="257" r:id="rId7"/>
    <p:sldId id="269" r:id="rId8"/>
    <p:sldId id="258" r:id="rId9"/>
    <p:sldId id="259" r:id="rId10"/>
    <p:sldId id="260" r:id="rId11"/>
    <p:sldId id="261" r:id="rId12"/>
    <p:sldId id="26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snapToObjects="1">
      <p:cViewPr varScale="1">
        <p:scale>
          <a:sx n="90" d="100"/>
          <a:sy n="90" d="100"/>
        </p:scale>
        <p:origin x="8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6/19/17</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6/19/17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6/19/17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6/19/17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a:t>6/19/17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a:t>6/19/17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a:t>6/19/17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a:t>6/19/17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a:t>6/19/17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6/19/17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a:pPr/>
              <a:t>6/19/17</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a:pPr/>
              <a:t>6/19/17</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Happiness Meter</a:t>
            </a:r>
            <a:endParaRPr lang="en-US" dirty="0"/>
          </a:p>
        </p:txBody>
      </p:sp>
      <p:sp>
        <p:nvSpPr>
          <p:cNvPr id="3" name="Subtitle 2"/>
          <p:cNvSpPr>
            <a:spLocks noGrp="1"/>
          </p:cNvSpPr>
          <p:nvPr>
            <p:ph type="subTitle" idx="1"/>
          </p:nvPr>
        </p:nvSpPr>
        <p:spPr/>
        <p:txBody>
          <a:bodyPr/>
          <a:lstStyle/>
          <a:p>
            <a:r>
              <a:rPr lang="en-US" dirty="0" smtClean="0"/>
              <a:t>A solution to a problem retail didn’t know it had</a:t>
            </a:r>
            <a:endParaRPr lang="en-US" dirty="0"/>
          </a:p>
        </p:txBody>
      </p:sp>
    </p:spTree>
    <p:extLst>
      <p:ext uri="{BB962C8B-B14F-4D97-AF65-F5344CB8AC3E}">
        <p14:creationId xmlns:p14="http://schemas.microsoft.com/office/powerpoint/2010/main" val="451311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What’s been done so far?</a:t>
            </a:r>
            <a:endParaRPr lang="en-US"/>
          </a:p>
        </p:txBody>
      </p:sp>
      <p:sp>
        <p:nvSpPr>
          <p:cNvPr id="3" name="Content Placeholder 2"/>
          <p:cNvSpPr>
            <a:spLocks noGrp="1"/>
          </p:cNvSpPr>
          <p:nvPr>
            <p:ph idx="1"/>
          </p:nvPr>
        </p:nvSpPr>
        <p:spPr/>
        <p:txBody>
          <a:bodyPr/>
          <a:lstStyle/>
          <a:p>
            <a:r>
              <a:rPr lang="en-US" dirty="0" smtClean="0"/>
              <a:t>Camera code.</a:t>
            </a:r>
          </a:p>
          <a:p>
            <a:r>
              <a:rPr lang="en-US" dirty="0" smtClean="0"/>
              <a:t>Lambda to process images and store in Dynamo.</a:t>
            </a:r>
          </a:p>
          <a:p>
            <a:r>
              <a:rPr lang="en-US" dirty="0" err="1" smtClean="0"/>
              <a:t>CloudFormation</a:t>
            </a:r>
            <a:r>
              <a:rPr lang="en-US" dirty="0" smtClean="0"/>
              <a:t> for deployment.</a:t>
            </a:r>
          </a:p>
          <a:p>
            <a:r>
              <a:rPr lang="en-US" dirty="0" smtClean="0"/>
              <a:t>Field testing with the help of a friendly business owner.</a:t>
            </a:r>
          </a:p>
        </p:txBody>
      </p:sp>
    </p:spTree>
    <p:extLst>
      <p:ext uri="{BB962C8B-B14F-4D97-AF65-F5344CB8AC3E}">
        <p14:creationId xmlns:p14="http://schemas.microsoft.com/office/powerpoint/2010/main" val="2075926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What’s left to do?</a:t>
            </a:r>
            <a:endParaRPr lang="en-US"/>
          </a:p>
        </p:txBody>
      </p:sp>
      <p:sp>
        <p:nvSpPr>
          <p:cNvPr id="3" name="Content Placeholder 2"/>
          <p:cNvSpPr>
            <a:spLocks noGrp="1"/>
          </p:cNvSpPr>
          <p:nvPr>
            <p:ph idx="1"/>
          </p:nvPr>
        </p:nvSpPr>
        <p:spPr/>
        <p:txBody>
          <a:bodyPr/>
          <a:lstStyle/>
          <a:p>
            <a:r>
              <a:rPr lang="en-US" smtClean="0"/>
              <a:t>Produce some nice looking dashboards (not my strong point)</a:t>
            </a:r>
          </a:p>
          <a:p>
            <a:r>
              <a:rPr lang="en-US" smtClean="0"/>
              <a:t>Use a frame grabber instead of a dedicated camera.  Allows us to plug into existing video streams.</a:t>
            </a:r>
          </a:p>
          <a:p>
            <a:r>
              <a:rPr lang="en-US" smtClean="0"/>
              <a:t>Extend the data set.  Perhaps capture gender and age groups.  We already have the data, just need to work out what to do with it.</a:t>
            </a:r>
          </a:p>
          <a:p>
            <a:r>
              <a:rPr lang="en-US" smtClean="0"/>
              <a:t>Figure out the financials</a:t>
            </a:r>
            <a:endParaRPr lang="en-US"/>
          </a:p>
        </p:txBody>
      </p:sp>
    </p:spTree>
    <p:extLst>
      <p:ext uri="{BB962C8B-B14F-4D97-AF65-F5344CB8AC3E}">
        <p14:creationId xmlns:p14="http://schemas.microsoft.com/office/powerpoint/2010/main" val="1543909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Isn’t this a bit creepy?</a:t>
            </a:r>
            <a:endParaRPr lang="en-US"/>
          </a:p>
        </p:txBody>
      </p:sp>
      <p:sp>
        <p:nvSpPr>
          <p:cNvPr id="3" name="Content Placeholder 2"/>
          <p:cNvSpPr>
            <a:spLocks noGrp="1"/>
          </p:cNvSpPr>
          <p:nvPr>
            <p:ph idx="1"/>
          </p:nvPr>
        </p:nvSpPr>
        <p:spPr/>
        <p:txBody>
          <a:bodyPr/>
          <a:lstStyle/>
          <a:p>
            <a:r>
              <a:rPr lang="en-US" smtClean="0"/>
              <a:t>No.  Because we’re not storing photos.  Only statistical data.  S3 policy deletes images automatically after 24 hours</a:t>
            </a:r>
          </a:p>
          <a:p>
            <a:r>
              <a:rPr lang="en-US" smtClean="0"/>
              <a:t>This solution could hook existing CCTV streams.  Customers are already being recorded and monitored.  This is just a use for a previously untapped information stream.</a:t>
            </a:r>
            <a:endParaRPr lang="en-US"/>
          </a:p>
        </p:txBody>
      </p:sp>
    </p:spTree>
    <p:extLst>
      <p:ext uri="{BB962C8B-B14F-4D97-AF65-F5344CB8AC3E}">
        <p14:creationId xmlns:p14="http://schemas.microsoft.com/office/powerpoint/2010/main" val="510273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But will it scale?</a:t>
            </a:r>
            <a:endParaRPr lang="en-US"/>
          </a:p>
        </p:txBody>
      </p:sp>
      <p:sp>
        <p:nvSpPr>
          <p:cNvPr id="3" name="Content Placeholder 2"/>
          <p:cNvSpPr>
            <a:spLocks noGrp="1"/>
          </p:cNvSpPr>
          <p:nvPr>
            <p:ph idx="1"/>
          </p:nvPr>
        </p:nvSpPr>
        <p:spPr/>
        <p:txBody>
          <a:bodyPr/>
          <a:lstStyle/>
          <a:p>
            <a:r>
              <a:rPr lang="en-US" dirty="0" smtClean="0"/>
              <a:t>Yes.  It’s a modern cloud-only architecture.  Every component in the processing side can be dynamically expanded.</a:t>
            </a:r>
          </a:p>
          <a:p>
            <a:r>
              <a:rPr lang="en-US" dirty="0" smtClean="0"/>
              <a:t>For a store open 12 hours/day,  2 cameras would cost around $US1 per day to process</a:t>
            </a:r>
          </a:p>
          <a:p>
            <a:r>
              <a:rPr lang="en-US" dirty="0" smtClean="0"/>
              <a:t>The biggest issue would be bandwidth from remote feeds.</a:t>
            </a:r>
            <a:endParaRPr lang="en-US" dirty="0"/>
          </a:p>
        </p:txBody>
      </p:sp>
    </p:spTree>
    <p:extLst>
      <p:ext uri="{BB962C8B-B14F-4D97-AF65-F5344CB8AC3E}">
        <p14:creationId xmlns:p14="http://schemas.microsoft.com/office/powerpoint/2010/main" val="859805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It’s all about the customer</a:t>
            </a:r>
            <a:r>
              <a:rPr lang="mr-IN" dirty="0" smtClean="0"/>
              <a:t>…</a:t>
            </a:r>
            <a:endParaRPr lang="en-US" dirty="0"/>
          </a:p>
        </p:txBody>
      </p:sp>
      <p:sp>
        <p:nvSpPr>
          <p:cNvPr id="3" name="Content Placeholder 2"/>
          <p:cNvSpPr>
            <a:spLocks noGrp="1"/>
          </p:cNvSpPr>
          <p:nvPr>
            <p:ph idx="1"/>
          </p:nvPr>
        </p:nvSpPr>
        <p:spPr/>
        <p:txBody>
          <a:bodyPr/>
          <a:lstStyle/>
          <a:p>
            <a:r>
              <a:rPr lang="en-US" dirty="0" smtClean="0"/>
              <a:t>Retailers have become obsessed about the “Customer Experience”.</a:t>
            </a:r>
          </a:p>
          <a:p>
            <a:r>
              <a:rPr lang="en-US" dirty="0" smtClean="0"/>
              <a:t>They are looking for new ways to engage with customers, and make sure they are happy, because happy customers come back, or buy more.</a:t>
            </a:r>
          </a:p>
          <a:p>
            <a:r>
              <a:rPr lang="en-US" dirty="0" smtClean="0"/>
              <a:t>For years, they have been recording movement and behavior in stores.  It’s all on tape or hard disc.  They know so much about what their customers do, and want.  If only they would look at it</a:t>
            </a:r>
            <a:r>
              <a:rPr lang="mr-IN" dirty="0" smtClean="0"/>
              <a:t>…</a:t>
            </a:r>
            <a:endParaRPr lang="en-AU" dirty="0" smtClean="0"/>
          </a:p>
          <a:p>
            <a:r>
              <a:rPr lang="en-AU" dirty="0" smtClean="0"/>
              <a:t>What if you could tell how customers felt and react, in REAL TIME?</a:t>
            </a:r>
            <a:endParaRPr lang="en-US" dirty="0"/>
          </a:p>
        </p:txBody>
      </p:sp>
    </p:spTree>
    <p:extLst>
      <p:ext uri="{BB962C8B-B14F-4D97-AF65-F5344CB8AC3E}">
        <p14:creationId xmlns:p14="http://schemas.microsoft.com/office/powerpoint/2010/main" val="784984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“But I can’t spend time watching people</a:t>
            </a:r>
            <a:r>
              <a:rPr lang="mr-IN" dirty="0" smtClean="0"/>
              <a:t>…</a:t>
            </a:r>
            <a:r>
              <a:rPr lang="en-AU" dirty="0" smtClean="0"/>
              <a:t>”</a:t>
            </a:r>
            <a:endParaRPr lang="en-AU" dirty="0"/>
          </a:p>
        </p:txBody>
      </p:sp>
      <p:sp>
        <p:nvSpPr>
          <p:cNvPr id="3" name="Content Placeholder 2"/>
          <p:cNvSpPr>
            <a:spLocks noGrp="1"/>
          </p:cNvSpPr>
          <p:nvPr>
            <p:ph idx="1"/>
          </p:nvPr>
        </p:nvSpPr>
        <p:spPr/>
        <p:txBody>
          <a:bodyPr/>
          <a:lstStyle/>
          <a:p>
            <a:r>
              <a:rPr lang="en-AU" dirty="0" smtClean="0"/>
              <a:t>A year ago, that was true.  A typical supermarket has in excess of 100 CCTV cameras, always on.  Who can look </a:t>
            </a:r>
            <a:r>
              <a:rPr lang="en-AU" smtClean="0"/>
              <a:t>at </a:t>
            </a:r>
            <a:r>
              <a:rPr lang="en-AU" smtClean="0"/>
              <a:t>2400 </a:t>
            </a:r>
            <a:r>
              <a:rPr lang="en-AU" dirty="0" smtClean="0"/>
              <a:t>hours of footage every day?  If you did, could you make determinations on behaviour?</a:t>
            </a:r>
          </a:p>
          <a:p>
            <a:r>
              <a:rPr lang="en-AU" dirty="0" smtClean="0"/>
              <a:t>Image Recognition and AI make it possible to automate the use of this stream of data.  Every frame can be broken down into a set of metrics</a:t>
            </a:r>
            <a:endParaRPr lang="en-AU" dirty="0"/>
          </a:p>
        </p:txBody>
      </p:sp>
    </p:spTree>
    <p:extLst>
      <p:ext uri="{BB962C8B-B14F-4D97-AF65-F5344CB8AC3E}">
        <p14:creationId xmlns:p14="http://schemas.microsoft.com/office/powerpoint/2010/main" val="18319587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Introducing the Happiness Meter</a:t>
            </a:r>
            <a:endParaRPr lang="en-AU" dirty="0"/>
          </a:p>
        </p:txBody>
      </p:sp>
      <p:sp>
        <p:nvSpPr>
          <p:cNvPr id="3" name="Content Placeholder 2"/>
          <p:cNvSpPr>
            <a:spLocks noGrp="1"/>
          </p:cNvSpPr>
          <p:nvPr>
            <p:ph idx="1"/>
          </p:nvPr>
        </p:nvSpPr>
        <p:spPr/>
        <p:txBody>
          <a:bodyPr/>
          <a:lstStyle/>
          <a:p>
            <a:r>
              <a:rPr lang="en-AU" dirty="0" smtClean="0"/>
              <a:t>Let’s take the raw stream, clean it up and gather some basic human behaviour data.</a:t>
            </a:r>
          </a:p>
          <a:p>
            <a:r>
              <a:rPr lang="en-AU" dirty="0" smtClean="0"/>
              <a:t>The Amazon </a:t>
            </a:r>
            <a:r>
              <a:rPr lang="en-AU" dirty="0" err="1" smtClean="0"/>
              <a:t>Rekognition</a:t>
            </a:r>
            <a:r>
              <a:rPr lang="en-AU" dirty="0" smtClean="0"/>
              <a:t> service does the heavy lifting for us.</a:t>
            </a:r>
          </a:p>
          <a:p>
            <a:r>
              <a:rPr lang="en-AU" dirty="0" smtClean="0"/>
              <a:t>Because we are building statistics, </a:t>
            </a:r>
            <a:r>
              <a:rPr lang="en-AU" u="sng" dirty="0" smtClean="0"/>
              <a:t>not</a:t>
            </a:r>
            <a:r>
              <a:rPr lang="en-AU" dirty="0" smtClean="0"/>
              <a:t> tracking movement, our storage levels are lower.</a:t>
            </a:r>
            <a:endParaRPr lang="en-AU" dirty="0"/>
          </a:p>
        </p:txBody>
      </p:sp>
    </p:spTree>
    <p:extLst>
      <p:ext uri="{BB962C8B-B14F-4D97-AF65-F5344CB8AC3E}">
        <p14:creationId xmlns:p14="http://schemas.microsoft.com/office/powerpoint/2010/main" val="395470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How can we use it?</a:t>
            </a:r>
            <a:endParaRPr lang="en-AU" dirty="0"/>
          </a:p>
        </p:txBody>
      </p:sp>
      <p:sp>
        <p:nvSpPr>
          <p:cNvPr id="3" name="Content Placeholder 2"/>
          <p:cNvSpPr>
            <a:spLocks noGrp="1"/>
          </p:cNvSpPr>
          <p:nvPr>
            <p:ph idx="1"/>
          </p:nvPr>
        </p:nvSpPr>
        <p:spPr/>
        <p:txBody>
          <a:bodyPr/>
          <a:lstStyle/>
          <a:p>
            <a:r>
              <a:rPr lang="en-AU" dirty="0" smtClean="0"/>
              <a:t>If people around a particular location don’t look happy, maybe they can’t find what their looking for?</a:t>
            </a:r>
          </a:p>
          <a:p>
            <a:r>
              <a:rPr lang="en-AU" dirty="0" smtClean="0"/>
              <a:t>Is our customer base changing?</a:t>
            </a:r>
          </a:p>
          <a:p>
            <a:r>
              <a:rPr lang="en-AU" dirty="0" smtClean="0"/>
              <a:t>Are the enough checkouts open?</a:t>
            </a:r>
          </a:p>
          <a:p>
            <a:r>
              <a:rPr lang="en-AU" dirty="0" smtClean="0"/>
              <a:t>Is there a problem with the toilets?</a:t>
            </a:r>
            <a:endParaRPr lang="en-AU" dirty="0"/>
          </a:p>
        </p:txBody>
      </p:sp>
    </p:spTree>
    <p:extLst>
      <p:ext uri="{BB962C8B-B14F-4D97-AF65-F5344CB8AC3E}">
        <p14:creationId xmlns:p14="http://schemas.microsoft.com/office/powerpoint/2010/main" val="960166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901" y="2976374"/>
            <a:ext cx="791368" cy="791368"/>
          </a:xfrm>
          <a:prstGeom prst="rect">
            <a:avLst/>
          </a:prstGeom>
        </p:spPr>
      </p:pic>
      <p:sp>
        <p:nvSpPr>
          <p:cNvPr id="2" name="Title 1"/>
          <p:cNvSpPr>
            <a:spLocks noGrp="1"/>
          </p:cNvSpPr>
          <p:nvPr>
            <p:ph type="title"/>
          </p:nvPr>
        </p:nvSpPr>
        <p:spPr/>
        <p:txBody>
          <a:bodyPr/>
          <a:lstStyle/>
          <a:p>
            <a:r>
              <a:rPr lang="en-US" smtClean="0"/>
              <a:t>Solution Design</a:t>
            </a:r>
            <a:endParaRPr lang="en-US"/>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854" y="3107343"/>
            <a:ext cx="791368" cy="791368"/>
          </a:xfrm>
          <a:prstGeom prst="rect">
            <a:avLst/>
          </a:prstGeom>
        </p:spPr>
      </p:pic>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3312131"/>
            <a:ext cx="791368" cy="791368"/>
          </a:xfrm>
          <a:prstGeom prst="rect">
            <a:avLst/>
          </a:prstGeom>
        </p:spPr>
      </p:pic>
      <p:sp>
        <p:nvSpPr>
          <p:cNvPr id="7" name="TextBox 6"/>
          <p:cNvSpPr txBox="1"/>
          <p:nvPr/>
        </p:nvSpPr>
        <p:spPr>
          <a:xfrm>
            <a:off x="1451579" y="4160528"/>
            <a:ext cx="1291621" cy="646331"/>
          </a:xfrm>
          <a:prstGeom prst="rect">
            <a:avLst/>
          </a:prstGeom>
          <a:noFill/>
        </p:spPr>
        <p:txBody>
          <a:bodyPr wrap="square" rtlCol="0">
            <a:spAutoFit/>
          </a:bodyPr>
          <a:lstStyle/>
          <a:p>
            <a:r>
              <a:rPr lang="en-US" smtClean="0"/>
              <a:t>Intelligent Cameras</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7203" y="2935456"/>
            <a:ext cx="1332388" cy="87320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6427" y="2090344"/>
            <a:ext cx="543745" cy="56388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9400" y="4256459"/>
            <a:ext cx="543745" cy="563883"/>
          </a:xfrm>
          <a:prstGeom prst="rect">
            <a:avLst/>
          </a:prstGeom>
        </p:spPr>
      </p:pic>
      <p:sp>
        <p:nvSpPr>
          <p:cNvPr id="11" name="TextBox 10"/>
          <p:cNvSpPr txBox="1"/>
          <p:nvPr/>
        </p:nvSpPr>
        <p:spPr>
          <a:xfrm flipH="1">
            <a:off x="5782913" y="2652713"/>
            <a:ext cx="1854518" cy="369332"/>
          </a:xfrm>
          <a:prstGeom prst="rect">
            <a:avLst/>
          </a:prstGeom>
          <a:noFill/>
        </p:spPr>
        <p:txBody>
          <a:bodyPr wrap="square" rtlCol="0">
            <a:spAutoFit/>
          </a:bodyPr>
          <a:lstStyle/>
          <a:p>
            <a:r>
              <a:rPr lang="en-US" err="1" smtClean="0"/>
              <a:t>Config</a:t>
            </a:r>
            <a:r>
              <a:rPr lang="en-US" smtClean="0"/>
              <a:t> Bucket</a:t>
            </a:r>
            <a:endParaRPr lang="en-US"/>
          </a:p>
        </p:txBody>
      </p:sp>
      <p:sp>
        <p:nvSpPr>
          <p:cNvPr id="12" name="TextBox 11"/>
          <p:cNvSpPr txBox="1"/>
          <p:nvPr/>
        </p:nvSpPr>
        <p:spPr>
          <a:xfrm>
            <a:off x="5820822" y="4723915"/>
            <a:ext cx="1332262" cy="369332"/>
          </a:xfrm>
          <a:prstGeom prst="rect">
            <a:avLst/>
          </a:prstGeom>
          <a:noFill/>
        </p:spPr>
        <p:txBody>
          <a:bodyPr wrap="square" rtlCol="0">
            <a:spAutoFit/>
          </a:bodyPr>
          <a:lstStyle/>
          <a:p>
            <a:r>
              <a:rPr lang="en-US" smtClean="0"/>
              <a:t>Data Bucket</a:t>
            </a:r>
            <a:endParaRPr lang="en-US"/>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5346" y="4256459"/>
            <a:ext cx="543639" cy="564959"/>
          </a:xfrm>
          <a:prstGeom prst="rect">
            <a:avLst/>
          </a:prstGeom>
        </p:spPr>
      </p:pic>
      <p:sp>
        <p:nvSpPr>
          <p:cNvPr id="14" name="TextBox 13"/>
          <p:cNvSpPr txBox="1"/>
          <p:nvPr/>
        </p:nvSpPr>
        <p:spPr>
          <a:xfrm>
            <a:off x="7637431" y="4870482"/>
            <a:ext cx="1304778" cy="646331"/>
          </a:xfrm>
          <a:prstGeom prst="rect">
            <a:avLst/>
          </a:prstGeom>
          <a:noFill/>
        </p:spPr>
        <p:txBody>
          <a:bodyPr wrap="square" rtlCol="0">
            <a:spAutoFit/>
          </a:bodyPr>
          <a:lstStyle/>
          <a:p>
            <a:r>
              <a:rPr lang="en-US" smtClean="0"/>
              <a:t>Image Event Function</a:t>
            </a:r>
            <a:endParaRPr lang="en-US"/>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98409" y="4237942"/>
            <a:ext cx="543466" cy="601994"/>
          </a:xfrm>
          <a:prstGeom prst="rect">
            <a:avLst/>
          </a:prstGeom>
        </p:spPr>
      </p:pic>
      <p:sp>
        <p:nvSpPr>
          <p:cNvPr id="16" name="TextBox 15"/>
          <p:cNvSpPr txBox="1"/>
          <p:nvPr/>
        </p:nvSpPr>
        <p:spPr>
          <a:xfrm>
            <a:off x="9458176" y="4870482"/>
            <a:ext cx="1423932" cy="369332"/>
          </a:xfrm>
          <a:prstGeom prst="rect">
            <a:avLst/>
          </a:prstGeom>
          <a:noFill/>
        </p:spPr>
        <p:txBody>
          <a:bodyPr wrap="square" rtlCol="0">
            <a:spAutoFit/>
          </a:bodyPr>
          <a:lstStyle/>
          <a:p>
            <a:r>
              <a:rPr lang="en-US" smtClean="0"/>
              <a:t>Statistics DB</a:t>
            </a:r>
            <a:endParaRPr lang="en-US"/>
          </a:p>
        </p:txBody>
      </p:sp>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91537" y="2094429"/>
            <a:ext cx="533234" cy="643018"/>
          </a:xfrm>
          <a:prstGeom prst="rect">
            <a:avLst/>
          </a:prstGeom>
        </p:spPr>
      </p:pic>
      <p:sp>
        <p:nvSpPr>
          <p:cNvPr id="18" name="TextBox 17"/>
          <p:cNvSpPr txBox="1"/>
          <p:nvPr/>
        </p:nvSpPr>
        <p:spPr>
          <a:xfrm>
            <a:off x="7530703" y="2654227"/>
            <a:ext cx="1300099" cy="369332"/>
          </a:xfrm>
          <a:prstGeom prst="rect">
            <a:avLst/>
          </a:prstGeom>
          <a:noFill/>
        </p:spPr>
        <p:txBody>
          <a:bodyPr wrap="none" rtlCol="0">
            <a:spAutoFit/>
          </a:bodyPr>
          <a:lstStyle/>
          <a:p>
            <a:r>
              <a:rPr lang="en-US" err="1" smtClean="0"/>
              <a:t>Rekognition</a:t>
            </a:r>
            <a:endParaRPr lang="en-US"/>
          </a:p>
        </p:txBody>
      </p:sp>
      <p:cxnSp>
        <p:nvCxnSpPr>
          <p:cNvPr id="20" name="Straight Arrow Connector 19"/>
          <p:cNvCxnSpPr>
            <a:stCxn id="6" idx="3"/>
            <a:endCxn id="8" idx="1"/>
          </p:cNvCxnSpPr>
          <p:nvPr/>
        </p:nvCxnSpPr>
        <p:spPr>
          <a:xfrm>
            <a:off x="2786269" y="3372058"/>
            <a:ext cx="11209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115511" y="3095059"/>
            <a:ext cx="336952" cy="276999"/>
          </a:xfrm>
          <a:prstGeom prst="rect">
            <a:avLst/>
          </a:prstGeom>
          <a:noFill/>
        </p:spPr>
        <p:txBody>
          <a:bodyPr wrap="none" rtlCol="0">
            <a:spAutoFit/>
          </a:bodyPr>
          <a:lstStyle/>
          <a:p>
            <a:r>
              <a:rPr lang="en-US" sz="1200" err="1" smtClean="0"/>
              <a:t>ssl</a:t>
            </a:r>
            <a:endParaRPr lang="en-US"/>
          </a:p>
        </p:txBody>
      </p:sp>
      <p:cxnSp>
        <p:nvCxnSpPr>
          <p:cNvPr id="24" name="Straight Arrow Connector 23"/>
          <p:cNvCxnSpPr>
            <a:stCxn id="8" idx="2"/>
            <a:endCxn id="10" idx="1"/>
          </p:cNvCxnSpPr>
          <p:nvPr/>
        </p:nvCxnSpPr>
        <p:spPr>
          <a:xfrm>
            <a:off x="4573397" y="3808660"/>
            <a:ext cx="1576003" cy="729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3"/>
            <a:endCxn id="13" idx="1"/>
          </p:cNvCxnSpPr>
          <p:nvPr/>
        </p:nvCxnSpPr>
        <p:spPr>
          <a:xfrm>
            <a:off x="6693145" y="4538401"/>
            <a:ext cx="1212201" cy="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3" idx="3"/>
            <a:endCxn id="15" idx="1"/>
          </p:cNvCxnSpPr>
          <p:nvPr/>
        </p:nvCxnSpPr>
        <p:spPr>
          <a:xfrm>
            <a:off x="8448985" y="4538939"/>
            <a:ext cx="1449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84864" y="1995178"/>
            <a:ext cx="543291" cy="651950"/>
          </a:xfrm>
          <a:prstGeom prst="rect">
            <a:avLst/>
          </a:prstGeom>
        </p:spPr>
      </p:pic>
      <p:cxnSp>
        <p:nvCxnSpPr>
          <p:cNvPr id="41" name="Straight Arrow Connector 40"/>
          <p:cNvCxnSpPr>
            <a:stCxn id="18" idx="2"/>
            <a:endCxn id="13" idx="0"/>
          </p:cNvCxnSpPr>
          <p:nvPr/>
        </p:nvCxnSpPr>
        <p:spPr>
          <a:xfrm flipH="1">
            <a:off x="8177166" y="3023559"/>
            <a:ext cx="3587" cy="12329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9651333" y="2624245"/>
            <a:ext cx="1019382" cy="369332"/>
          </a:xfrm>
          <a:prstGeom prst="rect">
            <a:avLst/>
          </a:prstGeom>
          <a:noFill/>
        </p:spPr>
        <p:txBody>
          <a:bodyPr wrap="none" rtlCol="0">
            <a:spAutoFit/>
          </a:bodyPr>
          <a:lstStyle/>
          <a:p>
            <a:r>
              <a:rPr lang="en-US" smtClean="0"/>
              <a:t>Analytics</a:t>
            </a:r>
            <a:endParaRPr lang="en-US"/>
          </a:p>
        </p:txBody>
      </p:sp>
      <p:cxnSp>
        <p:nvCxnSpPr>
          <p:cNvPr id="44" name="Straight Arrow Connector 43"/>
          <p:cNvCxnSpPr>
            <a:stCxn id="42" idx="2"/>
          </p:cNvCxnSpPr>
          <p:nvPr/>
        </p:nvCxnSpPr>
        <p:spPr>
          <a:xfrm flipH="1">
            <a:off x="10156509" y="2993577"/>
            <a:ext cx="4515" cy="11099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9" idx="1"/>
            <a:endCxn id="6" idx="0"/>
          </p:cNvCxnSpPr>
          <p:nvPr/>
        </p:nvCxnSpPr>
        <p:spPr>
          <a:xfrm rot="10800000" flipV="1">
            <a:off x="2390585" y="2372286"/>
            <a:ext cx="3775842" cy="6040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667961" y="2075884"/>
            <a:ext cx="1632178" cy="276999"/>
          </a:xfrm>
          <a:prstGeom prst="rect">
            <a:avLst/>
          </a:prstGeom>
          <a:noFill/>
        </p:spPr>
        <p:txBody>
          <a:bodyPr wrap="none" rtlCol="0">
            <a:spAutoFit/>
          </a:bodyPr>
          <a:lstStyle/>
          <a:p>
            <a:r>
              <a:rPr lang="en-US" sz="1200" smtClean="0"/>
              <a:t>Dynamic Configuration</a:t>
            </a:r>
            <a:endParaRPr lang="en-US"/>
          </a:p>
        </p:txBody>
      </p:sp>
      <p:pic>
        <p:nvPicPr>
          <p:cNvPr id="29" name="Picture 2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12330" y="3145062"/>
            <a:ext cx="469638" cy="535388"/>
          </a:xfrm>
          <a:prstGeom prst="rect">
            <a:avLst/>
          </a:prstGeom>
        </p:spPr>
      </p:pic>
      <p:sp>
        <p:nvSpPr>
          <p:cNvPr id="3" name="TextBox 2"/>
          <p:cNvSpPr txBox="1"/>
          <p:nvPr/>
        </p:nvSpPr>
        <p:spPr>
          <a:xfrm>
            <a:off x="5690945" y="3627227"/>
            <a:ext cx="1460656" cy="369332"/>
          </a:xfrm>
          <a:prstGeom prst="rect">
            <a:avLst/>
          </a:prstGeom>
          <a:noFill/>
        </p:spPr>
        <p:txBody>
          <a:bodyPr wrap="none" rtlCol="0">
            <a:spAutoFit/>
          </a:bodyPr>
          <a:lstStyle/>
          <a:p>
            <a:r>
              <a:rPr lang="en-AU" smtClean="0"/>
              <a:t>Storage Rules</a:t>
            </a:r>
            <a:endParaRPr lang="en-AU"/>
          </a:p>
        </p:txBody>
      </p:sp>
      <p:cxnSp>
        <p:nvCxnSpPr>
          <p:cNvPr id="21" name="Straight Arrow Connector 20"/>
          <p:cNvCxnSpPr>
            <a:stCxn id="3" idx="2"/>
            <a:endCxn id="10" idx="0"/>
          </p:cNvCxnSpPr>
          <p:nvPr/>
        </p:nvCxnSpPr>
        <p:spPr>
          <a:xfrm>
            <a:off x="6421273" y="3996559"/>
            <a:ext cx="0" cy="25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435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nuts and bolts</a:t>
            </a:r>
            <a:br>
              <a:rPr lang="en-AU" dirty="0" smtClean="0"/>
            </a:br>
            <a:r>
              <a:rPr lang="mr-IN" dirty="0" smtClean="0"/>
              <a:t>…</a:t>
            </a:r>
            <a:r>
              <a:rPr lang="en-AU" dirty="0" smtClean="0"/>
              <a:t>and screws, and wires</a:t>
            </a:r>
            <a:endParaRPr lang="en-AU" dirty="0"/>
          </a:p>
        </p:txBody>
      </p:sp>
    </p:spTree>
    <p:extLst>
      <p:ext uri="{BB962C8B-B14F-4D97-AF65-F5344CB8AC3E}">
        <p14:creationId xmlns:p14="http://schemas.microsoft.com/office/powerpoint/2010/main" val="746831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Does It work?</a:t>
            </a:r>
            <a:endParaRPr lang="en-US"/>
          </a:p>
        </p:txBody>
      </p:sp>
      <p:sp>
        <p:nvSpPr>
          <p:cNvPr id="3" name="Content Placeholder 2"/>
          <p:cNvSpPr>
            <a:spLocks noGrp="1"/>
          </p:cNvSpPr>
          <p:nvPr>
            <p:ph idx="1"/>
          </p:nvPr>
        </p:nvSpPr>
        <p:spPr/>
        <p:txBody>
          <a:bodyPr/>
          <a:lstStyle/>
          <a:p>
            <a:r>
              <a:rPr lang="en-US" smtClean="0"/>
              <a:t>One or more cameras take HD photographs on a schedule (say 60 seconds during business hours)</a:t>
            </a:r>
          </a:p>
          <a:p>
            <a:r>
              <a:rPr lang="en-US" smtClean="0"/>
              <a:t>On-board logic does a “find face” to avoid sending empty or poor frames to AWS.</a:t>
            </a:r>
          </a:p>
          <a:p>
            <a:r>
              <a:rPr lang="en-US" smtClean="0"/>
              <a:t>Images with faces are pushed to a geographically local S3 bucket.</a:t>
            </a:r>
          </a:p>
          <a:p>
            <a:r>
              <a:rPr lang="en-US" smtClean="0"/>
              <a:t>Lambda calls </a:t>
            </a:r>
            <a:r>
              <a:rPr lang="en-US" err="1" smtClean="0"/>
              <a:t>Rekognition</a:t>
            </a:r>
            <a:r>
              <a:rPr lang="en-US" smtClean="0"/>
              <a:t> to find ‘Emotion’ data in the face(s) in a frame.</a:t>
            </a:r>
          </a:p>
          <a:p>
            <a:r>
              <a:rPr lang="en-US" smtClean="0"/>
              <a:t>Stats are stored to Dynamo Table</a:t>
            </a:r>
          </a:p>
          <a:p>
            <a:r>
              <a:rPr lang="en-US" smtClean="0"/>
              <a:t>Stats tool of choice can create real-time customer emotion dashboard.</a:t>
            </a:r>
            <a:endParaRPr lang="en-US"/>
          </a:p>
        </p:txBody>
      </p:sp>
    </p:spTree>
    <p:extLst>
      <p:ext uri="{BB962C8B-B14F-4D97-AF65-F5344CB8AC3E}">
        <p14:creationId xmlns:p14="http://schemas.microsoft.com/office/powerpoint/2010/main" val="1740254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PoC</a:t>
            </a:r>
            <a:r>
              <a:rPr lang="en-US" smtClean="0"/>
              <a:t> Design</a:t>
            </a:r>
            <a:endParaRPr lang="en-US"/>
          </a:p>
        </p:txBody>
      </p:sp>
      <p:sp>
        <p:nvSpPr>
          <p:cNvPr id="3" name="Content Placeholder 2"/>
          <p:cNvSpPr>
            <a:spLocks noGrp="1"/>
          </p:cNvSpPr>
          <p:nvPr>
            <p:ph idx="1"/>
          </p:nvPr>
        </p:nvSpPr>
        <p:spPr/>
        <p:txBody>
          <a:bodyPr/>
          <a:lstStyle/>
          <a:p>
            <a:r>
              <a:rPr lang="en-US" smtClean="0"/>
              <a:t>The entire solution was built in 3 evenings.</a:t>
            </a:r>
          </a:p>
          <a:p>
            <a:r>
              <a:rPr lang="en-US" smtClean="0"/>
              <a:t>Created a “Smart Camera” using a Raspberry Pi 3 (because I had one) and a SD Microsoft Webcam.</a:t>
            </a:r>
          </a:p>
          <a:p>
            <a:r>
              <a:rPr lang="en-US" smtClean="0"/>
              <a:t>Simple Python code on the </a:t>
            </a:r>
            <a:r>
              <a:rPr lang="en-US" err="1" smtClean="0"/>
              <a:t>RPi</a:t>
            </a:r>
            <a:r>
              <a:rPr lang="en-US" smtClean="0"/>
              <a:t> manages camera, </a:t>
            </a:r>
            <a:r>
              <a:rPr lang="en-US" err="1" smtClean="0"/>
              <a:t>OpenCV</a:t>
            </a:r>
            <a:r>
              <a:rPr lang="en-US" smtClean="0"/>
              <a:t> face recognition and S3.</a:t>
            </a:r>
          </a:p>
          <a:p>
            <a:r>
              <a:rPr lang="en-US" smtClean="0"/>
              <a:t>It can also download new configuration and scripts from S3, so it becomes essentially self-configuring.</a:t>
            </a:r>
          </a:p>
          <a:p>
            <a:endParaRPr lang="en-US"/>
          </a:p>
        </p:txBody>
      </p:sp>
    </p:spTree>
    <p:extLst>
      <p:ext uri="{BB962C8B-B14F-4D97-AF65-F5344CB8AC3E}">
        <p14:creationId xmlns:p14="http://schemas.microsoft.com/office/powerpoint/2010/main" val="1422250740"/>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58</TotalTime>
  <Words>672</Words>
  <Application>Microsoft Macintosh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Gill Sans MT</vt:lpstr>
      <vt:lpstr>Mangal</vt:lpstr>
      <vt:lpstr>Gallery</vt:lpstr>
      <vt:lpstr>Happiness Meter</vt:lpstr>
      <vt:lpstr>It’s all about the customer…</vt:lpstr>
      <vt:lpstr>“But I can’t spend time watching people…”</vt:lpstr>
      <vt:lpstr>Introducing the Happiness Meter</vt:lpstr>
      <vt:lpstr>How can we use it?</vt:lpstr>
      <vt:lpstr>Solution Design</vt:lpstr>
      <vt:lpstr>The nuts and bolts …and screws, and wires</vt:lpstr>
      <vt:lpstr>How Does It work?</vt:lpstr>
      <vt:lpstr>PoC Design</vt:lpstr>
      <vt:lpstr>What’s been done so far?</vt:lpstr>
      <vt:lpstr>What’s left to do?</vt:lpstr>
      <vt:lpstr>Isn’t this a bit creepy?</vt:lpstr>
      <vt:lpstr>But will it scale?</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Happiness Meter</dc:title>
  <dc:creator>Christopher Moran</dc:creator>
  <cp:lastModifiedBy>Christopher Moran</cp:lastModifiedBy>
  <cp:revision>11</cp:revision>
  <dcterms:created xsi:type="dcterms:W3CDTF">2017-06-06T12:56:05Z</dcterms:created>
  <dcterms:modified xsi:type="dcterms:W3CDTF">2017-06-19T03:43:05Z</dcterms:modified>
</cp:coreProperties>
</file>