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1" r:id="rId4"/>
    <p:sldId id="262" r:id="rId5"/>
    <p:sldId id="258" r:id="rId6"/>
    <p:sldId id="259" r:id="rId7"/>
    <p:sldId id="260" r:id="rId8"/>
    <p:sldId id="264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data.entity.modelconfiguration.conventions(v=vs.103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componentmodel.dataannotations.Schema(v=vs.110).aspx" TargetMode="External"/><Relationship Id="rId2" Type="http://schemas.openxmlformats.org/officeDocument/2006/relationships/hyperlink" Target="http://msdn.microsoft.com/en-us/library/system.componentmodel.dataannotations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ityframeworktutorial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Entity Framework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0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Nice, but… </a:t>
            </a:r>
            <a:r>
              <a:rPr lang="de-DE" dirty="0" err="1" smtClean="0"/>
              <a:t>how</a:t>
            </a:r>
            <a:r>
              <a:rPr lang="de-DE" dirty="0" smtClean="0"/>
              <a:t>?!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Convention</a:t>
            </a:r>
            <a:r>
              <a:rPr lang="de-DE" dirty="0" smtClean="0"/>
              <a:t>, </a:t>
            </a:r>
            <a:r>
              <a:rPr lang="de-DE" dirty="0" err="1" smtClean="0"/>
              <a:t>convention</a:t>
            </a:r>
            <a:r>
              <a:rPr lang="de-DE" dirty="0" smtClean="0"/>
              <a:t>, </a:t>
            </a:r>
            <a:r>
              <a:rPr lang="de-DE" dirty="0" err="1" smtClean="0"/>
              <a:t>convention</a:t>
            </a:r>
            <a:endParaRPr lang="de-DE" dirty="0" smtClean="0"/>
          </a:p>
          <a:p>
            <a:r>
              <a:rPr lang="de-DE" i="1" dirty="0" err="1" smtClean="0">
                <a:hlinkClick r:id="rId2"/>
              </a:rPr>
              <a:t>System.Data.Entity.ModelConfiguration.Conventions</a:t>
            </a:r>
            <a:endParaRPr lang="de-DE" i="1" dirty="0" smtClean="0"/>
          </a:p>
          <a:p>
            <a:r>
              <a:rPr lang="de-DE" dirty="0" smtClean="0"/>
              <a:t>Z.B. Pro Klasse eine Tabelle, Referenzierte Klassen gleich FK Beziehung</a:t>
            </a:r>
          </a:p>
        </p:txBody>
      </p:sp>
    </p:spTree>
    <p:extLst>
      <p:ext uri="{BB962C8B-B14F-4D97-AF65-F5344CB8AC3E}">
        <p14:creationId xmlns:p14="http://schemas.microsoft.com/office/powerpoint/2010/main" val="24113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Type Discovery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discovery</a:t>
            </a:r>
            <a:r>
              <a:rPr lang="de-DE" dirty="0"/>
              <a:t> über </a:t>
            </a:r>
            <a:r>
              <a:rPr lang="de-DE" dirty="0" err="1"/>
              <a:t>DbSet</a:t>
            </a:r>
            <a:r>
              <a:rPr lang="de-DE" dirty="0"/>
              <a:t> in </a:t>
            </a:r>
            <a:r>
              <a:rPr lang="de-DE" dirty="0" err="1"/>
              <a:t>Context</a:t>
            </a:r>
            <a:endParaRPr lang="de-DE" dirty="0"/>
          </a:p>
          <a:p>
            <a:pPr lvl="1"/>
            <a:r>
              <a:rPr lang="de-DE" dirty="0"/>
              <a:t>Referenzen in </a:t>
            </a:r>
            <a:r>
              <a:rPr lang="de-DE" dirty="0" err="1"/>
              <a:t>Entities</a:t>
            </a:r>
            <a:r>
              <a:rPr lang="de-DE" dirty="0"/>
              <a:t> werden ebenfalls betrachtet auch wenn sie aus anderen </a:t>
            </a:r>
            <a:r>
              <a:rPr lang="de-DE" dirty="0" err="1"/>
              <a:t>Assemblies</a:t>
            </a:r>
            <a:r>
              <a:rPr lang="de-DE" dirty="0"/>
              <a:t> kommen</a:t>
            </a:r>
          </a:p>
          <a:p>
            <a:pPr lvl="1"/>
            <a:r>
              <a:rPr lang="de-DE" dirty="0"/>
              <a:t>Auch Vererbte Klassen werden betrachtet selbst wenn nur die </a:t>
            </a:r>
            <a:r>
              <a:rPr lang="de-DE" dirty="0" err="1"/>
              <a:t>Bassisklasse</a:t>
            </a:r>
            <a:r>
              <a:rPr lang="de-DE" dirty="0"/>
              <a:t> angegeben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9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Primary Key </a:t>
            </a:r>
            <a:r>
              <a:rPr lang="de-DE" dirty="0" err="1" smtClean="0"/>
              <a:t>Convetion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Erzeugt einen PK wenn das Feld „</a:t>
            </a:r>
            <a:r>
              <a:rPr lang="de-DE" dirty="0" err="1" smtClean="0"/>
              <a:t>Id</a:t>
            </a:r>
            <a:r>
              <a:rPr lang="de-DE" dirty="0" smtClean="0"/>
              <a:t>“ oder „&lt;Klassenname&gt;</a:t>
            </a:r>
            <a:r>
              <a:rPr lang="de-DE" dirty="0" err="1" smtClean="0"/>
              <a:t>Id</a:t>
            </a:r>
            <a:r>
              <a:rPr lang="de-DE" dirty="0" smtClean="0"/>
              <a:t>“ heißt (NICHT Case sensitiv)</a:t>
            </a:r>
          </a:p>
          <a:p>
            <a:r>
              <a:rPr lang="de-DE" dirty="0" smtClean="0"/>
              <a:t>Anders benannte Felder werfen eine „</a:t>
            </a:r>
            <a:r>
              <a:rPr lang="de-DE" dirty="0" err="1" smtClean="0"/>
              <a:t>ModelValidationException</a:t>
            </a:r>
            <a:r>
              <a:rPr lang="de-DE" dirty="0" smtClean="0"/>
              <a:t>“ außer sie werden mit der </a:t>
            </a:r>
            <a:r>
              <a:rPr lang="de-DE" dirty="0" err="1" smtClean="0"/>
              <a:t>DataAnnotation</a:t>
            </a:r>
            <a:r>
              <a:rPr lang="de-DE" dirty="0" smtClean="0"/>
              <a:t> für PK versehen ( [Key] )</a:t>
            </a:r>
          </a:p>
          <a:p>
            <a:r>
              <a:rPr lang="de-DE" dirty="0" smtClean="0"/>
              <a:t>ID Felder können jeden Datentyp haben</a:t>
            </a:r>
          </a:p>
        </p:txBody>
      </p:sp>
    </p:spTree>
    <p:extLst>
      <p:ext uri="{BB962C8B-B14F-4D97-AF65-F5344CB8AC3E}">
        <p14:creationId xmlns:p14="http://schemas.microsoft.com/office/powerpoint/2010/main" val="32881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Convetion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Beziehungen zwischen Tabellen (Entitäten) werden über Navigation-</a:t>
            </a:r>
            <a:r>
              <a:rPr lang="de-DE" dirty="0" err="1" smtClean="0"/>
              <a:t>properties</a:t>
            </a:r>
            <a:r>
              <a:rPr lang="de-DE" dirty="0" smtClean="0"/>
              <a:t> festgelegt</a:t>
            </a:r>
          </a:p>
          <a:p>
            <a:r>
              <a:rPr lang="de-DE" dirty="0" smtClean="0"/>
              <a:t>1:1 = Referenz</a:t>
            </a:r>
          </a:p>
          <a:p>
            <a:r>
              <a:rPr lang="de-DE" dirty="0" smtClean="0"/>
              <a:t>1:n = Collection&lt;T&gt;</a:t>
            </a:r>
          </a:p>
          <a:p>
            <a:r>
              <a:rPr lang="de-DE" dirty="0" smtClean="0"/>
              <a:t>n:m = Collection&lt;T&gt; in beiden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2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ForeignKey</a:t>
            </a:r>
            <a:r>
              <a:rPr lang="de-DE" dirty="0" smtClean="0"/>
              <a:t> </a:t>
            </a:r>
            <a:r>
              <a:rPr lang="de-DE" dirty="0" err="1" smtClean="0"/>
              <a:t>Convetion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Code-First legt zwar </a:t>
            </a:r>
            <a:r>
              <a:rPr lang="de-DE" dirty="0" err="1" smtClean="0"/>
              <a:t>FK‘s</a:t>
            </a:r>
            <a:r>
              <a:rPr lang="de-DE" dirty="0" smtClean="0"/>
              <a:t> an wenn keine angegeben werden, es wird allerdings empfohlen </a:t>
            </a:r>
            <a:r>
              <a:rPr lang="de-DE" dirty="0" err="1" smtClean="0"/>
              <a:t>FK‘s</a:t>
            </a:r>
            <a:r>
              <a:rPr lang="de-DE" dirty="0" smtClean="0"/>
              <a:t> explizit anzugeben</a:t>
            </a:r>
          </a:p>
          <a:p>
            <a:r>
              <a:rPr lang="de-DE" dirty="0" smtClean="0"/>
              <a:t>Wenn der Typ des FK ein </a:t>
            </a:r>
            <a:r>
              <a:rPr lang="de-DE" dirty="0" err="1" smtClean="0"/>
              <a:t>Nullabele</a:t>
            </a:r>
            <a:r>
              <a:rPr lang="de-DE" dirty="0" smtClean="0"/>
              <a:t>-Type ist, wird auch der FK null ansonsten wird er not null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2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enough</a:t>
            </a:r>
            <a:r>
              <a:rPr lang="de-DE" dirty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Annotations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Annotations</a:t>
            </a:r>
            <a:r>
              <a:rPr lang="de-DE" dirty="0" smtClean="0"/>
              <a:t> (wie z.B. [Key]) können benutzt werden um das durch </a:t>
            </a:r>
            <a:r>
              <a:rPr lang="de-DE" dirty="0" err="1" smtClean="0"/>
              <a:t>Convention</a:t>
            </a:r>
            <a:r>
              <a:rPr lang="de-DE" dirty="0" smtClean="0"/>
              <a:t> vorgegebene verhalten zu überschreiben oder um Probleme zu lösen die durch </a:t>
            </a:r>
            <a:r>
              <a:rPr lang="de-DE" dirty="0" err="1" smtClean="0"/>
              <a:t>Convetion</a:t>
            </a:r>
            <a:r>
              <a:rPr lang="de-DE" dirty="0" smtClean="0"/>
              <a:t> nicht abgedeckt sind</a:t>
            </a:r>
          </a:p>
          <a:p>
            <a:r>
              <a:rPr lang="de-DE" i="1" dirty="0" err="1" smtClean="0">
                <a:hlinkClick r:id="rId2"/>
              </a:rPr>
              <a:t>System.ComponentModel.DataAnnotations</a:t>
            </a:r>
            <a:endParaRPr lang="de-DE" i="1" dirty="0" smtClean="0"/>
          </a:p>
          <a:p>
            <a:pPr lvl="1"/>
            <a:r>
              <a:rPr lang="de-DE" dirty="0" smtClean="0"/>
              <a:t>Key</a:t>
            </a:r>
          </a:p>
          <a:p>
            <a:pPr lvl="1"/>
            <a:r>
              <a:rPr lang="de-DE" dirty="0" err="1" smtClean="0"/>
              <a:t>Required</a:t>
            </a:r>
            <a:endParaRPr lang="de-DE" dirty="0" smtClean="0"/>
          </a:p>
          <a:p>
            <a:pPr lvl="1"/>
            <a:r>
              <a:rPr lang="de-DE" dirty="0" err="1" smtClean="0"/>
              <a:t>MinLength</a:t>
            </a:r>
            <a:r>
              <a:rPr lang="de-DE" dirty="0" smtClean="0"/>
              <a:t>, </a:t>
            </a:r>
            <a:r>
              <a:rPr lang="de-DE" dirty="0" err="1" smtClean="0"/>
              <a:t>MaxLength</a:t>
            </a:r>
            <a:r>
              <a:rPr lang="de-DE" dirty="0" smtClean="0"/>
              <a:t>, </a:t>
            </a:r>
            <a:r>
              <a:rPr lang="de-DE" dirty="0" err="1" smtClean="0"/>
              <a:t>StringLength</a:t>
            </a:r>
            <a:endParaRPr lang="de-DE" dirty="0" smtClean="0"/>
          </a:p>
          <a:p>
            <a:r>
              <a:rPr lang="de-DE" i="1" dirty="0" err="1" smtClean="0">
                <a:hlinkClick r:id="rId3"/>
              </a:rPr>
              <a:t>System.ComponentModel.DataAnnotations.Schema</a:t>
            </a:r>
            <a:endParaRPr lang="de-DE" i="1" dirty="0" smtClean="0"/>
          </a:p>
          <a:p>
            <a:pPr lvl="1"/>
            <a:r>
              <a:rPr lang="de-DE" i="1" dirty="0" smtClean="0"/>
              <a:t>Table</a:t>
            </a:r>
          </a:p>
          <a:p>
            <a:pPr lvl="1"/>
            <a:r>
              <a:rPr lang="de-DE" i="1" dirty="0" err="1" smtClean="0"/>
              <a:t>Column</a:t>
            </a:r>
            <a:endParaRPr lang="de-DE" i="1" dirty="0" smtClean="0"/>
          </a:p>
          <a:p>
            <a:pPr lvl="1"/>
            <a:r>
              <a:rPr lang="de-DE" i="1" dirty="0" err="1" smtClean="0"/>
              <a:t>NotMapped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Data </a:t>
            </a:r>
            <a:r>
              <a:rPr lang="de-DE" dirty="0" err="1" smtClean="0"/>
              <a:t>Annotaions</a:t>
            </a:r>
            <a:r>
              <a:rPr lang="de-DE" dirty="0" smtClean="0"/>
              <a:t> </a:t>
            </a:r>
            <a:r>
              <a:rPr lang="de-DE" dirty="0" err="1" smtClean="0"/>
              <a:t>won‘t</a:t>
            </a:r>
            <a:r>
              <a:rPr lang="de-DE" dirty="0" smtClean="0"/>
              <a:t> do </a:t>
            </a:r>
            <a:r>
              <a:rPr lang="de-DE" dirty="0" err="1" smtClean="0"/>
              <a:t>it</a:t>
            </a:r>
            <a:r>
              <a:rPr lang="de-DE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Fluent</a:t>
            </a:r>
            <a:r>
              <a:rPr lang="de-DE" dirty="0" smtClean="0"/>
              <a:t> API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323092"/>
              </p:ext>
            </p:extLst>
          </p:nvPr>
        </p:nvGraphicFramePr>
        <p:xfrm>
          <a:off x="1128583" y="2160589"/>
          <a:ext cx="7323439" cy="2493789"/>
        </p:xfrm>
        <a:graphic>
          <a:graphicData uri="http://schemas.openxmlformats.org/drawingml/2006/table">
            <a:tbl>
              <a:tblPr/>
              <a:tblGrid>
                <a:gridCol w="1432848"/>
                <a:gridCol w="5890591"/>
              </a:tblGrid>
              <a:tr h="206182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FFFFFF"/>
                          </a:solidFill>
                          <a:effectLst/>
                        </a:rPr>
                        <a:t>Mappings</a:t>
                      </a:r>
                      <a:endParaRPr lang="de-DE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334" marR="6334" marT="6334" marB="63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>
                          <a:solidFill>
                            <a:srgbClr val="FFFFFF"/>
                          </a:solidFill>
                          <a:effectLst/>
                        </a:rPr>
                        <a:t>To Database</a:t>
                      </a:r>
                    </a:p>
                  </a:txBody>
                  <a:tcPr marL="6334" marR="6334" marT="6334" marB="63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</a:tr>
              <a:tr h="396541">
                <a:tc>
                  <a:txBody>
                    <a:bodyPr/>
                    <a:lstStyle/>
                    <a:p>
                      <a:pPr algn="l"/>
                      <a:r>
                        <a:rPr lang="de-DE" sz="1000"/>
                        <a:t>Model-wide Mapping</a:t>
                      </a:r>
                    </a:p>
                  </a:txBody>
                  <a:tcPr marL="6334" marR="6334" marT="6334" marB="6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effectLst/>
                        </a:rPr>
                        <a:t>Set default Schema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effectLst/>
                        </a:rPr>
                        <a:t>Set Custom Convetions</a:t>
                      </a:r>
                    </a:p>
                  </a:txBody>
                  <a:tcPr marL="6334" marR="6334" marT="6334" marB="6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3486">
                <a:tc>
                  <a:txBody>
                    <a:bodyPr/>
                    <a:lstStyle/>
                    <a:p>
                      <a:pPr algn="l"/>
                      <a:r>
                        <a:rPr lang="de-DE" sz="1000" dirty="0"/>
                        <a:t>Entity Mapping</a:t>
                      </a:r>
                    </a:p>
                  </a:txBody>
                  <a:tcPr marL="6334" marR="6334" marT="6334" marB="6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effectLst/>
                        </a:rPr>
                        <a:t>To Single or Multiple Tables and Schema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effectLst/>
                        </a:rPr>
                        <a:t>To Complex type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effectLst/>
                        </a:rPr>
                        <a:t>Inheritance Hierarchies</a:t>
                      </a:r>
                    </a:p>
                  </a:txBody>
                  <a:tcPr marL="6334" marR="6334" marT="6334" marB="6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87580">
                <a:tc>
                  <a:txBody>
                    <a:bodyPr/>
                    <a:lstStyle/>
                    <a:p>
                      <a:pPr algn="l"/>
                      <a:r>
                        <a:rPr lang="de-DE" sz="1000"/>
                        <a:t>Property Mapping</a:t>
                      </a:r>
                    </a:p>
                  </a:txBody>
                  <a:tcPr marL="6334" marR="6334" marT="6334" marB="6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To Column, Column Name, Column Type, </a:t>
                      </a:r>
                      <a:r>
                        <a:rPr lang="en-US" sz="1000" dirty="0" err="1">
                          <a:effectLst/>
                        </a:rPr>
                        <a:t>Nullable</a:t>
                      </a:r>
                      <a:r>
                        <a:rPr lang="en-US" sz="1000" dirty="0">
                          <a:effectLst/>
                        </a:rPr>
                        <a:t> or Not Null Column, Column size, Columns Order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To Concurrency column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To Foreign key column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To configure relationships</a:t>
                      </a:r>
                    </a:p>
                  </a:txBody>
                  <a:tcPr marL="6334" marR="6334" marT="6334" marB="63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044815" y="6413371"/>
            <a:ext cx="5370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http://www.entityframeworktutorial.net/code-first/fluent-api-in-code-first.aspx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749643" y="4053017"/>
            <a:ext cx="8524359" cy="211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Der </a:t>
            </a:r>
            <a:r>
              <a:rPr lang="de-DE" dirty="0" err="1" smtClean="0"/>
              <a:t>Context</a:t>
            </a:r>
            <a:r>
              <a:rPr lang="de-DE" dirty="0" smtClean="0"/>
              <a:t> muss „</a:t>
            </a:r>
            <a:r>
              <a:rPr lang="de-DE" dirty="0" err="1" smtClean="0"/>
              <a:t>OnModelCreating</a:t>
            </a:r>
            <a:r>
              <a:rPr lang="de-DE" dirty="0" smtClean="0"/>
              <a:t>“ überschreiben</a:t>
            </a:r>
          </a:p>
          <a:p>
            <a:r>
              <a:rPr lang="de-DE" dirty="0" err="1" smtClean="0"/>
              <a:t>Configuration</a:t>
            </a:r>
            <a:r>
              <a:rPr lang="de-DE" dirty="0" smtClean="0"/>
              <a:t> im </a:t>
            </a:r>
            <a:r>
              <a:rPr lang="de-DE" dirty="0" err="1" smtClean="0"/>
              <a:t>DbModelBuilder</a:t>
            </a:r>
            <a:endParaRPr lang="de-DE" dirty="0" smtClean="0"/>
          </a:p>
          <a:p>
            <a:r>
              <a:rPr lang="de-DE" dirty="0" smtClean="0"/>
              <a:t>Unterteilung in mehrere </a:t>
            </a:r>
            <a:r>
              <a:rPr lang="de-DE" dirty="0" err="1" smtClean="0"/>
              <a:t>Configs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möglich</a:t>
            </a:r>
            <a:endParaRPr lang="de-DE" dirty="0"/>
          </a:p>
        </p:txBody>
      </p:sp>
      <p:pic>
        <p:nvPicPr>
          <p:cNvPr id="1027" name="Picture 3" descr="http://www.entityframeworktutorial.net/images/codefirst/ETC-f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005" y="4433382"/>
            <a:ext cx="4588476" cy="19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4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Good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Code / die Domäne kommt zuerst. Die DB ist ein Detail.</a:t>
            </a:r>
          </a:p>
          <a:p>
            <a:r>
              <a:rPr lang="de-DE" dirty="0" smtClean="0"/>
              <a:t>Man merkt sehr schnell das die Datenbank nicht das richtige Modell hat und kann das aktuelle Modell auch abfragen (z.B. als Checkpoint bei einem Release) – Keine Schema vergleiche mehr</a:t>
            </a:r>
          </a:p>
          <a:p>
            <a:r>
              <a:rPr lang="de-DE" dirty="0" smtClean="0"/>
              <a:t>Die Reihenfolge der Migrationen ist festgelegt. </a:t>
            </a:r>
          </a:p>
          <a:p>
            <a:r>
              <a:rPr lang="de-DE" dirty="0" smtClean="0"/>
              <a:t>Einfache Datenmodelländerungen wie neue Tabellen, oder Spalten lassen sich ohne SQL schreiben durchführen</a:t>
            </a:r>
          </a:p>
          <a:p>
            <a:r>
              <a:rPr lang="de-DE" dirty="0" smtClean="0"/>
              <a:t>Rollback von Migrationen ist möglich</a:t>
            </a:r>
          </a:p>
          <a:p>
            <a:r>
              <a:rPr lang="de-DE" dirty="0" smtClean="0"/>
              <a:t>Minimierung des Fehlerpotentials bei einfachen Änderungen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4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Bad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Konfiguration kann komplex werden (spätestens bei </a:t>
            </a:r>
            <a:r>
              <a:rPr lang="de-DE" dirty="0" err="1" smtClean="0"/>
              <a:t>Fluent</a:t>
            </a:r>
            <a:r>
              <a:rPr lang="de-DE" dirty="0" smtClean="0"/>
              <a:t> API)</a:t>
            </a:r>
          </a:p>
          <a:p>
            <a:r>
              <a:rPr lang="de-DE" dirty="0" smtClean="0"/>
              <a:t>„Verschieben“ von Daten aus einer Tabelle in eine andere in einer </a:t>
            </a:r>
            <a:r>
              <a:rPr lang="de-DE" dirty="0"/>
              <a:t>M</a:t>
            </a:r>
            <a:r>
              <a:rPr lang="de-DE" dirty="0" smtClean="0"/>
              <a:t>igration erfordert manuelles editieren der Migration</a:t>
            </a:r>
          </a:p>
          <a:p>
            <a:r>
              <a:rPr lang="de-DE" dirty="0" smtClean="0"/>
              <a:t>Rollback von Migrationen ist gefährlich (z.B. </a:t>
            </a:r>
            <a:r>
              <a:rPr lang="de-DE" dirty="0" err="1" smtClean="0"/>
              <a:t>drop</a:t>
            </a:r>
            <a:r>
              <a:rPr lang="de-DE" dirty="0" smtClean="0"/>
              <a:t> Table </a:t>
            </a:r>
            <a:r>
              <a:rPr lang="de-DE" dirty="0" err="1" smtClean="0"/>
              <a:t>xyz</a:t>
            </a:r>
            <a:r>
              <a:rPr lang="de-DE" dirty="0" smtClean="0"/>
              <a:t> auf </a:t>
            </a:r>
            <a:r>
              <a:rPr lang="de-DE" dirty="0" err="1" smtClean="0"/>
              <a:t>Prod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Empfehlung Rollback durch entfernen des Codes und werfen einer </a:t>
            </a:r>
            <a:r>
              <a:rPr lang="de-DE" dirty="0" err="1" smtClean="0"/>
              <a:t>Exception</a:t>
            </a:r>
            <a:r>
              <a:rPr lang="de-DE" dirty="0" smtClean="0"/>
              <a:t> verhindern wenn er nicht gebraucht wird</a:t>
            </a:r>
          </a:p>
          <a:p>
            <a:r>
              <a:rPr lang="de-DE" dirty="0" smtClean="0"/>
              <a:t>Komplexere Datenmodelle haben zum Teil sehr komplizierte Migrationen</a:t>
            </a:r>
          </a:p>
        </p:txBody>
      </p:sp>
    </p:spTree>
    <p:extLst>
      <p:ext uri="{BB962C8B-B14F-4D97-AF65-F5344CB8AC3E}">
        <p14:creationId xmlns:p14="http://schemas.microsoft.com/office/powerpoint/2010/main" val="366907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/>
              <a:t>U</a:t>
            </a:r>
            <a:r>
              <a:rPr lang="de-DE" dirty="0" err="1" smtClean="0"/>
              <a:t>gly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Migrationen auf unterschiedlichen </a:t>
            </a:r>
            <a:r>
              <a:rPr lang="de-DE" dirty="0" err="1" smtClean="0"/>
              <a:t>Branches</a:t>
            </a:r>
            <a:r>
              <a:rPr lang="de-DE" dirty="0" smtClean="0"/>
              <a:t> erstellen ist quasi unmöglich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004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</a:p>
          <a:p>
            <a:r>
              <a:rPr lang="de-DE" dirty="0" err="1" smtClean="0"/>
              <a:t>Initialization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endParaRPr lang="de-DE" dirty="0" smtClean="0"/>
          </a:p>
          <a:p>
            <a:r>
              <a:rPr lang="de-DE" dirty="0" smtClean="0"/>
              <a:t>Code First </a:t>
            </a:r>
            <a:r>
              <a:rPr lang="de-DE" dirty="0" err="1" smtClean="0"/>
              <a:t>vs</a:t>
            </a:r>
            <a:r>
              <a:rPr lang="de-DE" dirty="0" smtClean="0"/>
              <a:t> Model First </a:t>
            </a:r>
            <a:r>
              <a:rPr lang="de-DE" dirty="0" err="1" smtClean="0"/>
              <a:t>vs</a:t>
            </a:r>
            <a:r>
              <a:rPr lang="de-DE" dirty="0" smtClean="0"/>
              <a:t> DB First</a:t>
            </a:r>
          </a:p>
          <a:p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Migrations</a:t>
            </a:r>
            <a:endParaRPr lang="de-DE" dirty="0" smtClean="0"/>
          </a:p>
          <a:p>
            <a:r>
              <a:rPr lang="de-DE" dirty="0" smtClean="0"/>
              <a:t>Code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Migrations</a:t>
            </a:r>
            <a:endParaRPr lang="de-DE" dirty="0" smtClean="0"/>
          </a:p>
          <a:p>
            <a:r>
              <a:rPr lang="de-DE" dirty="0" err="1" smtClean="0"/>
              <a:t>Conventions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Good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Bad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Ugly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3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http://www.entityframeworktutorial.net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/>
              <a:t>https://github.com/ChrisMuellersCode/EFMigrations</a:t>
            </a:r>
          </a:p>
        </p:txBody>
      </p:sp>
    </p:spTree>
    <p:extLst>
      <p:ext uri="{BB962C8B-B14F-4D97-AF65-F5344CB8AC3E}">
        <p14:creationId xmlns:p14="http://schemas.microsoft.com/office/powerpoint/2010/main" val="270816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3345" y="3138616"/>
            <a:ext cx="1991725" cy="972065"/>
          </a:xfrm>
        </p:spPr>
        <p:txBody>
          <a:bodyPr/>
          <a:lstStyle/>
          <a:p>
            <a:r>
              <a:rPr lang="de-DE" dirty="0" smtClean="0"/>
              <a:t>Danke!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058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0" y="2949146"/>
            <a:ext cx="1738183" cy="667265"/>
          </a:xfrm>
        </p:spPr>
        <p:txBody>
          <a:bodyPr>
            <a:noAutofit/>
          </a:bodyPr>
          <a:lstStyle/>
          <a:p>
            <a:r>
              <a:rPr lang="de-DE" dirty="0" smtClean="0"/>
              <a:t>DEMO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9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de-DE" dirty="0" err="1" smtClean="0"/>
              <a:t>Initialization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8565"/>
            <a:ext cx="8596668" cy="5022808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CreateDatabaseIfNotExists</a:t>
            </a:r>
            <a:endParaRPr lang="de-DE" b="1" dirty="0" smtClean="0"/>
          </a:p>
          <a:p>
            <a:pPr lvl="1"/>
            <a:r>
              <a:rPr lang="de-DE" sz="1200" b="1" dirty="0" smtClean="0"/>
              <a:t>Default</a:t>
            </a:r>
          </a:p>
          <a:p>
            <a:pPr lvl="1"/>
            <a:r>
              <a:rPr lang="de-DE" sz="1200" dirty="0" smtClean="0"/>
              <a:t>Legt eine DB an, wenn keine existiert. </a:t>
            </a:r>
          </a:p>
          <a:p>
            <a:pPr lvl="1"/>
            <a:r>
              <a:rPr lang="de-DE" sz="1200" dirty="0" smtClean="0"/>
              <a:t>Wirft eine </a:t>
            </a:r>
            <a:r>
              <a:rPr lang="de-DE" sz="1200" dirty="0" err="1" smtClean="0"/>
              <a:t>Exception</a:t>
            </a:r>
            <a:r>
              <a:rPr lang="de-DE" sz="1200" dirty="0" smtClean="0"/>
              <a:t> wenn das Model vom tatsächlichen DB Schema abweicht</a:t>
            </a:r>
          </a:p>
          <a:p>
            <a:r>
              <a:rPr lang="de-DE" b="1" dirty="0" err="1" smtClean="0"/>
              <a:t>DropCreateDatabaseIfModelChanges</a:t>
            </a:r>
            <a:endParaRPr lang="de-DE" b="1" dirty="0" smtClean="0"/>
          </a:p>
          <a:p>
            <a:pPr lvl="1"/>
            <a:r>
              <a:rPr lang="de-DE" sz="1200" dirty="0" err="1" smtClean="0"/>
              <a:t>Dropped</a:t>
            </a:r>
            <a:r>
              <a:rPr lang="de-DE" sz="1200" dirty="0" smtClean="0"/>
              <a:t> evtl. existente DB wenn sich das Model geändert hat und legt eine neue an</a:t>
            </a:r>
          </a:p>
          <a:p>
            <a:r>
              <a:rPr lang="de-DE" b="1" dirty="0" err="1" smtClean="0"/>
              <a:t>DropCreateDatabaseAlways</a:t>
            </a:r>
            <a:endParaRPr lang="de-DE" b="1" dirty="0" smtClean="0"/>
          </a:p>
          <a:p>
            <a:pPr lvl="1"/>
            <a:r>
              <a:rPr lang="de-DE" sz="1200" dirty="0" err="1" smtClean="0"/>
              <a:t>Dropped</a:t>
            </a:r>
            <a:r>
              <a:rPr lang="de-DE" sz="1200" dirty="0"/>
              <a:t> </a:t>
            </a:r>
            <a:r>
              <a:rPr lang="de-DE" sz="1200" dirty="0" smtClean="0"/>
              <a:t>die DB immer und legt eine neue an</a:t>
            </a:r>
          </a:p>
          <a:p>
            <a:r>
              <a:rPr lang="de-DE" b="1" dirty="0"/>
              <a:t>Custom DB </a:t>
            </a:r>
            <a:r>
              <a:rPr lang="de-DE" b="1" dirty="0" err="1" smtClean="0"/>
              <a:t>Initializer</a:t>
            </a:r>
            <a:endParaRPr lang="de-DE" sz="1200" b="1" dirty="0" smtClean="0"/>
          </a:p>
          <a:p>
            <a:pPr lvl="1"/>
            <a:r>
              <a:rPr lang="de-DE" sz="1200" dirty="0" smtClean="0"/>
              <a:t>Man kann sich auch seinen eigenen </a:t>
            </a:r>
            <a:r>
              <a:rPr lang="de-DE" sz="1200" dirty="0" err="1" smtClean="0"/>
              <a:t>Initializer</a:t>
            </a:r>
            <a:r>
              <a:rPr lang="de-DE" sz="1200" dirty="0" smtClean="0"/>
              <a:t> schreiben</a:t>
            </a:r>
          </a:p>
          <a:p>
            <a:r>
              <a:rPr lang="de-DE" sz="1600" b="1" dirty="0" err="1" smtClean="0"/>
              <a:t>MigrateDatabaseToLatestVersion</a:t>
            </a:r>
            <a:endParaRPr lang="de-DE" sz="1600" dirty="0" smtClean="0"/>
          </a:p>
          <a:p>
            <a:pPr lvl="1"/>
            <a:r>
              <a:rPr lang="de-DE" sz="1200" dirty="0" smtClean="0"/>
              <a:t>Migriert die Datenbank immer auf das neuste Model. (</a:t>
            </a:r>
            <a:r>
              <a:rPr lang="de-DE" sz="1200" dirty="0" err="1" smtClean="0"/>
              <a:t>Automatic</a:t>
            </a:r>
            <a:r>
              <a:rPr lang="de-DE" sz="1200" dirty="0" smtClean="0"/>
              <a:t> Migration)</a:t>
            </a:r>
          </a:p>
          <a:p>
            <a:r>
              <a:rPr lang="de-DE" b="1" dirty="0" smtClean="0"/>
              <a:t>Initialisierung abschalten</a:t>
            </a:r>
            <a:endParaRPr lang="de-DE" sz="1200" b="1" dirty="0" smtClean="0"/>
          </a:p>
          <a:p>
            <a:pPr lvl="1"/>
            <a:r>
              <a:rPr lang="de-DE" sz="1200" dirty="0" err="1" smtClean="0"/>
              <a:t>Database.SetInitializer</a:t>
            </a:r>
            <a:r>
              <a:rPr lang="de-DE" sz="1200" dirty="0" smtClean="0"/>
              <a:t>&lt;</a:t>
            </a:r>
            <a:r>
              <a:rPr lang="de-DE" sz="1200" dirty="0" err="1" smtClean="0"/>
              <a:t>YourContext</a:t>
            </a:r>
            <a:r>
              <a:rPr lang="de-DE" sz="1200" dirty="0" smtClean="0"/>
              <a:t>&gt;(null);</a:t>
            </a:r>
          </a:p>
        </p:txBody>
      </p:sp>
    </p:spTree>
    <p:extLst>
      <p:ext uri="{BB962C8B-B14F-4D97-AF65-F5344CB8AC3E}">
        <p14:creationId xmlns:p14="http://schemas.microsoft.com/office/powerpoint/2010/main" val="236236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First </a:t>
            </a:r>
            <a:r>
              <a:rPr lang="de-DE" dirty="0" err="1" smtClean="0"/>
              <a:t>vs</a:t>
            </a:r>
            <a:r>
              <a:rPr lang="de-DE" dirty="0" smtClean="0"/>
              <a:t> Model First </a:t>
            </a:r>
            <a:r>
              <a:rPr lang="de-DE" dirty="0" err="1" smtClean="0"/>
              <a:t>vs</a:t>
            </a:r>
            <a:r>
              <a:rPr lang="de-DE" dirty="0" smtClean="0"/>
              <a:t> DB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 First</a:t>
            </a:r>
          </a:p>
          <a:p>
            <a:pPr lvl="1"/>
            <a:r>
              <a:rPr lang="de-DE" dirty="0" smtClean="0"/>
              <a:t>Domain </a:t>
            </a:r>
            <a:r>
              <a:rPr lang="de-DE" dirty="0" err="1" smtClean="0"/>
              <a:t>centric</a:t>
            </a:r>
            <a:r>
              <a:rPr lang="de-DE" dirty="0" smtClean="0"/>
              <a:t> (DDD)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smtClean="0"/>
              <a:t>Domänenklassen zuerst, dann die Datenbank</a:t>
            </a:r>
          </a:p>
          <a:p>
            <a:r>
              <a:rPr lang="de-DE" dirty="0" smtClean="0"/>
              <a:t>Model First</a:t>
            </a:r>
          </a:p>
          <a:p>
            <a:pPr lvl="1"/>
            <a:r>
              <a:rPr lang="de-DE" dirty="0" smtClean="0"/>
              <a:t>Entitäten, Beziehungen und Vererbung mittels EDMX Designer</a:t>
            </a:r>
            <a:endParaRPr lang="de-DE" dirty="0"/>
          </a:p>
          <a:p>
            <a:r>
              <a:rPr lang="de-DE" dirty="0" smtClean="0"/>
              <a:t>Database First</a:t>
            </a:r>
          </a:p>
          <a:p>
            <a:pPr lvl="1"/>
            <a:r>
              <a:rPr lang="de-DE" dirty="0" smtClean="0"/>
              <a:t>Wenn es schon eine Datenbank gibt</a:t>
            </a:r>
          </a:p>
        </p:txBody>
      </p:sp>
    </p:spTree>
    <p:extLst>
      <p:ext uri="{BB962C8B-B14F-4D97-AF65-F5344CB8AC3E}">
        <p14:creationId xmlns:p14="http://schemas.microsoft.com/office/powerpoint/2010/main" val="16429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Wird per „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“ aktiviert (einmalig)</a:t>
            </a:r>
          </a:p>
          <a:p>
            <a:r>
              <a:rPr lang="de-DE" dirty="0" smtClean="0"/>
              <a:t>Erzeugt ein </a:t>
            </a:r>
            <a:r>
              <a:rPr lang="de-DE" dirty="0" err="1" smtClean="0"/>
              <a:t>config</a:t>
            </a:r>
            <a:r>
              <a:rPr lang="de-DE" dirty="0" smtClean="0"/>
              <a:t>-file (mit </a:t>
            </a:r>
            <a:r>
              <a:rPr lang="de-DE" dirty="0" err="1" smtClean="0"/>
              <a:t>AutomaticMigrationsEnabled</a:t>
            </a:r>
            <a:r>
              <a:rPr lang="de-DE" dirty="0" smtClean="0"/>
              <a:t> = 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Migriert die Datenbank automatisch auf den neusten Stand wenn sich das Model geändert hat</a:t>
            </a:r>
          </a:p>
          <a:p>
            <a:r>
              <a:rPr lang="de-DE" dirty="0" smtClean="0"/>
              <a:t>! Entfernen von z.B. Feldern führt zu „</a:t>
            </a:r>
            <a:r>
              <a:rPr lang="de-DE" dirty="0" err="1" smtClean="0"/>
              <a:t>AutomaticDataLossExceptions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AutomaticDataLossExceptions</a:t>
            </a:r>
            <a:r>
              <a:rPr lang="de-DE" dirty="0" smtClean="0"/>
              <a:t> können per </a:t>
            </a:r>
            <a:r>
              <a:rPr lang="de-DE" dirty="0" err="1" smtClean="0"/>
              <a:t>config</a:t>
            </a:r>
            <a:r>
              <a:rPr lang="de-DE" dirty="0" smtClean="0"/>
              <a:t>-file behandelt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2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Based</a:t>
            </a:r>
            <a:r>
              <a:rPr lang="de-DE" dirty="0"/>
              <a:t> </a:t>
            </a:r>
            <a:r>
              <a:rPr lang="de-DE" dirty="0" err="1" smtClean="0"/>
              <a:t>Migrations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Aktivierung per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enable-migrations</a:t>
            </a:r>
            <a:r>
              <a:rPr lang="de-DE" dirty="0" smtClean="0"/>
              <a:t> </a:t>
            </a:r>
            <a:r>
              <a:rPr lang="de-DE" dirty="0" smtClean="0"/>
              <a:t>in der </a:t>
            </a:r>
            <a:r>
              <a:rPr lang="de-DE" dirty="0" smtClean="0"/>
              <a:t>„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“ </a:t>
            </a:r>
            <a:endParaRPr lang="de-DE" dirty="0"/>
          </a:p>
          <a:p>
            <a:r>
              <a:rPr lang="de-DE" dirty="0" smtClean="0"/>
              <a:t>Anschließend DB-</a:t>
            </a:r>
            <a:r>
              <a:rPr lang="de-DE" dirty="0" err="1" smtClean="0"/>
              <a:t>Initializer</a:t>
            </a:r>
            <a:r>
              <a:rPr lang="de-DE" dirty="0"/>
              <a:t> in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smtClean="0"/>
              <a:t>setzen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08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80238" y="2949146"/>
            <a:ext cx="1729945" cy="667265"/>
          </a:xfrm>
        </p:spPr>
        <p:txBody>
          <a:bodyPr>
            <a:normAutofit/>
          </a:bodyPr>
          <a:lstStyle/>
          <a:p>
            <a:r>
              <a:rPr lang="de-DE" dirty="0" smtClean="0"/>
              <a:t>DEMO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55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/>
              <a:t> </a:t>
            </a:r>
            <a:r>
              <a:rPr lang="de-DE" dirty="0" smtClean="0"/>
              <a:t>Befehle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add</a:t>
            </a:r>
            <a:r>
              <a:rPr lang="de-DE" dirty="0" smtClean="0"/>
              <a:t>-migration [-Name </a:t>
            </a:r>
            <a:r>
              <a:rPr lang="de-DE" dirty="0"/>
              <a:t>&lt;</a:t>
            </a:r>
            <a:r>
              <a:rPr lang="de-DE" dirty="0" err="1" smtClean="0"/>
              <a:t>string</a:t>
            </a:r>
            <a:r>
              <a:rPr lang="de-DE" dirty="0" smtClean="0"/>
              <a:t>&gt;] </a:t>
            </a:r>
          </a:p>
          <a:p>
            <a:pPr lvl="1"/>
            <a:r>
              <a:rPr lang="de-DE" dirty="0" smtClean="0"/>
              <a:t>Erzeugt eine neue Migration auf Basis des neusten Datenmodells</a:t>
            </a:r>
          </a:p>
          <a:p>
            <a:r>
              <a:rPr lang="de-DE" dirty="0"/>
              <a:t>u</a:t>
            </a:r>
            <a:r>
              <a:rPr lang="de-DE" dirty="0" smtClean="0"/>
              <a:t>pdate-</a:t>
            </a:r>
            <a:r>
              <a:rPr lang="de-DE" dirty="0" err="1" smtClean="0"/>
              <a:t>database</a:t>
            </a:r>
            <a:r>
              <a:rPr lang="de-DE" dirty="0" smtClean="0"/>
              <a:t> [-</a:t>
            </a:r>
            <a:r>
              <a:rPr lang="de-DE" dirty="0" err="1" smtClean="0"/>
              <a:t>TargetMigration</a:t>
            </a:r>
            <a:r>
              <a:rPr lang="de-DE" dirty="0" smtClean="0"/>
              <a:t> &lt;</a:t>
            </a:r>
            <a:r>
              <a:rPr lang="de-DE" dirty="0" err="1" smtClean="0"/>
              <a:t>string</a:t>
            </a:r>
            <a:r>
              <a:rPr lang="de-DE" dirty="0" smtClean="0"/>
              <a:t>&gt;]</a:t>
            </a:r>
          </a:p>
          <a:p>
            <a:pPr lvl="1"/>
            <a:r>
              <a:rPr lang="de-DE" dirty="0" smtClean="0"/>
              <a:t>Aktualisiert die Datenbank (auf die ggf. angegebene </a:t>
            </a:r>
            <a:r>
              <a:rPr lang="de-DE" dirty="0" err="1" smtClean="0"/>
              <a:t>TargetMigration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get-migrations</a:t>
            </a:r>
            <a:endParaRPr lang="de-DE" dirty="0" smtClean="0"/>
          </a:p>
          <a:p>
            <a:pPr lvl="1"/>
            <a:r>
              <a:rPr lang="de-DE" dirty="0" smtClean="0"/>
              <a:t>Ruft den Migrationsstand der Datenbank 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0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746</Words>
  <Application>Microsoft Office PowerPoint</Application>
  <PresentationFormat>Breitbild</PresentationFormat>
  <Paragraphs>119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Consolas</vt:lpstr>
      <vt:lpstr>Trebuchet MS</vt:lpstr>
      <vt:lpstr>Wingdings 3</vt:lpstr>
      <vt:lpstr>Facette</vt:lpstr>
      <vt:lpstr>Entity Framework Migrations</vt:lpstr>
      <vt:lpstr>Agenda</vt:lpstr>
      <vt:lpstr>DEMO 1</vt:lpstr>
      <vt:lpstr>Initialization Strategies</vt:lpstr>
      <vt:lpstr>Code First vs Model First vs DB First</vt:lpstr>
      <vt:lpstr>Automated Migrations</vt:lpstr>
      <vt:lpstr>Code Based Migrations</vt:lpstr>
      <vt:lpstr>DEMO 2</vt:lpstr>
      <vt:lpstr>Verwendete package manager console Befehle</vt:lpstr>
      <vt:lpstr>Nice, but… how?!</vt:lpstr>
      <vt:lpstr>Type Discovery</vt:lpstr>
      <vt:lpstr>Primary Key Convetion</vt:lpstr>
      <vt:lpstr>Relationship Convetion</vt:lpstr>
      <vt:lpstr>ForeignKey Convetion</vt:lpstr>
      <vt:lpstr>When Convention is not enough: Data Annotations</vt:lpstr>
      <vt:lpstr>When even Data Annotaions won‘t do it: Fluent API</vt:lpstr>
      <vt:lpstr>The Good</vt:lpstr>
      <vt:lpstr>The Bad</vt:lpstr>
      <vt:lpstr>The Ugly</vt:lpstr>
      <vt:lpstr>Links</vt:lpstr>
      <vt:lpstr>Danke!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Migrations</dc:title>
  <dc:creator>Christian Müller</dc:creator>
  <cp:lastModifiedBy>Christian Müller</cp:lastModifiedBy>
  <cp:revision>20</cp:revision>
  <dcterms:created xsi:type="dcterms:W3CDTF">2015-11-05T08:28:02Z</dcterms:created>
  <dcterms:modified xsi:type="dcterms:W3CDTF">2015-11-06T11:02:20Z</dcterms:modified>
</cp:coreProperties>
</file>