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0" r:id="rId1"/>
  </p:sldMasterIdLst>
  <p:notesMasterIdLst>
    <p:notesMasterId r:id="rId14"/>
  </p:notesMasterIdLst>
  <p:sldIdLst>
    <p:sldId id="256" r:id="rId2"/>
    <p:sldId id="257" r:id="rId3"/>
    <p:sldId id="266" r:id="rId4"/>
    <p:sldId id="265" r:id="rId5"/>
    <p:sldId id="258" r:id="rId6"/>
    <p:sldId id="267" r:id="rId7"/>
    <p:sldId id="259" r:id="rId8"/>
    <p:sldId id="268" r:id="rId9"/>
    <p:sldId id="260" r:id="rId10"/>
    <p:sldId id="261" r:id="rId11"/>
    <p:sldId id="262" r:id="rId12"/>
    <p:sldId id="26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38"/>
    <p:restoredTop sz="94743"/>
  </p:normalViewPr>
  <p:slideViewPr>
    <p:cSldViewPr snapToGrid="0" snapToObjects="1">
      <p:cViewPr varScale="1">
        <p:scale>
          <a:sx n="176" d="100"/>
          <a:sy n="176" d="100"/>
        </p:scale>
        <p:origin x="1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43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627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9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591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12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GB"/>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9AB3A824-1A51-4B26-AD58-A6D8E14F6C04}" type="datetimeFigureOut">
              <a:rPr lang="en-US" smtClean="0"/>
              <a:t>8/28/22</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r>
              <a:rPr lang="en-US"/>
              <a:t>
              </a:t>
            </a:r>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68357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8/28/22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0750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8/28/22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08824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93433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914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8/28/22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13976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3E5059C3-6A89-4494-99FF-5A4D6FFD50EB}" type="datetimeFigureOut">
              <a:rPr lang="en-US" smtClean="0"/>
              <a:t>8/28/22</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4968437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8/28/22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6105535"/>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GB"/>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8/28/22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6363490"/>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8/28/22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54501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8/28/22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400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37D525BB-DA17-4BA0-B3C8-3AC3ABC827E6}" type="datetimeFigureOut">
              <a:rPr lang="en-US" smtClean="0"/>
              <a:t>8/28/22</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r>
              <a:rPr lang="en-US"/>
              <a:t>
              </a:t>
            </a:r>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5753743"/>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B16C4C9A-3960-41CF-A4E9-2A8FB932454B}" type="datetimeFigureOut">
              <a:rPr lang="en-US" smtClean="0"/>
              <a:t>8/28/22</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r>
              <a:rPr lang="en-US"/>
              <a:t>
              </a:t>
            </a:r>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1279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3CBC1C18-307B-4F68-A007-B5B542270E8D}" type="datetimeFigureOut">
              <a:rPr lang="en-US" smtClean="0"/>
              <a:t>8/28/22</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3806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github.com/ChrisNewbold/15-Project-2-Group-5"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89CF4155-6803-AB03-7697-CA73563AE42B}"/>
              </a:ext>
            </a:extLst>
          </p:cNvPr>
          <p:cNvPicPr>
            <a:picLocks noChangeAspect="1"/>
          </p:cNvPicPr>
          <p:nvPr/>
        </p:nvPicPr>
        <p:blipFill>
          <a:blip r:embed="rId3"/>
          <a:stretch>
            <a:fillRect/>
          </a:stretch>
        </p:blipFill>
        <p:spPr>
          <a:xfrm>
            <a:off x="3894496" y="1987591"/>
            <a:ext cx="1355008" cy="11683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Shape 81"/>
        <p:cNvGrpSpPr/>
        <p:nvPr/>
      </p:nvGrpSpPr>
      <p:grpSpPr>
        <a:xfrm>
          <a:off x="0" y="0"/>
          <a:ext cx="0" cy="0"/>
          <a:chOff x="0" y="0"/>
          <a:chExt cx="0" cy="0"/>
        </a:xfrm>
      </p:grpSpPr>
      <p:pic>
        <p:nvPicPr>
          <p:cNvPr id="2" name="Picture 1" descr="Icon&#10;&#10;Description automatically generated">
            <a:extLst>
              <a:ext uri="{FF2B5EF4-FFF2-40B4-BE49-F238E27FC236}">
                <a16:creationId xmlns:a16="http://schemas.microsoft.com/office/drawing/2014/main" id="{3E00C5F7-4B73-E9C1-E07B-913AF638EA56}"/>
              </a:ext>
            </a:extLst>
          </p:cNvPr>
          <p:cNvPicPr>
            <a:picLocks noChangeAspect="1"/>
          </p:cNvPicPr>
          <p:nvPr/>
        </p:nvPicPr>
        <p:blipFill>
          <a:blip r:embed="rId3"/>
          <a:stretch>
            <a:fillRect/>
          </a:stretch>
        </p:blipFill>
        <p:spPr>
          <a:xfrm>
            <a:off x="6672302" y="4537768"/>
            <a:ext cx="2159998" cy="540000"/>
          </a:xfrm>
          <a:prstGeom prst="rect">
            <a:avLst/>
          </a:prstGeom>
        </p:spPr>
      </p:pic>
      <p:sp>
        <p:nvSpPr>
          <p:cNvPr id="3" name="Google Shape;65;p15">
            <a:extLst>
              <a:ext uri="{FF2B5EF4-FFF2-40B4-BE49-F238E27FC236}">
                <a16:creationId xmlns:a16="http://schemas.microsoft.com/office/drawing/2014/main" id="{6D3A63B6-CC28-AA86-BD1F-145F77ED4D21}"/>
              </a:ext>
            </a:extLst>
          </p:cNvPr>
          <p:cNvSpPr txBox="1">
            <a:spLocks/>
          </p:cNvSpPr>
          <p:nvPr/>
        </p:nvSpPr>
        <p:spPr>
          <a:xfrm>
            <a:off x="2227942" y="432000"/>
            <a:ext cx="4688115"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825" kern="1200" cap="all" spc="150" baseline="0">
                <a:solidFill>
                  <a:schemeClr val="tx2"/>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AU" dirty="0"/>
              <a:t>Future development</a:t>
            </a:r>
          </a:p>
        </p:txBody>
      </p:sp>
      <p:sp>
        <p:nvSpPr>
          <p:cNvPr id="4" name="Google Shape;66;p15">
            <a:extLst>
              <a:ext uri="{FF2B5EF4-FFF2-40B4-BE49-F238E27FC236}">
                <a16:creationId xmlns:a16="http://schemas.microsoft.com/office/drawing/2014/main" id="{59B260F6-4363-08DD-4487-FB9AB17956CF}"/>
              </a:ext>
            </a:extLst>
          </p:cNvPr>
          <p:cNvSpPr txBox="1">
            <a:spLocks/>
          </p:cNvSpPr>
          <p:nvPr/>
        </p:nvSpPr>
        <p:spPr>
          <a:xfrm>
            <a:off x="834215" y="720000"/>
            <a:ext cx="1949718" cy="4127619"/>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indent="0">
              <a:buFont typeface="Wingdings 3" charset="2"/>
              <a:buNone/>
            </a:pPr>
            <a:endParaRPr lang="en-AU" dirty="0"/>
          </a:p>
          <a:p>
            <a:r>
              <a:rPr lang="en-AU" sz="1600" dirty="0"/>
              <a:t>Show your stuff!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32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Links</a:t>
            </a:r>
            <a:endParaRPr dirty="0"/>
          </a:p>
        </p:txBody>
      </p:sp>
      <p:pic>
        <p:nvPicPr>
          <p:cNvPr id="2" name="Picture 1" descr="Icon&#10;&#10;Description automatically generated">
            <a:extLst>
              <a:ext uri="{FF2B5EF4-FFF2-40B4-BE49-F238E27FC236}">
                <a16:creationId xmlns:a16="http://schemas.microsoft.com/office/drawing/2014/main" id="{BB744DBA-69B6-B0AC-99BC-2F7FCCDF6C27}"/>
              </a:ext>
            </a:extLst>
          </p:cNvPr>
          <p:cNvPicPr>
            <a:picLocks noChangeAspect="1"/>
          </p:cNvPicPr>
          <p:nvPr/>
        </p:nvPicPr>
        <p:blipFill>
          <a:blip r:embed="rId3"/>
          <a:stretch>
            <a:fillRect/>
          </a:stretch>
        </p:blipFill>
        <p:spPr>
          <a:xfrm>
            <a:off x="6672302" y="4537768"/>
            <a:ext cx="2159998" cy="540000"/>
          </a:xfrm>
          <a:prstGeom prst="rect">
            <a:avLst/>
          </a:prstGeom>
        </p:spPr>
      </p:pic>
      <p:sp>
        <p:nvSpPr>
          <p:cNvPr id="5" name="Google Shape;66;p15">
            <a:extLst>
              <a:ext uri="{FF2B5EF4-FFF2-40B4-BE49-F238E27FC236}">
                <a16:creationId xmlns:a16="http://schemas.microsoft.com/office/drawing/2014/main" id="{067C5286-0F72-994F-53C7-45829C3773E1}"/>
              </a:ext>
            </a:extLst>
          </p:cNvPr>
          <p:cNvSpPr txBox="1">
            <a:spLocks/>
          </p:cNvSpPr>
          <p:nvPr/>
        </p:nvSpPr>
        <p:spPr>
          <a:xfrm>
            <a:off x="834214" y="720000"/>
            <a:ext cx="7496185" cy="4127619"/>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indent="0">
              <a:buFont typeface="Wingdings 3" charset="2"/>
              <a:buNone/>
            </a:pPr>
            <a:endParaRPr lang="en-AU" dirty="0"/>
          </a:p>
          <a:p>
            <a:pPr marL="114300" indent="0">
              <a:buNone/>
            </a:pPr>
            <a:endParaRPr lang="en-AU" sz="1600" b="1" dirty="0"/>
          </a:p>
          <a:p>
            <a:r>
              <a:rPr lang="en-AU" sz="1600" b="1" dirty="0"/>
              <a:t>GitHub repo: </a:t>
            </a:r>
            <a:r>
              <a:rPr lang="en-AU" sz="1600" b="1" dirty="0">
                <a:hlinkClick r:id="rId4"/>
              </a:rPr>
              <a:t>https://github.com/ChrisNewbold/15-Project-2-Group-5</a:t>
            </a:r>
            <a:endParaRPr lang="en-AU" sz="1600" b="1" dirty="0"/>
          </a:p>
          <a:p>
            <a:pPr marL="114300" indent="0">
              <a:buNone/>
            </a:pPr>
            <a:r>
              <a:rPr lang="en-AU" sz="1600" b="1" dirty="0"/>
              <a:t> </a:t>
            </a:r>
          </a:p>
          <a:p>
            <a:r>
              <a:rPr lang="en-AU" sz="1600" b="1" dirty="0"/>
              <a:t>Deployed: </a:t>
            </a:r>
            <a:r>
              <a:rPr lang="en-AU" sz="1600" dirty="0"/>
              <a:t> </a:t>
            </a:r>
          </a:p>
          <a:p>
            <a:pPr marL="114300" indent="0">
              <a:buNone/>
            </a:pPr>
            <a:endParaRPr lang="en-AU"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9" name="Google Shape;89;p19"/>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 dirty="0"/>
              <a:t>Elevator pitch (Juan)</a:t>
            </a:r>
          </a:p>
          <a:p>
            <a:pPr lvl="0"/>
            <a:r>
              <a:rPr lang="en" dirty="0"/>
              <a:t>Concept (Nate)</a:t>
            </a:r>
          </a:p>
          <a:p>
            <a:pPr lvl="0"/>
            <a:r>
              <a:rPr lang="en" dirty="0"/>
              <a:t>Process (Michael)</a:t>
            </a:r>
          </a:p>
          <a:p>
            <a:pPr lvl="0"/>
            <a:r>
              <a:rPr lang="en" dirty="0"/>
              <a:t>Demo (Nate and Chris)</a:t>
            </a:r>
          </a:p>
          <a:p>
            <a:pPr lvl="0"/>
            <a:r>
              <a:rPr lang="en" dirty="0"/>
              <a:t>Directions for Future Development (Chris)</a:t>
            </a:r>
          </a:p>
          <a:p>
            <a:pPr lvl="0"/>
            <a:endParaRPr lang="en" dirty="0"/>
          </a:p>
          <a:p>
            <a:pPr lvl="0"/>
            <a:endParaRPr lang="en" dirty="0"/>
          </a:p>
        </p:txBody>
      </p:sp>
      <p:sp>
        <p:nvSpPr>
          <p:cNvPr id="4" name="Google Shape;88;p19">
            <a:extLst>
              <a:ext uri="{FF2B5EF4-FFF2-40B4-BE49-F238E27FC236}">
                <a16:creationId xmlns:a16="http://schemas.microsoft.com/office/drawing/2014/main" id="{A0982991-9122-753E-0D0D-C02874884756}"/>
              </a:ext>
            </a:extLst>
          </p:cNvPr>
          <p:cNvSpPr txBox="1">
            <a:spLocks noGrp="1"/>
          </p:cNvSpPr>
          <p:nvPr>
            <p:ph type="title"/>
          </p:nvPr>
        </p:nvSpPr>
        <p:spPr>
          <a:xfrm>
            <a:off x="311700" y="432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index</a:t>
            </a:r>
            <a:endParaRPr dirty="0"/>
          </a:p>
        </p:txBody>
      </p:sp>
    </p:spTree>
    <p:extLst>
      <p:ext uri="{BB962C8B-B14F-4D97-AF65-F5344CB8AC3E}">
        <p14:creationId xmlns:p14="http://schemas.microsoft.com/office/powerpoint/2010/main" val="62229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Shape 59"/>
        <p:cNvGrpSpPr/>
        <p:nvPr/>
      </p:nvGrpSpPr>
      <p:grpSpPr>
        <a:xfrm>
          <a:off x="0" y="0"/>
          <a:ext cx="0" cy="0"/>
          <a:chOff x="0" y="0"/>
          <a:chExt cx="0" cy="0"/>
        </a:xfrm>
      </p:grpSpPr>
      <p:sp>
        <p:nvSpPr>
          <p:cNvPr id="4" name="Google Shape;66;p15">
            <a:extLst>
              <a:ext uri="{FF2B5EF4-FFF2-40B4-BE49-F238E27FC236}">
                <a16:creationId xmlns:a16="http://schemas.microsoft.com/office/drawing/2014/main" id="{CF74A06C-EBFB-D438-D0BF-699F267C6DFE}"/>
              </a:ext>
            </a:extLst>
          </p:cNvPr>
          <p:cNvSpPr txBox="1">
            <a:spLocks/>
          </p:cNvSpPr>
          <p:nvPr/>
        </p:nvSpPr>
        <p:spPr>
          <a:xfrm>
            <a:off x="311700" y="1152475"/>
            <a:ext cx="8520600" cy="3416400"/>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114300" indent="0">
              <a:spcBef>
                <a:spcPts val="0"/>
              </a:spcBef>
              <a:buSzPts val="1800"/>
              <a:buNone/>
            </a:pPr>
            <a:endParaRPr lang="en-AU" dirty="0"/>
          </a:p>
        </p:txBody>
      </p:sp>
      <p:pic>
        <p:nvPicPr>
          <p:cNvPr id="1026" name="Picture 2">
            <a:extLst>
              <a:ext uri="{FF2B5EF4-FFF2-40B4-BE49-F238E27FC236}">
                <a16:creationId xmlns:a16="http://schemas.microsoft.com/office/drawing/2014/main" id="{1BF48E32-7AF7-396A-6DEE-A29E36C7F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036" y="1671750"/>
            <a:ext cx="5069926" cy="180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con&#10;&#10;Description automatically generated">
            <a:extLst>
              <a:ext uri="{FF2B5EF4-FFF2-40B4-BE49-F238E27FC236}">
                <a16:creationId xmlns:a16="http://schemas.microsoft.com/office/drawing/2014/main" id="{641E0B78-10B1-03F6-A47A-09191E704383}"/>
              </a:ext>
            </a:extLst>
          </p:cNvPr>
          <p:cNvPicPr>
            <a:picLocks noChangeAspect="1"/>
          </p:cNvPicPr>
          <p:nvPr/>
        </p:nvPicPr>
        <p:blipFill>
          <a:blip r:embed="rId4"/>
          <a:stretch>
            <a:fillRect/>
          </a:stretch>
        </p:blipFill>
        <p:spPr>
          <a:xfrm>
            <a:off x="6672302" y="4537768"/>
            <a:ext cx="2159998" cy="540000"/>
          </a:xfrm>
          <a:prstGeom prst="rect">
            <a:avLst/>
          </a:prstGeom>
        </p:spPr>
      </p:pic>
      <p:sp>
        <p:nvSpPr>
          <p:cNvPr id="6" name="Google Shape;65;p15">
            <a:extLst>
              <a:ext uri="{FF2B5EF4-FFF2-40B4-BE49-F238E27FC236}">
                <a16:creationId xmlns:a16="http://schemas.microsoft.com/office/drawing/2014/main" id="{EC32C553-4B98-EE80-AB93-511A975A7B3B}"/>
              </a:ext>
            </a:extLst>
          </p:cNvPr>
          <p:cNvSpPr txBox="1">
            <a:spLocks noGrp="1"/>
          </p:cNvSpPr>
          <p:nvPr>
            <p:ph type="title"/>
          </p:nvPr>
        </p:nvSpPr>
        <p:spPr>
          <a:xfrm>
            <a:off x="2913743" y="432000"/>
            <a:ext cx="33165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Elevator Pitch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Shape 59"/>
        <p:cNvGrpSpPr/>
        <p:nvPr/>
      </p:nvGrpSpPr>
      <p:grpSpPr>
        <a:xfrm>
          <a:off x="0" y="0"/>
          <a:ext cx="0" cy="0"/>
          <a:chOff x="0" y="0"/>
          <a:chExt cx="0" cy="0"/>
        </a:xfrm>
      </p:grpSpPr>
      <p:sp>
        <p:nvSpPr>
          <p:cNvPr id="3" name="Google Shape;65;p15">
            <a:extLst>
              <a:ext uri="{FF2B5EF4-FFF2-40B4-BE49-F238E27FC236}">
                <a16:creationId xmlns:a16="http://schemas.microsoft.com/office/drawing/2014/main" id="{FF05E441-AA9D-A3BE-99B7-AA5C851EB34C}"/>
              </a:ext>
            </a:extLst>
          </p:cNvPr>
          <p:cNvSpPr txBox="1">
            <a:spLocks/>
          </p:cNvSpPr>
          <p:nvPr/>
        </p:nvSpPr>
        <p:spPr>
          <a:xfrm>
            <a:off x="311700" y="445025"/>
            <a:ext cx="8520600" cy="572700"/>
          </a:xfrm>
          <a:prstGeom prst="rect">
            <a:avLst/>
          </a:prstGeom>
        </p:spPr>
        <p:txBody>
          <a:bodyPr spcFirstLastPara="1" vert="horz" wrap="square" lIns="91425" tIns="91425" rIns="91425" bIns="91425" rtlCol="0" anchor="t" anchorCtr="0">
            <a:noAutofit/>
          </a:bodyPr>
          <a:lstStyle>
            <a:lvl1pPr lvl="0" algn="ctr" defTabSz="342900" rtl="0" eaLnBrk="1" latinLnBrk="0" hangingPunct="1">
              <a:spcBef>
                <a:spcPts val="0"/>
              </a:spcBef>
              <a:spcAft>
                <a:spcPts val="0"/>
              </a:spcAft>
              <a:buSzPts val="3600"/>
              <a:buNone/>
              <a:defRPr sz="3600" kern="1200">
                <a:solidFill>
                  <a:schemeClr val="accent1"/>
                </a:solidFill>
                <a:latin typeface="+mj-lt"/>
                <a:ea typeface="+mj-ea"/>
                <a:cs typeface="+mj-cs"/>
              </a:defRPr>
            </a:lvl1pPr>
            <a:lvl2pPr lvl="1" algn="ctr" eaLnBrk="1" hangingPunct="1">
              <a:spcBef>
                <a:spcPts val="0"/>
              </a:spcBef>
              <a:spcAft>
                <a:spcPts val="0"/>
              </a:spcAft>
              <a:buSzPts val="3600"/>
              <a:buNone/>
              <a:defRPr sz="3600">
                <a:solidFill>
                  <a:schemeClr val="tx2"/>
                </a:solidFill>
              </a:defRPr>
            </a:lvl2pPr>
            <a:lvl3pPr lvl="2" algn="ctr" eaLnBrk="1" hangingPunct="1">
              <a:spcBef>
                <a:spcPts val="0"/>
              </a:spcBef>
              <a:spcAft>
                <a:spcPts val="0"/>
              </a:spcAft>
              <a:buSzPts val="3600"/>
              <a:buNone/>
              <a:defRPr sz="3600">
                <a:solidFill>
                  <a:schemeClr val="tx2"/>
                </a:solidFill>
              </a:defRPr>
            </a:lvl3pPr>
            <a:lvl4pPr lvl="3" algn="ctr" eaLnBrk="1" hangingPunct="1">
              <a:spcBef>
                <a:spcPts val="0"/>
              </a:spcBef>
              <a:spcAft>
                <a:spcPts val="0"/>
              </a:spcAft>
              <a:buSzPts val="3600"/>
              <a:buNone/>
              <a:defRPr sz="3600">
                <a:solidFill>
                  <a:schemeClr val="tx2"/>
                </a:solidFill>
              </a:defRPr>
            </a:lvl4pPr>
            <a:lvl5pPr lvl="4" algn="ctr" eaLnBrk="1" hangingPunct="1">
              <a:spcBef>
                <a:spcPts val="0"/>
              </a:spcBef>
              <a:spcAft>
                <a:spcPts val="0"/>
              </a:spcAft>
              <a:buSzPts val="3600"/>
              <a:buNone/>
              <a:defRPr sz="3600">
                <a:solidFill>
                  <a:schemeClr val="tx2"/>
                </a:solidFill>
              </a:defRPr>
            </a:lvl5pPr>
            <a:lvl6pPr lvl="5" algn="ctr" eaLnBrk="1" hangingPunct="1">
              <a:spcBef>
                <a:spcPts val="0"/>
              </a:spcBef>
              <a:spcAft>
                <a:spcPts val="0"/>
              </a:spcAft>
              <a:buSzPts val="3600"/>
              <a:buNone/>
              <a:defRPr sz="3600">
                <a:solidFill>
                  <a:schemeClr val="tx2"/>
                </a:solidFill>
              </a:defRPr>
            </a:lvl6pPr>
            <a:lvl7pPr lvl="6" algn="ctr" eaLnBrk="1" hangingPunct="1">
              <a:spcBef>
                <a:spcPts val="0"/>
              </a:spcBef>
              <a:spcAft>
                <a:spcPts val="0"/>
              </a:spcAft>
              <a:buSzPts val="3600"/>
              <a:buNone/>
              <a:defRPr sz="3600">
                <a:solidFill>
                  <a:schemeClr val="tx2"/>
                </a:solidFill>
              </a:defRPr>
            </a:lvl7pPr>
            <a:lvl8pPr lvl="7" algn="ctr" eaLnBrk="1" hangingPunct="1">
              <a:spcBef>
                <a:spcPts val="0"/>
              </a:spcBef>
              <a:spcAft>
                <a:spcPts val="0"/>
              </a:spcAft>
              <a:buSzPts val="3600"/>
              <a:buNone/>
              <a:defRPr sz="3600">
                <a:solidFill>
                  <a:schemeClr val="tx2"/>
                </a:solidFill>
              </a:defRPr>
            </a:lvl8pPr>
            <a:lvl9pPr lvl="8" algn="ctr" eaLnBrk="1" hangingPunct="1">
              <a:spcBef>
                <a:spcPts val="0"/>
              </a:spcBef>
              <a:spcAft>
                <a:spcPts val="0"/>
              </a:spcAft>
              <a:buSzPts val="3600"/>
              <a:buNone/>
              <a:defRPr sz="3600">
                <a:solidFill>
                  <a:schemeClr val="tx2"/>
                </a:solidFill>
              </a:defRPr>
            </a:lvl9pPr>
          </a:lstStyle>
          <a:p>
            <a:pPr algn="l"/>
            <a:endParaRPr lang="en-AU" dirty="0"/>
          </a:p>
        </p:txBody>
      </p:sp>
      <p:sp>
        <p:nvSpPr>
          <p:cNvPr id="4" name="Google Shape;66;p15">
            <a:extLst>
              <a:ext uri="{FF2B5EF4-FFF2-40B4-BE49-F238E27FC236}">
                <a16:creationId xmlns:a16="http://schemas.microsoft.com/office/drawing/2014/main" id="{CF74A06C-EBFB-D438-D0BF-699F267C6DFE}"/>
              </a:ext>
            </a:extLst>
          </p:cNvPr>
          <p:cNvSpPr txBox="1">
            <a:spLocks/>
          </p:cNvSpPr>
          <p:nvPr/>
        </p:nvSpPr>
        <p:spPr>
          <a:xfrm>
            <a:off x="311700" y="1152475"/>
            <a:ext cx="8520600" cy="3416400"/>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114300" indent="0">
              <a:spcBef>
                <a:spcPts val="0"/>
              </a:spcBef>
              <a:buSzPts val="1800"/>
              <a:buNone/>
            </a:pPr>
            <a:endParaRPr lang="en-AU" dirty="0"/>
          </a:p>
        </p:txBody>
      </p:sp>
      <p:sp>
        <p:nvSpPr>
          <p:cNvPr id="5" name="Google Shape;72;p16">
            <a:extLst>
              <a:ext uri="{FF2B5EF4-FFF2-40B4-BE49-F238E27FC236}">
                <a16:creationId xmlns:a16="http://schemas.microsoft.com/office/drawing/2014/main" id="{EE0AA2D5-8E13-9303-F1AB-144EBE560877}"/>
              </a:ext>
            </a:extLst>
          </p:cNvPr>
          <p:cNvSpPr txBox="1">
            <a:spLocks/>
          </p:cNvSpPr>
          <p:nvPr/>
        </p:nvSpPr>
        <p:spPr>
          <a:xfrm>
            <a:off x="1044671" y="1080000"/>
            <a:ext cx="7576815" cy="3416400"/>
          </a:xfrm>
          <a:prstGeom prst="rect">
            <a:avLst/>
          </a:prstGeom>
        </p:spPr>
        <p:txBody>
          <a:bodyPr spcFirstLastPara="1" wrap="square" lIns="91425" tIns="91425" rIns="91425" bIns="91425" anchor="t" anchorCtr="0">
            <a:noAutofit/>
          </a:bodyPr>
          <a:lst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a:lstStyle>
          <a:p>
            <a:pPr marL="114300" indent="0">
              <a:spcBef>
                <a:spcPts val="0"/>
              </a:spcBef>
              <a:buSzPts val="1800"/>
              <a:buNone/>
            </a:pPr>
            <a:br>
              <a:rPr lang="en-AU" dirty="0"/>
            </a:br>
            <a:r>
              <a:rPr lang="en-AU" dirty="0"/>
              <a:t>Change the way blogging is valued!</a:t>
            </a:r>
            <a:br>
              <a:rPr lang="en-AU" dirty="0"/>
            </a:br>
            <a:br>
              <a:rPr lang="en-AU" dirty="0"/>
            </a:br>
            <a:r>
              <a:rPr lang="en-AU" dirty="0"/>
              <a:t>Let your most passionate fans support your creative work via a credit system that, in exchange, allows you the freedom to do your best work and the stability you need to build an independent creative career.</a:t>
            </a:r>
          </a:p>
        </p:txBody>
      </p:sp>
      <p:pic>
        <p:nvPicPr>
          <p:cNvPr id="6" name="Picture 5" descr="Icon&#10;&#10;Description automatically generated">
            <a:extLst>
              <a:ext uri="{FF2B5EF4-FFF2-40B4-BE49-F238E27FC236}">
                <a16:creationId xmlns:a16="http://schemas.microsoft.com/office/drawing/2014/main" id="{A5543A30-9379-4AA2-7FF7-C051C04097E9}"/>
              </a:ext>
            </a:extLst>
          </p:cNvPr>
          <p:cNvPicPr>
            <a:picLocks noChangeAspect="1"/>
          </p:cNvPicPr>
          <p:nvPr/>
        </p:nvPicPr>
        <p:blipFill>
          <a:blip r:embed="rId3"/>
          <a:stretch>
            <a:fillRect/>
          </a:stretch>
        </p:blipFill>
        <p:spPr>
          <a:xfrm>
            <a:off x="6672302" y="4537768"/>
            <a:ext cx="2159998" cy="540000"/>
          </a:xfrm>
          <a:prstGeom prst="rect">
            <a:avLst/>
          </a:prstGeom>
        </p:spPr>
      </p:pic>
      <p:sp>
        <p:nvSpPr>
          <p:cNvPr id="7" name="Google Shape;65;p15">
            <a:extLst>
              <a:ext uri="{FF2B5EF4-FFF2-40B4-BE49-F238E27FC236}">
                <a16:creationId xmlns:a16="http://schemas.microsoft.com/office/drawing/2014/main" id="{55710905-4DAF-9CA5-7F7D-B61453B8BF97}"/>
              </a:ext>
            </a:extLst>
          </p:cNvPr>
          <p:cNvSpPr txBox="1">
            <a:spLocks noGrp="1"/>
          </p:cNvSpPr>
          <p:nvPr>
            <p:ph type="title"/>
          </p:nvPr>
        </p:nvSpPr>
        <p:spPr>
          <a:xfrm>
            <a:off x="2913743" y="432000"/>
            <a:ext cx="33165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Elevator Pitch</a:t>
            </a:r>
          </a:p>
        </p:txBody>
      </p:sp>
    </p:spTree>
    <p:extLst>
      <p:ext uri="{BB962C8B-B14F-4D97-AF65-F5344CB8AC3E}">
        <p14:creationId xmlns:p14="http://schemas.microsoft.com/office/powerpoint/2010/main" val="98948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Shape 59"/>
        <p:cNvGrpSpPr/>
        <p:nvPr/>
      </p:nvGrpSpPr>
      <p:grpSpPr>
        <a:xfrm>
          <a:off x="0" y="0"/>
          <a:ext cx="0" cy="0"/>
          <a:chOff x="0" y="0"/>
          <a:chExt cx="0" cy="0"/>
        </a:xfrm>
      </p:grpSpPr>
      <p:sp>
        <p:nvSpPr>
          <p:cNvPr id="4" name="Google Shape;66;p15">
            <a:extLst>
              <a:ext uri="{FF2B5EF4-FFF2-40B4-BE49-F238E27FC236}">
                <a16:creationId xmlns:a16="http://schemas.microsoft.com/office/drawing/2014/main" id="{CF74A06C-EBFB-D438-D0BF-699F267C6DFE}"/>
              </a:ext>
            </a:extLst>
          </p:cNvPr>
          <p:cNvSpPr txBox="1">
            <a:spLocks/>
          </p:cNvSpPr>
          <p:nvPr/>
        </p:nvSpPr>
        <p:spPr>
          <a:xfrm>
            <a:off x="311700" y="1152475"/>
            <a:ext cx="8520600" cy="3416400"/>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114300" indent="0">
              <a:spcBef>
                <a:spcPts val="0"/>
              </a:spcBef>
              <a:buSzPts val="1800"/>
              <a:buNone/>
            </a:pPr>
            <a:endParaRPr lang="en-AU" dirty="0"/>
          </a:p>
        </p:txBody>
      </p:sp>
      <p:pic>
        <p:nvPicPr>
          <p:cNvPr id="2" name="Picture 2">
            <a:extLst>
              <a:ext uri="{FF2B5EF4-FFF2-40B4-BE49-F238E27FC236}">
                <a16:creationId xmlns:a16="http://schemas.microsoft.com/office/drawing/2014/main" id="{1A55AD85-0E71-1EBB-F2EC-65616B3C5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082" y="1671750"/>
            <a:ext cx="2965836" cy="1800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con&#10;&#10;Description automatically generated">
            <a:extLst>
              <a:ext uri="{FF2B5EF4-FFF2-40B4-BE49-F238E27FC236}">
                <a16:creationId xmlns:a16="http://schemas.microsoft.com/office/drawing/2014/main" id="{809FE77E-A82D-2AB7-7DDB-D9DC724A7C93}"/>
              </a:ext>
            </a:extLst>
          </p:cNvPr>
          <p:cNvPicPr>
            <a:picLocks noChangeAspect="1"/>
          </p:cNvPicPr>
          <p:nvPr/>
        </p:nvPicPr>
        <p:blipFill>
          <a:blip r:embed="rId4"/>
          <a:stretch>
            <a:fillRect/>
          </a:stretch>
        </p:blipFill>
        <p:spPr>
          <a:xfrm>
            <a:off x="6672302" y="4537768"/>
            <a:ext cx="2159998" cy="540000"/>
          </a:xfrm>
          <a:prstGeom prst="rect">
            <a:avLst/>
          </a:prstGeom>
        </p:spPr>
      </p:pic>
      <p:sp>
        <p:nvSpPr>
          <p:cNvPr id="5" name="Google Shape;65;p15">
            <a:extLst>
              <a:ext uri="{FF2B5EF4-FFF2-40B4-BE49-F238E27FC236}">
                <a16:creationId xmlns:a16="http://schemas.microsoft.com/office/drawing/2014/main" id="{6D56A08A-15AA-E514-ACE7-77C7C8128664}"/>
              </a:ext>
            </a:extLst>
          </p:cNvPr>
          <p:cNvSpPr txBox="1">
            <a:spLocks noGrp="1"/>
          </p:cNvSpPr>
          <p:nvPr>
            <p:ph type="title"/>
          </p:nvPr>
        </p:nvSpPr>
        <p:spPr>
          <a:xfrm>
            <a:off x="3594100" y="432000"/>
            <a:ext cx="1955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concept</a:t>
            </a:r>
          </a:p>
        </p:txBody>
      </p:sp>
    </p:spTree>
    <p:extLst>
      <p:ext uri="{BB962C8B-B14F-4D97-AF65-F5344CB8AC3E}">
        <p14:creationId xmlns:p14="http://schemas.microsoft.com/office/powerpoint/2010/main" val="172604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Shape 64"/>
        <p:cNvGrpSpPr/>
        <p:nvPr/>
      </p:nvGrpSpPr>
      <p:grpSpPr>
        <a:xfrm>
          <a:off x="0" y="0"/>
          <a:ext cx="0" cy="0"/>
          <a:chOff x="0" y="0"/>
          <a:chExt cx="0" cy="0"/>
        </a:xfrm>
      </p:grpSpPr>
      <p:sp>
        <p:nvSpPr>
          <p:cNvPr id="66" name="Google Shape;66;p15"/>
          <p:cNvSpPr txBox="1">
            <a:spLocks noGrp="1"/>
          </p:cNvSpPr>
          <p:nvPr>
            <p:ph type="body" idx="1"/>
          </p:nvPr>
        </p:nvSpPr>
        <p:spPr>
          <a:xfrm>
            <a:off x="2984971" y="720000"/>
            <a:ext cx="4943693" cy="4125688"/>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lang="en-AU" dirty="0"/>
          </a:p>
          <a:p>
            <a:pPr marL="114300" indent="0">
              <a:buNone/>
            </a:pPr>
            <a:r>
              <a:rPr lang="en-AU" sz="1200" dirty="0"/>
              <a:t>&lt;We need a micro-billing service that allows us to charge a small fee per article to the readers of our blogs.&gt;</a:t>
            </a:r>
          </a:p>
          <a:p>
            <a:pPr marL="114300" indent="0">
              <a:buNone/>
            </a:pPr>
            <a:endParaRPr lang="en-AU" sz="1200" dirty="0"/>
          </a:p>
          <a:p>
            <a:pPr marL="114300" indent="0">
              <a:buNone/>
            </a:pPr>
            <a:endParaRPr lang="en-AU" sz="1200" dirty="0"/>
          </a:p>
          <a:p>
            <a:pPr marL="114300" indent="0">
              <a:buNone/>
            </a:pPr>
            <a:endParaRPr lang="en-AU" sz="1200" dirty="0"/>
          </a:p>
          <a:p>
            <a:pPr marL="114300" indent="0">
              <a:buNone/>
            </a:pPr>
            <a:r>
              <a:rPr lang="en-AU" sz="1200" dirty="0"/>
              <a:t>&lt;They will be presented with a splash page asking them to join the micro-blogging service.&gt;</a:t>
            </a:r>
          </a:p>
          <a:p>
            <a:pPr marL="114300" indent="0">
              <a:buNone/>
            </a:pPr>
            <a:endParaRPr lang="en-AU" sz="1200" dirty="0"/>
          </a:p>
          <a:p>
            <a:pPr marL="114300" indent="0">
              <a:buNone/>
            </a:pPr>
            <a:r>
              <a:rPr lang="en-AU" sz="1200" dirty="0"/>
              <a:t>&lt;The join-up page should be as minimal as possible and offer free credits to lower the drop-off rate upon sign-up.&gt;</a:t>
            </a:r>
            <a:endParaRPr lang="en-AU" sz="1200" b="1" dirty="0"/>
          </a:p>
          <a:p>
            <a:pPr marL="114300" indent="0">
              <a:buNone/>
            </a:pPr>
            <a:endParaRPr lang="en-AU" sz="1200" b="1" dirty="0"/>
          </a:p>
          <a:p>
            <a:pPr marL="114300" indent="0">
              <a:buNone/>
            </a:pPr>
            <a:endParaRPr lang="en-AU" sz="1200" b="1" dirty="0"/>
          </a:p>
          <a:p>
            <a:pPr marL="114300" indent="0">
              <a:buNone/>
            </a:pPr>
            <a:r>
              <a:rPr lang="en-AU" sz="1200" dirty="0"/>
              <a:t>&lt;They will be presented with a second splash page thanking them for their support and the cost in credits to read the article&gt;</a:t>
            </a:r>
          </a:p>
          <a:p>
            <a:pPr marL="114300" indent="0">
              <a:buNone/>
            </a:pPr>
            <a:endParaRPr lang="en-AU" sz="1200" dirty="0"/>
          </a:p>
          <a:p>
            <a:pPr marL="114300" indent="0">
              <a:buNone/>
            </a:pPr>
            <a:r>
              <a:rPr lang="en-AU" sz="1200" dirty="0"/>
              <a:t>&lt;Once the reader confirms they wish to proceed, the splash page will disappear, allowing the reader access to the blog.&gt;</a:t>
            </a:r>
          </a:p>
          <a:p>
            <a:pPr marL="114300" indent="0">
              <a:buNone/>
            </a:pPr>
            <a:endParaRPr lang="en-AU" sz="1600" b="1" dirty="0"/>
          </a:p>
        </p:txBody>
      </p:sp>
      <p:sp>
        <p:nvSpPr>
          <p:cNvPr id="2" name="Google Shape;66;p15">
            <a:extLst>
              <a:ext uri="{FF2B5EF4-FFF2-40B4-BE49-F238E27FC236}">
                <a16:creationId xmlns:a16="http://schemas.microsoft.com/office/drawing/2014/main" id="{78C1463A-D94B-631D-9F81-E291434DBC9C}"/>
              </a:ext>
            </a:extLst>
          </p:cNvPr>
          <p:cNvSpPr txBox="1">
            <a:spLocks/>
          </p:cNvSpPr>
          <p:nvPr/>
        </p:nvSpPr>
        <p:spPr>
          <a:xfrm>
            <a:off x="972099" y="720000"/>
            <a:ext cx="1949718" cy="4127619"/>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indent="0">
              <a:buFont typeface="Wingdings 3" charset="2"/>
              <a:buNone/>
            </a:pPr>
            <a:endParaRPr lang="en-AU" dirty="0"/>
          </a:p>
          <a:p>
            <a:pPr marL="114300" indent="0">
              <a:buFont typeface="Wingdings 3" charset="2"/>
              <a:buNone/>
            </a:pPr>
            <a:r>
              <a:rPr lang="en-AU" sz="1600" b="1" dirty="0"/>
              <a:t>As a </a:t>
            </a:r>
          </a:p>
          <a:p>
            <a:pPr marL="114300" indent="0">
              <a:buFont typeface="Wingdings 3" charset="2"/>
              <a:buNone/>
            </a:pPr>
            <a:r>
              <a:rPr lang="en-AU" sz="1200" dirty="0"/>
              <a:t>blogging community,</a:t>
            </a:r>
            <a:r>
              <a:rPr lang="en-AU" sz="1200" b="1" dirty="0"/>
              <a:t> </a:t>
            </a:r>
            <a:r>
              <a:rPr lang="en-AU" sz="1600" b="1" dirty="0"/>
              <a:t>	</a:t>
            </a:r>
          </a:p>
          <a:p>
            <a:pPr marL="114300" indent="0">
              <a:buFont typeface="Wingdings 3" charset="2"/>
              <a:buNone/>
            </a:pPr>
            <a:endParaRPr lang="en-AU" sz="1600" b="1" dirty="0"/>
          </a:p>
          <a:p>
            <a:pPr marL="114300" indent="0">
              <a:buFont typeface="Wingdings 3" charset="2"/>
              <a:buNone/>
            </a:pPr>
            <a:endParaRPr lang="en-AU" sz="1600" dirty="0"/>
          </a:p>
          <a:p>
            <a:pPr marL="114300" indent="0">
              <a:buFont typeface="Wingdings 3" charset="2"/>
              <a:buNone/>
            </a:pPr>
            <a:r>
              <a:rPr lang="en-AU" sz="1600" b="1" dirty="0"/>
              <a:t>I want </a:t>
            </a:r>
          </a:p>
          <a:p>
            <a:pPr marL="114300" indent="0">
              <a:buFont typeface="Wingdings 3" charset="2"/>
              <a:buNone/>
            </a:pPr>
            <a:r>
              <a:rPr lang="en-AU" sz="1200" dirty="0"/>
              <a:t>when readers visit specific articles on our sites,</a:t>
            </a:r>
          </a:p>
          <a:p>
            <a:pPr marL="114300" indent="0">
              <a:buFont typeface="Wingdings 3" charset="2"/>
              <a:buNone/>
            </a:pPr>
            <a:endParaRPr lang="en-AU" sz="1600" b="1" dirty="0"/>
          </a:p>
          <a:p>
            <a:pPr marL="114300" indent="0">
              <a:buFont typeface="Wingdings 3" charset="2"/>
              <a:buNone/>
            </a:pPr>
            <a:endParaRPr lang="en-AU" sz="1600" b="1" dirty="0"/>
          </a:p>
          <a:p>
            <a:pPr marL="114300" indent="0">
              <a:buNone/>
            </a:pPr>
            <a:r>
              <a:rPr lang="en-AU" sz="1600" b="1" dirty="0"/>
              <a:t>So That </a:t>
            </a:r>
          </a:p>
          <a:p>
            <a:pPr marL="114300" indent="0">
              <a:buNone/>
            </a:pPr>
            <a:r>
              <a:rPr lang="en-AU" sz="1200" dirty="0"/>
              <a:t>When users enter their details and press ok, </a:t>
            </a:r>
            <a:endParaRPr lang="en-AU" sz="1200" b="1" dirty="0"/>
          </a:p>
        </p:txBody>
      </p:sp>
      <p:pic>
        <p:nvPicPr>
          <p:cNvPr id="3" name="Picture 2" descr="Icon&#10;&#10;Description automatically generated">
            <a:extLst>
              <a:ext uri="{FF2B5EF4-FFF2-40B4-BE49-F238E27FC236}">
                <a16:creationId xmlns:a16="http://schemas.microsoft.com/office/drawing/2014/main" id="{44F5BED6-EA88-7F6F-70D8-3E4CB8EA000D}"/>
              </a:ext>
            </a:extLst>
          </p:cNvPr>
          <p:cNvPicPr>
            <a:picLocks noChangeAspect="1"/>
          </p:cNvPicPr>
          <p:nvPr/>
        </p:nvPicPr>
        <p:blipFill>
          <a:blip r:embed="rId3"/>
          <a:stretch>
            <a:fillRect/>
          </a:stretch>
        </p:blipFill>
        <p:spPr>
          <a:xfrm>
            <a:off x="6672302" y="4537768"/>
            <a:ext cx="2159998" cy="540000"/>
          </a:xfrm>
          <a:prstGeom prst="rect">
            <a:avLst/>
          </a:prstGeom>
        </p:spPr>
      </p:pic>
      <p:sp>
        <p:nvSpPr>
          <p:cNvPr id="9" name="Google Shape;65;p15">
            <a:extLst>
              <a:ext uri="{FF2B5EF4-FFF2-40B4-BE49-F238E27FC236}">
                <a16:creationId xmlns:a16="http://schemas.microsoft.com/office/drawing/2014/main" id="{38AA4B15-0E28-4026-B172-7C42C5C1653F}"/>
              </a:ext>
            </a:extLst>
          </p:cNvPr>
          <p:cNvSpPr txBox="1">
            <a:spLocks noGrp="1"/>
          </p:cNvSpPr>
          <p:nvPr>
            <p:ph type="title"/>
          </p:nvPr>
        </p:nvSpPr>
        <p:spPr>
          <a:xfrm>
            <a:off x="3594100" y="432000"/>
            <a:ext cx="1955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3600" dirty="0"/>
              <a:t>concept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Shape 64"/>
        <p:cNvGrpSpPr/>
        <p:nvPr/>
      </p:nvGrpSpPr>
      <p:grpSpPr>
        <a:xfrm>
          <a:off x="0" y="0"/>
          <a:ext cx="0" cy="0"/>
          <a:chOff x="0" y="0"/>
          <a:chExt cx="0" cy="0"/>
        </a:xfrm>
      </p:grpSpPr>
      <p:sp>
        <p:nvSpPr>
          <p:cNvPr id="66" name="Google Shape;66;p15"/>
          <p:cNvSpPr txBox="1">
            <a:spLocks noGrp="1"/>
          </p:cNvSpPr>
          <p:nvPr>
            <p:ph type="body" idx="1"/>
          </p:nvPr>
        </p:nvSpPr>
        <p:spPr>
          <a:xfrm>
            <a:off x="2847087" y="720000"/>
            <a:ext cx="4943693" cy="4125688"/>
          </a:xfrm>
          <a:prstGeom prst="rect">
            <a:avLst/>
          </a:prstGeom>
        </p:spPr>
        <p:txBody>
          <a:bodyPr spcFirstLastPara="1" wrap="square" lIns="91425" tIns="91425" rIns="91425" bIns="91425" anchor="t" anchorCtr="0">
            <a:noAutofit/>
          </a:bodyPr>
          <a:lstStyle/>
          <a:p>
            <a:pPr marL="114300" indent="0" algn="just">
              <a:buNone/>
            </a:pPr>
            <a:endParaRPr lang="en-AU" sz="1200" b="1" dirty="0"/>
          </a:p>
          <a:p>
            <a:pPr marL="114300" indent="0">
              <a:buNone/>
            </a:pPr>
            <a:r>
              <a:rPr lang="en-AU" sz="1200" dirty="0"/>
              <a:t>&lt;Once the user is signed up, should they visit another article utilising the same service, they will be presented with a splash page thanking them for their support.&gt;</a:t>
            </a:r>
          </a:p>
          <a:p>
            <a:pPr marL="114300" indent="0">
              <a:buNone/>
            </a:pPr>
            <a:endParaRPr lang="en-AU" sz="1200" dirty="0"/>
          </a:p>
          <a:p>
            <a:pPr marL="114300" indent="0">
              <a:buNone/>
            </a:pPr>
            <a:r>
              <a:rPr lang="en-AU" sz="1200" dirty="0"/>
              <a:t>&lt;On pressing OK, they will be charged credits and allowed access to the article.&gt;</a:t>
            </a:r>
          </a:p>
          <a:p>
            <a:pPr marL="114300" indent="0">
              <a:buNone/>
            </a:pPr>
            <a:endParaRPr lang="en-AU" sz="1200" dirty="0"/>
          </a:p>
          <a:p>
            <a:pPr marL="114300" indent="0">
              <a:buNone/>
            </a:pPr>
            <a:r>
              <a:rPr lang="en-AU" sz="1200" dirty="0"/>
              <a:t>&lt;Should readers not have any credits left, they will be presented with a splash page prompting them to purchase credits, allowing them access to more blogs in the future.</a:t>
            </a:r>
            <a:br>
              <a:rPr lang="en-AU" sz="1200" dirty="0"/>
            </a:br>
            <a:endParaRPr lang="en-AU" sz="1200" dirty="0"/>
          </a:p>
          <a:p>
            <a:pPr marL="114300" indent="0">
              <a:buNone/>
            </a:pPr>
            <a:r>
              <a:rPr lang="en-AU" sz="1200" dirty="0"/>
              <a:t>&lt;To support the above, bloggers can access a website to add and edit the URLs of their blogs they wish to charge a fee for. Moving forward, the website can be used for readers to explore the blogs in the network. To aid in this, as bloggers sign up, they can input the description of their blog and add tags describing it.&gt;</a:t>
            </a:r>
          </a:p>
          <a:p>
            <a:pPr marL="114300" indent="0">
              <a:buNone/>
            </a:pPr>
            <a:endParaRPr lang="en-AU" sz="1600" b="1" dirty="0"/>
          </a:p>
        </p:txBody>
      </p:sp>
      <p:sp>
        <p:nvSpPr>
          <p:cNvPr id="2" name="Google Shape;66;p15">
            <a:extLst>
              <a:ext uri="{FF2B5EF4-FFF2-40B4-BE49-F238E27FC236}">
                <a16:creationId xmlns:a16="http://schemas.microsoft.com/office/drawing/2014/main" id="{78C1463A-D94B-631D-9F81-E291434DBC9C}"/>
              </a:ext>
            </a:extLst>
          </p:cNvPr>
          <p:cNvSpPr txBox="1">
            <a:spLocks/>
          </p:cNvSpPr>
          <p:nvPr/>
        </p:nvSpPr>
        <p:spPr>
          <a:xfrm>
            <a:off x="834215" y="720000"/>
            <a:ext cx="1949718" cy="4127619"/>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indent="0">
              <a:buFont typeface="Wingdings 3" charset="2"/>
              <a:buNone/>
            </a:pPr>
            <a:endParaRPr lang="en-AU" dirty="0"/>
          </a:p>
          <a:p>
            <a:pPr marL="114300" indent="0">
              <a:buNone/>
            </a:pPr>
            <a:r>
              <a:rPr lang="en-AU" sz="1600" b="1" dirty="0"/>
              <a:t>So That </a:t>
            </a:r>
          </a:p>
          <a:p>
            <a:pPr marL="114300" indent="0">
              <a:buNone/>
            </a:pPr>
            <a:r>
              <a:rPr lang="en-AU" sz="1200" dirty="0"/>
              <a:t>When users enter their details and press ok, </a:t>
            </a:r>
            <a:endParaRPr lang="en-AU" sz="1200" b="1" dirty="0"/>
          </a:p>
        </p:txBody>
      </p:sp>
      <p:pic>
        <p:nvPicPr>
          <p:cNvPr id="3" name="Picture 2" descr="Icon&#10;&#10;Description automatically generated">
            <a:extLst>
              <a:ext uri="{FF2B5EF4-FFF2-40B4-BE49-F238E27FC236}">
                <a16:creationId xmlns:a16="http://schemas.microsoft.com/office/drawing/2014/main" id="{1BFACD04-6A8C-0E4B-F476-E302E089EF8F}"/>
              </a:ext>
            </a:extLst>
          </p:cNvPr>
          <p:cNvPicPr>
            <a:picLocks noChangeAspect="1"/>
          </p:cNvPicPr>
          <p:nvPr/>
        </p:nvPicPr>
        <p:blipFill>
          <a:blip r:embed="rId3"/>
          <a:stretch>
            <a:fillRect/>
          </a:stretch>
        </p:blipFill>
        <p:spPr>
          <a:xfrm>
            <a:off x="6672302" y="4537768"/>
            <a:ext cx="2159998" cy="540000"/>
          </a:xfrm>
          <a:prstGeom prst="rect">
            <a:avLst/>
          </a:prstGeom>
        </p:spPr>
      </p:pic>
      <p:sp>
        <p:nvSpPr>
          <p:cNvPr id="9" name="Google Shape;65;p15">
            <a:extLst>
              <a:ext uri="{FF2B5EF4-FFF2-40B4-BE49-F238E27FC236}">
                <a16:creationId xmlns:a16="http://schemas.microsoft.com/office/drawing/2014/main" id="{E408C650-A8C5-E04E-6126-03413F12D6DE}"/>
              </a:ext>
            </a:extLst>
          </p:cNvPr>
          <p:cNvSpPr txBox="1">
            <a:spLocks noGrp="1"/>
          </p:cNvSpPr>
          <p:nvPr>
            <p:ph type="title"/>
          </p:nvPr>
        </p:nvSpPr>
        <p:spPr>
          <a:xfrm>
            <a:off x="3594100" y="432000"/>
            <a:ext cx="1955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3600" dirty="0"/>
              <a:t>concept</a:t>
            </a:r>
          </a:p>
        </p:txBody>
      </p:sp>
    </p:spTree>
    <p:extLst>
      <p:ext uri="{BB962C8B-B14F-4D97-AF65-F5344CB8AC3E}">
        <p14:creationId xmlns:p14="http://schemas.microsoft.com/office/powerpoint/2010/main" val="93674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Shape 70"/>
        <p:cNvGrpSpPr/>
        <p:nvPr/>
      </p:nvGrpSpPr>
      <p:grpSpPr>
        <a:xfrm>
          <a:off x="0" y="0"/>
          <a:ext cx="0" cy="0"/>
          <a:chOff x="0" y="0"/>
          <a:chExt cx="0" cy="0"/>
        </a:xfrm>
      </p:grpSpPr>
      <p:pic>
        <p:nvPicPr>
          <p:cNvPr id="2" name="Picture 1" descr="Icon&#10;&#10;Description automatically generated">
            <a:extLst>
              <a:ext uri="{FF2B5EF4-FFF2-40B4-BE49-F238E27FC236}">
                <a16:creationId xmlns:a16="http://schemas.microsoft.com/office/drawing/2014/main" id="{14DF9256-BA78-28B9-71F0-7538BB82A0A8}"/>
              </a:ext>
            </a:extLst>
          </p:cNvPr>
          <p:cNvPicPr>
            <a:picLocks noChangeAspect="1"/>
          </p:cNvPicPr>
          <p:nvPr/>
        </p:nvPicPr>
        <p:blipFill>
          <a:blip r:embed="rId3"/>
          <a:stretch>
            <a:fillRect/>
          </a:stretch>
        </p:blipFill>
        <p:spPr>
          <a:xfrm>
            <a:off x="6672302" y="4537768"/>
            <a:ext cx="2159998" cy="540000"/>
          </a:xfrm>
          <a:prstGeom prst="rect">
            <a:avLst/>
          </a:prstGeom>
        </p:spPr>
      </p:pic>
      <p:sp>
        <p:nvSpPr>
          <p:cNvPr id="3" name="Google Shape;65;p15">
            <a:extLst>
              <a:ext uri="{FF2B5EF4-FFF2-40B4-BE49-F238E27FC236}">
                <a16:creationId xmlns:a16="http://schemas.microsoft.com/office/drawing/2014/main" id="{06B8C473-6B04-57C4-D864-00633C9F45D9}"/>
              </a:ext>
            </a:extLst>
          </p:cNvPr>
          <p:cNvSpPr txBox="1">
            <a:spLocks/>
          </p:cNvSpPr>
          <p:nvPr/>
        </p:nvSpPr>
        <p:spPr>
          <a:xfrm>
            <a:off x="3592196" y="432000"/>
            <a:ext cx="1959607"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825" kern="1200" cap="all" spc="150" baseline="0">
                <a:solidFill>
                  <a:schemeClr val="tx2"/>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AU" sz="3600" dirty="0"/>
              <a:t>process</a:t>
            </a:r>
          </a:p>
        </p:txBody>
      </p:sp>
      <p:pic>
        <p:nvPicPr>
          <p:cNvPr id="3082" name="Picture 10" descr="Logos and Graphics | Node.js">
            <a:extLst>
              <a:ext uri="{FF2B5EF4-FFF2-40B4-BE49-F238E27FC236}">
                <a16:creationId xmlns:a16="http://schemas.microsoft.com/office/drawing/2014/main" id="{8A108116-B925-5F52-D289-E470CBA7A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872" y="1393122"/>
            <a:ext cx="1761136"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Express - Node.js web application framework">
            <a:extLst>
              <a:ext uri="{FF2B5EF4-FFF2-40B4-BE49-F238E27FC236}">
                <a16:creationId xmlns:a16="http://schemas.microsoft.com/office/drawing/2014/main" id="{BE27081C-0012-C88D-C469-57623A6081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001" y="1320550"/>
            <a:ext cx="2992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MySQL SVG Vector Logos - Vector Logo Zone">
            <a:extLst>
              <a:ext uri="{FF2B5EF4-FFF2-40B4-BE49-F238E27FC236}">
                <a16:creationId xmlns:a16="http://schemas.microsoft.com/office/drawing/2014/main" id="{99A3D7BD-F0D0-9D8D-4FEE-C20650ADE5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5595" y="2571750"/>
            <a:ext cx="2078797"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sequelize SVG Vector Logos - Vector Logo Zone">
            <a:extLst>
              <a:ext uri="{FF2B5EF4-FFF2-40B4-BE49-F238E27FC236}">
                <a16:creationId xmlns:a16="http://schemas.microsoft.com/office/drawing/2014/main" id="{64E2D1D9-5D2D-24FB-F43C-C5083856A1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0994" y="1320550"/>
            <a:ext cx="216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JavaScript PNG, Transparent JS Logo Free Download - Free Transparent PNG  Logos">
            <a:extLst>
              <a:ext uri="{FF2B5EF4-FFF2-40B4-BE49-F238E27FC236}">
                <a16:creationId xmlns:a16="http://schemas.microsoft.com/office/drawing/2014/main" id="{1E3D9C14-FAB6-0A54-D510-2D2045DCF2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2556" y="2670379"/>
            <a:ext cx="1839767"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Configuration for Husky + pre-commit - DEV Community 👩‍💻👨‍💻">
            <a:extLst>
              <a:ext uri="{FF2B5EF4-FFF2-40B4-BE49-F238E27FC236}">
                <a16:creationId xmlns:a16="http://schemas.microsoft.com/office/drawing/2014/main" id="{9C031F8C-E602-62EA-1EBE-308BDDDB74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2414" y="2668815"/>
            <a:ext cx="1917160" cy="108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Shape 70"/>
        <p:cNvGrpSpPr/>
        <p:nvPr/>
      </p:nvGrpSpPr>
      <p:grpSpPr>
        <a:xfrm>
          <a:off x="0" y="0"/>
          <a:ext cx="0" cy="0"/>
          <a:chOff x="0" y="0"/>
          <a:chExt cx="0" cy="0"/>
        </a:xfrm>
      </p:grpSpPr>
      <p:pic>
        <p:nvPicPr>
          <p:cNvPr id="2" name="Picture 1" descr="Icon&#10;&#10;Description automatically generated">
            <a:extLst>
              <a:ext uri="{FF2B5EF4-FFF2-40B4-BE49-F238E27FC236}">
                <a16:creationId xmlns:a16="http://schemas.microsoft.com/office/drawing/2014/main" id="{14DF9256-BA78-28B9-71F0-7538BB82A0A8}"/>
              </a:ext>
            </a:extLst>
          </p:cNvPr>
          <p:cNvPicPr>
            <a:picLocks noChangeAspect="1"/>
          </p:cNvPicPr>
          <p:nvPr/>
        </p:nvPicPr>
        <p:blipFill>
          <a:blip r:embed="rId3"/>
          <a:stretch>
            <a:fillRect/>
          </a:stretch>
        </p:blipFill>
        <p:spPr>
          <a:xfrm>
            <a:off x="6672302" y="4537768"/>
            <a:ext cx="2159998" cy="540000"/>
          </a:xfrm>
          <a:prstGeom prst="rect">
            <a:avLst/>
          </a:prstGeom>
        </p:spPr>
      </p:pic>
      <p:sp>
        <p:nvSpPr>
          <p:cNvPr id="3" name="Google Shape;65;p15">
            <a:extLst>
              <a:ext uri="{FF2B5EF4-FFF2-40B4-BE49-F238E27FC236}">
                <a16:creationId xmlns:a16="http://schemas.microsoft.com/office/drawing/2014/main" id="{06B8C473-6B04-57C4-D864-00633C9F45D9}"/>
              </a:ext>
            </a:extLst>
          </p:cNvPr>
          <p:cNvSpPr txBox="1">
            <a:spLocks/>
          </p:cNvSpPr>
          <p:nvPr/>
        </p:nvSpPr>
        <p:spPr>
          <a:xfrm>
            <a:off x="3592196" y="432000"/>
            <a:ext cx="1959607"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825" kern="1200" cap="all" spc="150" baseline="0">
                <a:solidFill>
                  <a:schemeClr val="tx2"/>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AU" sz="3600" dirty="0"/>
              <a:t>process</a:t>
            </a:r>
          </a:p>
        </p:txBody>
      </p:sp>
      <p:sp>
        <p:nvSpPr>
          <p:cNvPr id="6" name="Google Shape;66;p15">
            <a:extLst>
              <a:ext uri="{FF2B5EF4-FFF2-40B4-BE49-F238E27FC236}">
                <a16:creationId xmlns:a16="http://schemas.microsoft.com/office/drawing/2014/main" id="{3A3DDEFA-10C5-5781-F43E-F31F9EB49F53}"/>
              </a:ext>
            </a:extLst>
          </p:cNvPr>
          <p:cNvSpPr txBox="1">
            <a:spLocks/>
          </p:cNvSpPr>
          <p:nvPr/>
        </p:nvSpPr>
        <p:spPr>
          <a:xfrm>
            <a:off x="834215" y="720000"/>
            <a:ext cx="5406928" cy="4127619"/>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indent="0">
              <a:buFont typeface="Wingdings 3" charset="2"/>
              <a:buNone/>
            </a:pPr>
            <a:endParaRPr lang="en-AU" dirty="0"/>
          </a:p>
          <a:p>
            <a:pPr marL="114300" indent="0">
              <a:buNone/>
            </a:pPr>
            <a:r>
              <a:rPr lang="en-AU" sz="1600" b="1" dirty="0"/>
              <a:t>Breakdown of tasks:</a:t>
            </a:r>
          </a:p>
          <a:p>
            <a:pPr marL="114300" indent="0">
              <a:buNone/>
            </a:pPr>
            <a:endParaRPr lang="en-AU" sz="1600" b="1" dirty="0"/>
          </a:p>
          <a:p>
            <a:r>
              <a:rPr lang="en-AU" sz="1600" b="1" dirty="0"/>
              <a:t>Project Manager: Nate</a:t>
            </a:r>
          </a:p>
          <a:p>
            <a:pPr marL="114300" indent="0">
              <a:buNone/>
            </a:pPr>
            <a:endParaRPr lang="en-AU" sz="1600" b="1" dirty="0"/>
          </a:p>
          <a:p>
            <a:r>
              <a:rPr lang="en-AU" sz="1600" b="1" dirty="0"/>
              <a:t>Controllers</a:t>
            </a:r>
            <a:r>
              <a:rPr lang="en-AU" sz="1600" dirty="0"/>
              <a:t> - Michael &amp; Nate</a:t>
            </a:r>
          </a:p>
          <a:p>
            <a:r>
              <a:rPr lang="en-AU" sz="1600" b="1" dirty="0"/>
              <a:t>Models</a:t>
            </a:r>
            <a:r>
              <a:rPr lang="en-AU" sz="1600" dirty="0"/>
              <a:t> - Juan &amp; Nate</a:t>
            </a:r>
          </a:p>
          <a:p>
            <a:r>
              <a:rPr lang="en-AU" sz="1600" b="1" dirty="0"/>
              <a:t>Views</a:t>
            </a:r>
            <a:r>
              <a:rPr lang="en-AU" sz="1600" dirty="0"/>
              <a:t> - Chris &amp; Nate</a:t>
            </a:r>
          </a:p>
          <a:p>
            <a:pPr marL="114300" indent="0">
              <a:buNone/>
            </a:pPr>
            <a:endParaRPr lang="en-AU" sz="1600" dirty="0"/>
          </a:p>
        </p:txBody>
      </p:sp>
    </p:spTree>
    <p:extLst>
      <p:ext uri="{BB962C8B-B14F-4D97-AF65-F5344CB8AC3E}">
        <p14:creationId xmlns:p14="http://schemas.microsoft.com/office/powerpoint/2010/main" val="205829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Shape 76"/>
        <p:cNvGrpSpPr/>
        <p:nvPr/>
      </p:nvGrpSpPr>
      <p:grpSpPr>
        <a:xfrm>
          <a:off x="0" y="0"/>
          <a:ext cx="0" cy="0"/>
          <a:chOff x="0" y="0"/>
          <a:chExt cx="0" cy="0"/>
        </a:xfrm>
      </p:grpSpPr>
      <p:sp>
        <p:nvSpPr>
          <p:cNvPr id="5" name="Google Shape;72;p16">
            <a:extLst>
              <a:ext uri="{FF2B5EF4-FFF2-40B4-BE49-F238E27FC236}">
                <a16:creationId xmlns:a16="http://schemas.microsoft.com/office/drawing/2014/main" id="{64C8DDAC-7394-8448-0E3B-304507445AFB}"/>
              </a:ext>
            </a:extLst>
          </p:cNvPr>
          <p:cNvSpPr txBox="1">
            <a:spLocks/>
          </p:cNvSpPr>
          <p:nvPr/>
        </p:nvSpPr>
        <p:spPr>
          <a:xfrm>
            <a:off x="1030157" y="3435300"/>
            <a:ext cx="8520600" cy="3416400"/>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457200" indent="-342900">
              <a:spcBef>
                <a:spcPts val="0"/>
              </a:spcBef>
              <a:buSzPts val="1800"/>
              <a:buFont typeface="Wingdings 3" charset="2"/>
              <a:buChar char="●"/>
            </a:pPr>
            <a:endParaRPr lang="en-AU" dirty="0"/>
          </a:p>
        </p:txBody>
      </p:sp>
      <p:pic>
        <p:nvPicPr>
          <p:cNvPr id="2" name="Picture 1" descr="Icon&#10;&#10;Description automatically generated">
            <a:extLst>
              <a:ext uri="{FF2B5EF4-FFF2-40B4-BE49-F238E27FC236}">
                <a16:creationId xmlns:a16="http://schemas.microsoft.com/office/drawing/2014/main" id="{DB59C38C-EFF2-9F10-8AA8-348EFF54C146}"/>
              </a:ext>
            </a:extLst>
          </p:cNvPr>
          <p:cNvPicPr>
            <a:picLocks noChangeAspect="1"/>
          </p:cNvPicPr>
          <p:nvPr/>
        </p:nvPicPr>
        <p:blipFill>
          <a:blip r:embed="rId3"/>
          <a:stretch>
            <a:fillRect/>
          </a:stretch>
        </p:blipFill>
        <p:spPr>
          <a:xfrm>
            <a:off x="6672302" y="4537768"/>
            <a:ext cx="2159998" cy="540000"/>
          </a:xfrm>
          <a:prstGeom prst="rect">
            <a:avLst/>
          </a:prstGeom>
        </p:spPr>
      </p:pic>
      <p:sp>
        <p:nvSpPr>
          <p:cNvPr id="3" name="Google Shape;65;p15">
            <a:extLst>
              <a:ext uri="{FF2B5EF4-FFF2-40B4-BE49-F238E27FC236}">
                <a16:creationId xmlns:a16="http://schemas.microsoft.com/office/drawing/2014/main" id="{4BCAF887-5DFE-EE2F-5658-27B354DF7FD1}"/>
              </a:ext>
            </a:extLst>
          </p:cNvPr>
          <p:cNvSpPr txBox="1">
            <a:spLocks/>
          </p:cNvSpPr>
          <p:nvPr/>
        </p:nvSpPr>
        <p:spPr>
          <a:xfrm>
            <a:off x="3929653" y="432000"/>
            <a:ext cx="1284693"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825" kern="1200" cap="all" spc="150" baseline="0">
                <a:solidFill>
                  <a:schemeClr val="tx2"/>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AU" sz="3600" dirty="0"/>
              <a:t>demo</a:t>
            </a:r>
          </a:p>
        </p:txBody>
      </p:sp>
      <p:sp>
        <p:nvSpPr>
          <p:cNvPr id="9" name="Google Shape;66;p15">
            <a:extLst>
              <a:ext uri="{FF2B5EF4-FFF2-40B4-BE49-F238E27FC236}">
                <a16:creationId xmlns:a16="http://schemas.microsoft.com/office/drawing/2014/main" id="{2D821882-1D07-465B-2785-68A53E81FC66}"/>
              </a:ext>
            </a:extLst>
          </p:cNvPr>
          <p:cNvSpPr txBox="1">
            <a:spLocks/>
          </p:cNvSpPr>
          <p:nvPr/>
        </p:nvSpPr>
        <p:spPr>
          <a:xfrm>
            <a:off x="834215" y="720000"/>
            <a:ext cx="7279628" cy="4127619"/>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indent="0">
              <a:buFont typeface="Wingdings 3" charset="2"/>
              <a:buNone/>
            </a:pPr>
            <a:endParaRPr lang="en-AU" dirty="0"/>
          </a:p>
          <a:p>
            <a:r>
              <a:rPr lang="en-AU" sz="1600" b="1" dirty="0"/>
              <a:t>Show your stuff</a:t>
            </a:r>
            <a:r>
              <a:rPr lang="en-AU" sz="1600" dirty="0"/>
              <a:t>!</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{10A1CA50-56E1-0846-9CCF-B7763A8687FD}tf10001071</Template>
  <TotalTime>1489</TotalTime>
  <Words>438</Words>
  <Application>Microsoft Macintosh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Impact</vt:lpstr>
      <vt:lpstr>Wingdings 3</vt:lpstr>
      <vt:lpstr>Badge</vt:lpstr>
      <vt:lpstr>PowerPoint Presentation</vt:lpstr>
      <vt:lpstr>Elevator Pitch</vt:lpstr>
      <vt:lpstr>Elevator Pitch</vt:lpstr>
      <vt:lpstr>concept</vt:lpstr>
      <vt:lpstr>concept</vt:lpstr>
      <vt:lpstr>concept</vt:lpstr>
      <vt:lpstr>PowerPoint Presentation</vt:lpstr>
      <vt:lpstr>PowerPoint Presentation</vt:lpstr>
      <vt:lpstr>PowerPoint Presentation</vt:lpstr>
      <vt:lpstr>PowerPoint Presentation</vt:lpstr>
      <vt:lpstr>Links</vt:lpstr>
      <vt:lpstr>index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Juan Carlos Marquez</cp:lastModifiedBy>
  <cp:revision>12</cp:revision>
  <dcterms:modified xsi:type="dcterms:W3CDTF">2022-08-28T02:50:23Z</dcterms:modified>
</cp:coreProperties>
</file>