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159" autoAdjust="0"/>
  </p:normalViewPr>
  <p:slideViewPr>
    <p:cSldViewPr snapToGrid="0">
      <p:cViewPr varScale="1">
        <p:scale>
          <a:sx n="62" d="100"/>
          <a:sy n="62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917CA-C6BD-418D-AD86-1B21B6E6D430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29E6-85C6-4DDA-B7DD-5CF740AB7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6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where entities and relations are not within one domain.</a:t>
            </a:r>
            <a:r>
              <a:rPr lang="en-US" altLang="zh-CN" sz="1100" dirty="0"/>
              <a:t> </a:t>
            </a:r>
            <a:br>
              <a:rPr lang="en-US" altLang="zh-CN" sz="11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42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 moderate hop number 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RippleNet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explore users’ potential interests as far as possible while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introducing too much noise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small of an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hardly explore inter-entity relatedness and dependency of long distance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5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 by his historical preferences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3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, which takes a user-item pair as input and outputs the probability of the user engaging (e.g., clicking, browsing) the item.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*incorporates the KGE methods into recommendation naturally by preference propagation;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*automatically discover possible paths from an item in a user’s history to a candidate item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9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*Item embedding</a:t>
            </a:r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application scenario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*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embedding matrix R</a:t>
            </a:r>
            <a:r>
              <a:rPr lang="en-US" altLang="zh-CN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consideration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calculating the relevance of item v and entity h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dirty="0"/>
              <a:t> 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item-entity pair may have diﬀerent similarities when measured by diﬀerent relations</a:t>
            </a:r>
            <a:r>
              <a:rPr lang="en-US" altLang="zh-CN" dirty="0"/>
              <a:t> </a:t>
            </a:r>
          </a:p>
          <a:p>
            <a:br>
              <a:rPr lang="en-US" altLang="zh-CN" dirty="0"/>
            </a:br>
            <a:r>
              <a:rPr lang="en-US" altLang="zh-CN" dirty="0"/>
              <a:t>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to item-based CF methods in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 user is represented by his related items</a:t>
            </a:r>
            <a:r>
              <a:rPr lang="en-US" altLang="zh-CN" b="1" dirty="0"/>
              <a:t> </a:t>
            </a:r>
            <a:r>
              <a:rPr lang="en-US" altLang="zh-CN" dirty="0"/>
              <a:t>,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reduce the size of parameters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*interests are transferred from his history</a:t>
            </a:r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V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set of his 1-hop relevant entities E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along the links, is called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preference propagation</a:t>
            </a:r>
            <a:r>
              <a:rPr lang="en-US" altLang="zh-CN" dirty="0"/>
              <a:t> </a:t>
            </a:r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5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*last hop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uH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all the information from previous hops theoretically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necessary to incorporate o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u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small hops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calculating user embedding since they may be diluted 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9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measures the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between ground truth of interactions Y and predicted value by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RippleNet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term measures the squared error between the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 truth of the KG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reconstructed indicator matrix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ETRE,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third term is the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preventing over-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ftting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b="1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G,Y</a:t>
            </a:r>
            <a:r>
              <a:rPr lang="zh-CN" altLang="en-US" dirty="0"/>
              <a:t>是可观测变量，一般都假设为</a:t>
            </a:r>
            <a:r>
              <a:rPr lang="en-US" altLang="zh-CN" dirty="0"/>
              <a:t>θ</a:t>
            </a:r>
            <a:r>
              <a:rPr lang="zh-CN" altLang="en-US" dirty="0"/>
              <a:t>分布。所以模型根据</a:t>
            </a:r>
            <a:r>
              <a:rPr lang="en-US" altLang="zh-CN" dirty="0"/>
              <a:t>G,Y</a:t>
            </a:r>
            <a:r>
              <a:rPr lang="zh-CN" altLang="en-US" dirty="0"/>
              <a:t>求</a:t>
            </a:r>
            <a:r>
              <a:rPr lang="en-US" altLang="zh-CN" dirty="0"/>
              <a:t>θ</a:t>
            </a:r>
            <a:r>
              <a:rPr lang="zh-CN" altLang="en-US" dirty="0"/>
              <a:t>后验分布</a:t>
            </a:r>
            <a:endParaRPr lang="en-US" altLang="zh-CN" dirty="0"/>
          </a:p>
          <a:p>
            <a:r>
              <a:rPr lang="zh-CN" altLang="en-US" dirty="0"/>
              <a:t>分母，边缘分布，可观测，固定</a:t>
            </a:r>
            <a:endParaRPr lang="en-US" altLang="zh-CN" dirty="0"/>
          </a:p>
          <a:p>
            <a:r>
              <a:rPr lang="zh-CN" altLang="en-US" dirty="0"/>
              <a:t>每一个关系对生成的概率：尽可能乘积为</a:t>
            </a:r>
            <a:r>
              <a:rPr lang="en-US" altLang="zh-CN" dirty="0"/>
              <a:t>1  </a:t>
            </a:r>
            <a:r>
              <a:rPr lang="zh-CN" altLang="en-US" b="1" dirty="0"/>
              <a:t>差值</a:t>
            </a:r>
            <a:r>
              <a:rPr lang="zh-CN" altLang="en-US" dirty="0"/>
              <a:t>标准正态分布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8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*Automatically tracking the paths </a:t>
            </a:r>
            <a:r>
              <a:rPr lang="en-US" altLang="zh-CN" b="1" dirty="0"/>
              <a:t>from a user’s history to an item with high relevance probability in the KG</a:t>
            </a:r>
            <a:r>
              <a:rPr lang="en-US" altLang="zh-CN" dirty="0"/>
              <a:t>, reveal </a:t>
            </a:r>
            <a:r>
              <a:rPr lang="en-US" altLang="zh-CN" b="1" dirty="0"/>
              <a:t>why a user might like a particular item 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*an entity could be reached by multiple paths in the KG starting from a user’s click history. For example, "Saving Private Ryan" is connected to a user who has watched "The Terminal", "Jurassic Park" and "Braveheart“ through actor "Tom Hanks", director "Steven Spielberg" and genre "War", respectively. These parallel paths greatly increase a user’s interests in overlapped entities. We refer to the case as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ripple superposition</a:t>
            </a:r>
            <a:r>
              <a:rPr lang="en-US" altLang="zh-CN" dirty="0"/>
              <a:t>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2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piece of news has a title and a snippet.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simplicity, items with no matched or multiple matched entities are excluded.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找到所有的关系对，跟</a:t>
            </a:r>
            <a:r>
              <a:rPr lang="zh-CN" altLang="en-US" b="1" dirty="0"/>
              <a:t>主题</a:t>
            </a:r>
            <a:r>
              <a:rPr lang="zh-CN" altLang="en-US" dirty="0"/>
              <a:t>相关的；</a:t>
            </a:r>
            <a:endParaRPr lang="en-US" altLang="zh-CN" dirty="0"/>
          </a:p>
          <a:p>
            <a:r>
              <a:rPr lang="zh-CN" altLang="en-US" dirty="0"/>
              <a:t>从关系对中</a:t>
            </a:r>
            <a:r>
              <a:rPr lang="zh-CN" altLang="en-US" b="1" dirty="0"/>
              <a:t>找到相关的 </a:t>
            </a:r>
            <a:r>
              <a:rPr lang="en-US" altLang="zh-CN" b="1" dirty="0"/>
              <a:t>item</a:t>
            </a:r>
            <a:r>
              <a:rPr lang="zh-CN" altLang="en-US" dirty="0"/>
              <a:t>，也就是关系名是</a:t>
            </a:r>
            <a:r>
              <a:rPr lang="en-US" altLang="zh-CN" i="1" dirty="0"/>
              <a:t>flm.flm.name</a:t>
            </a:r>
            <a:r>
              <a:rPr lang="zh-CN" altLang="en-US" i="1" dirty="0"/>
              <a:t>的</a:t>
            </a:r>
            <a:r>
              <a:rPr lang="en-US" altLang="zh-CN" i="1" dirty="0"/>
              <a:t>…</a:t>
            </a:r>
          </a:p>
          <a:p>
            <a:r>
              <a:rPr lang="zh-CN" altLang="en-US" i="1" dirty="0"/>
              <a:t>找到</a:t>
            </a:r>
            <a:r>
              <a:rPr lang="zh-CN" altLang="en-US" b="1" i="1" dirty="0"/>
              <a:t>跟</a:t>
            </a:r>
            <a:r>
              <a:rPr lang="en-US" altLang="zh-CN" b="1" i="1" dirty="0"/>
              <a:t>item</a:t>
            </a:r>
            <a:r>
              <a:rPr lang="zh-CN" altLang="en-US" b="1" i="1" dirty="0"/>
              <a:t>相关的所有关系对</a:t>
            </a:r>
            <a:r>
              <a:rPr lang="zh-CN" altLang="en-US" i="1" dirty="0"/>
              <a:t>，并基于此扩展</a:t>
            </a:r>
            <a:r>
              <a:rPr lang="en-US" altLang="zh-CN" i="1" dirty="0"/>
              <a:t>item/</a:t>
            </a:r>
            <a:r>
              <a:rPr lang="zh-CN" altLang="en-US" i="1" dirty="0"/>
              <a:t>实体</a:t>
            </a:r>
            <a:endParaRPr lang="en-US" altLang="zh-CN" i="1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CKE: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 + structural knowledge module</a:t>
            </a:r>
            <a:r>
              <a:rPr lang="en-US" altLang="zh-CN" dirty="0"/>
              <a:t> 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SHINE</a:t>
            </a:r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autoencoders for user-item interaction and item profile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DKN</a:t>
            </a:r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embedding +word embedding as multiple channels, combines them together in CNN 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</a:t>
            </a:r>
            <a:r>
              <a:rPr lang="en-US" altLang="zh-CN" dirty="0"/>
              <a:t>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treats the KG as HIN and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extracts meta-path based features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represent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connectivity between users and items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LibFM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feature-based factorization</a:t>
            </a:r>
            <a:r>
              <a:rPr lang="en-US" altLang="zh-CN" dirty="0"/>
              <a:t>    </a:t>
            </a:r>
            <a:r>
              <a:rPr lang="en-US" altLang="zh-CN" dirty="0" err="1"/>
              <a:t>input: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ID, item ID, and the corresponding averaged entity embeddings</a:t>
            </a:r>
            <a:r>
              <a:rPr lang="en-US" altLang="zh-CN" dirty="0"/>
              <a:t>   </a:t>
            </a:r>
            <a:br>
              <a:rPr lang="en-US" altLang="zh-CN" dirty="0"/>
            </a:b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</a:t>
            </a:r>
            <a:r>
              <a:rPr lang="en-US" altLang="zh-CN" dirty="0"/>
              <a:t> 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a (wide) linear channel with a (deep) nonlinear channel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29E6-85C6-4DDA-B7DD-5CF740AB77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7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8520E-E846-4A2B-B929-E66395CD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6FCDD2-EFA0-4C5F-9FE7-EEA3C4580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4617-CAFA-4B77-BF75-5FE91DFC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6FD83-D3D9-4953-9373-4C7D5C22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77984-65A4-45F3-B787-B337941C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F7CE9-79FE-4414-A7B5-D8068B1A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2BF20-C917-4052-AF10-277276122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7E4B3-2F02-4830-B189-B1C48F55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E9DA8-0C40-4D47-BA0B-1B3BCB43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03A56-D4FE-472B-8B31-55260D7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4C69F-E428-4724-9C40-3581D2E6F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75484B-8940-4E3E-BB16-469D5F34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3D7AF-6F88-423D-9B70-E1BEC9CD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6A3A4-033B-4A45-9F8A-823EB3C7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3B125-C39F-4786-B09B-CEFF9D30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2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D748-2855-47C2-9D50-4D4BA3FA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A0D8-B8F8-4621-A4C2-0208A868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DB0A2-F6E1-41A0-87C4-230B155A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AB50C-1E74-458B-A771-D6F14584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2AD0A-C4B6-4197-A56C-8A198BCE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1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8F56-5340-4706-B8A2-A415504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F9A4A-44CD-4DBE-9404-042C03EA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9F7C0-6776-4D30-8088-8838A552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9BBDB-3F58-439F-86F3-E5FF7AD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77012-2A6A-484F-B557-861CB6B5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0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AED64-2320-4E05-9DE9-BF230293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DC4C0-3519-44C3-812E-8195F1BDD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2B434-7FE5-4BCA-AD99-12AA6B7FC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68F7A-B96D-4ABD-836D-B987DD72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5918F-0C77-40AA-B3EF-9058BD73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9FA3B-6CDC-4355-BD38-1FF00D96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B0E7D-9918-4C1D-9E62-2AC62D0D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D8DB9-1D44-4814-817F-AEB3AFA0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3032E-7F99-4A4B-A73F-B45D5232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FDE540-38CC-4100-8A5A-B8A809B1B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D9E81-2D97-4F0F-8E68-C276C7247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7E931A-56DA-4B8B-8C39-A4791F19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E5BFC-1952-4B63-9209-D7C3EEBD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5A3A83-5862-4EE1-9996-A5704191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2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DB1DB-9DCD-4410-9404-D800043F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8D210D-1049-4A0E-A977-1A667038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3C43E6-E879-48CC-A5A8-D4321D87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013B8-0081-44C7-ACAD-F564408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5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75A65A-0F3D-4E75-90C7-ACE3692F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1E4826-FEE2-4987-88E4-0E5D0B17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8E8CF-F7E2-485C-909C-394536AB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5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EC036-617F-4386-943C-17744403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FA99A-E75E-4521-8ACF-8D3A22ED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CBFB3-C1AE-4D13-BD6F-492CC30C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6B248-42CB-461E-A2E7-5515B962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7FEDF-0329-40A9-B6A8-0E0C60CA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949A7-9888-48AF-9912-E39348BB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3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80A2-3947-48FF-A484-60D26FA0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5EACA6-DF67-4114-8B92-F3D51C83D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F06C8-903D-467C-846C-E82506AC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24DAB-B419-4B2C-97C8-8F42785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64772-3760-4C7E-A912-5ADF050F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6A0C6-D2AB-4BD8-B9E5-47E142CA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722AA-FC25-48C0-96E5-3C5EB417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1172D-4893-4F01-AF9A-BF2FE4EF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1F47E-A1A3-4619-8859-BA5A9B3CF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F0FB-0548-45F6-A005-AE56B947A86C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D5629-3579-43BD-B1B1-8B9C8C5B3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E9F1-531B-486D-8CF9-2DAB11F8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16E-8137-4D15-83EC-1FFAD6B1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69B114-F7B0-412B-A55D-36D8DBD1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666" y="825623"/>
            <a:ext cx="10555550" cy="5326602"/>
          </a:xfrm>
        </p:spPr>
        <p:txBody>
          <a:bodyPr>
            <a:normAutofit lnSpcReduction="10000"/>
          </a:bodyPr>
          <a:lstStyle/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 err="1"/>
              <a:t>RippleNet</a:t>
            </a:r>
            <a:r>
              <a:rPr lang="en-US" altLang="zh-CN" sz="3200" b="1" dirty="0"/>
              <a:t>: Propagating User Preferences</a:t>
            </a:r>
            <a:br>
              <a:rPr lang="en-US" altLang="zh-CN" sz="3200" b="1" dirty="0"/>
            </a:br>
            <a:r>
              <a:rPr lang="en-US" altLang="zh-CN" sz="3200" b="1" dirty="0"/>
              <a:t>on the Knowledge Graph for Recommender Systems</a:t>
            </a:r>
            <a:r>
              <a:rPr lang="en-US" altLang="zh-CN" sz="3200" dirty="0"/>
              <a:t> </a:t>
            </a:r>
          </a:p>
          <a:p>
            <a:r>
              <a:rPr lang="en-US" altLang="zh-CN" i="1" dirty="0"/>
              <a:t>CIKM’18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Shanghai Jiao Tong University </a:t>
            </a:r>
            <a:br>
              <a:rPr lang="en-US" altLang="zh-CN" dirty="0"/>
            </a:br>
            <a:r>
              <a:rPr lang="en-US" altLang="zh-CN" dirty="0"/>
              <a:t>Microsoft Research Asia </a:t>
            </a:r>
            <a:br>
              <a:rPr lang="en-US" altLang="zh-CN" dirty="0"/>
            </a:br>
            <a:r>
              <a:rPr lang="en-US" altLang="zh-CN" dirty="0"/>
              <a:t>The Hong Kong Polytechnic University </a:t>
            </a:r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2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83F9D-B658-486F-9A3A-661AED57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3014" y="185505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/>
              <a:t>Learning Algorithm</a:t>
            </a:r>
            <a:r>
              <a:rPr lang="en-US" altLang="zh-CN" sz="36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F5A29-2E8F-4E2D-B039-3504ED1C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687989"/>
            <a:ext cx="10515600" cy="5482019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4BAB63-6116-40FF-809F-9A39ADE3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23" y="318376"/>
            <a:ext cx="8217789" cy="17473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62F5D1-5BE9-4F38-B71C-4B35929AD48D}"/>
              </a:ext>
            </a:extLst>
          </p:cNvPr>
          <p:cNvSpPr txBox="1"/>
          <p:nvPr/>
        </p:nvSpPr>
        <p:spPr>
          <a:xfrm>
            <a:off x="5638800" y="29260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0A76CF-066E-4A32-8516-B54C5E062BED}"/>
              </a:ext>
            </a:extLst>
          </p:cNvPr>
          <p:cNvSpPr txBox="1"/>
          <p:nvPr/>
        </p:nvSpPr>
        <p:spPr>
          <a:xfrm>
            <a:off x="195072" y="2389632"/>
            <a:ext cx="1115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8061E1-501D-4F0F-AEF0-69579F4D9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761" y="2104809"/>
            <a:ext cx="2495550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9CF5E1-6ABF-42AF-A9F7-D1EEC8C76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761" y="2655118"/>
            <a:ext cx="7477125" cy="1209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D250FE-0522-418D-A98E-DEE33A2FA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761" y="3928416"/>
            <a:ext cx="5838825" cy="647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5DADEA-1612-45C9-8C7F-E6B668D6E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3483" y="4467225"/>
            <a:ext cx="7019925" cy="23907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637A7F-C61B-4E22-A58F-20942E54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735" y="70369"/>
            <a:ext cx="3231851" cy="3324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D664517-07CB-4E54-97F8-A98DC83F1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1950" y="3640994"/>
            <a:ext cx="4210050" cy="209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EBDAF4A-2D59-4D59-8B89-A542418576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2831" y="4100052"/>
            <a:ext cx="1743456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080048-5EF5-4F9C-AA66-CB8003D16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63" y="853440"/>
            <a:ext cx="7614874" cy="560832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04668C5-AE11-4AE4-BE45-4B17F358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66686" y="243205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Learning Algorithm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26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DF0BD-032E-4310-94AE-EBD1CC4F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" y="455040"/>
            <a:ext cx="12886944" cy="70013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concern</a:t>
            </a:r>
            <a:r>
              <a:rPr lang="en-US" altLang="zh-CN" dirty="0"/>
              <a:t> about ripple sets: </a:t>
            </a:r>
            <a:r>
              <a:rPr lang="en-US" altLang="zh-CN" b="1" dirty="0"/>
              <a:t>too large size </a:t>
            </a:r>
            <a:r>
              <a:rPr lang="en-US" altLang="zh-CN" dirty="0"/>
              <a:t>with the increase of hop number </a:t>
            </a:r>
            <a:r>
              <a:rPr lang="en-US" altLang="zh-CN" i="1" dirty="0"/>
              <a:t>k</a:t>
            </a:r>
          </a:p>
          <a:p>
            <a:pPr marL="0" indent="0">
              <a:buNone/>
            </a:pPr>
            <a:r>
              <a:rPr lang="en-US" altLang="zh-CN" i="1" dirty="0"/>
              <a:t>Solutions:</a:t>
            </a:r>
          </a:p>
          <a:p>
            <a:r>
              <a:rPr lang="en-US" altLang="zh-CN" dirty="0"/>
              <a:t>specific scenarios: limit relations to scenario-related categories </a:t>
            </a:r>
          </a:p>
          <a:p>
            <a:r>
              <a:rPr lang="en-US" altLang="zh-CN" dirty="0"/>
              <a:t>number of maximal hop </a:t>
            </a:r>
            <a:r>
              <a:rPr lang="en-US" altLang="zh-CN" i="1" dirty="0"/>
              <a:t>H </a:t>
            </a:r>
            <a:r>
              <a:rPr lang="en-US" altLang="zh-CN" dirty="0"/>
              <a:t>is usually not too large in practice </a:t>
            </a:r>
          </a:p>
          <a:p>
            <a:r>
              <a:rPr lang="en-US" altLang="zh-CN" dirty="0"/>
              <a:t>sample a fixed-size set of neighbors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 err="1">
                <a:solidFill>
                  <a:srgbClr val="FF0000"/>
                </a:solidFill>
              </a:rPr>
              <a:t>Explainability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Ripple Superposition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br>
              <a:rPr lang="en-US" altLang="zh-CN" dirty="0"/>
            </a:br>
            <a:r>
              <a:rPr lang="en-US" altLang="zh-CN" dirty="0"/>
              <a:t>an entity could be reached by multiple paths starting from a user’s click history.</a:t>
            </a:r>
          </a:p>
          <a:p>
            <a:pPr marL="0" indent="0">
              <a:buNone/>
            </a:pPr>
            <a:r>
              <a:rPr lang="en-US" altLang="zh-CN" dirty="0"/>
              <a:t>These </a:t>
            </a:r>
            <a:r>
              <a:rPr lang="en-US" altLang="zh-CN" dirty="0">
                <a:solidFill>
                  <a:srgbClr val="FF0000"/>
                </a:solidFill>
              </a:rPr>
              <a:t>parallel paths </a:t>
            </a:r>
            <a:r>
              <a:rPr lang="en-US" altLang="zh-CN" dirty="0"/>
              <a:t>greatly increase a user’s interests in overlapped entities.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91663-F77D-4E72-A767-C2592380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2760345"/>
            <a:ext cx="71818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6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2A47C-EDA3-41B3-B7BF-A1DBE0A6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345439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EXPERIMENTS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D030A-3769-4CDF-8CE6-E6A37BA14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902208"/>
            <a:ext cx="12094464" cy="5955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Dataset</a:t>
            </a:r>
            <a:r>
              <a:rPr lang="en-US" altLang="zh-CN" dirty="0"/>
              <a:t>:MovieLens-1M</a:t>
            </a:r>
            <a:r>
              <a:rPr lang="en-US" altLang="zh-CN" baseline="30000" dirty="0"/>
              <a:t>6 </a:t>
            </a:r>
            <a:r>
              <a:rPr lang="en-US" altLang="zh-CN" dirty="0"/>
              <a:t>, Book-Crossing , Bing-News </a:t>
            </a:r>
          </a:p>
          <a:p>
            <a:r>
              <a:rPr lang="en-US" altLang="zh-CN" dirty="0"/>
              <a:t>how to construct KG for each dataset :Using Microsoft Satori</a:t>
            </a:r>
          </a:p>
          <a:p>
            <a:pPr marL="514350" indent="-514350">
              <a:buAutoNum type="arabicParenR"/>
            </a:pPr>
            <a:r>
              <a:rPr lang="en-US" altLang="zh-CN" dirty="0"/>
              <a:t>Select a subset of </a:t>
            </a:r>
            <a:r>
              <a:rPr lang="en-US" altLang="zh-CN" dirty="0">
                <a:solidFill>
                  <a:srgbClr val="FF0000"/>
                </a:solidFill>
              </a:rPr>
              <a:t>triples</a:t>
            </a:r>
            <a:r>
              <a:rPr lang="en-US" altLang="zh-CN" dirty="0"/>
              <a:t> from the whole KG whose </a:t>
            </a:r>
            <a:r>
              <a:rPr lang="en-US" altLang="zh-CN" dirty="0">
                <a:solidFill>
                  <a:srgbClr val="FF0000"/>
                </a:solidFill>
              </a:rPr>
              <a:t>relation name contains "movie" or "book";</a:t>
            </a:r>
          </a:p>
          <a:p>
            <a:pPr marL="514350" indent="-514350">
              <a:buAutoNum type="arabicParenR"/>
            </a:pPr>
            <a:r>
              <a:rPr lang="en-US" altLang="zh-CN" dirty="0">
                <a:solidFill>
                  <a:srgbClr val="FF0000"/>
                </a:solidFill>
              </a:rPr>
              <a:t>collect IDs of all valid movies/books </a:t>
            </a:r>
            <a:r>
              <a:rPr lang="en-US" altLang="zh-CN" dirty="0"/>
              <a:t>by matching their names with tail of triples (</a:t>
            </a:r>
            <a:r>
              <a:rPr lang="en-US" altLang="zh-CN" i="1" dirty="0"/>
              <a:t>head, flim.flim.name, tail</a:t>
            </a:r>
            <a:r>
              <a:rPr lang="en-US" altLang="zh-CN" dirty="0"/>
              <a:t>) or </a:t>
            </a:r>
            <a:r>
              <a:rPr lang="en-US" altLang="zh-CN" i="1" dirty="0"/>
              <a:t>(head, </a:t>
            </a:r>
            <a:r>
              <a:rPr lang="en-US" altLang="zh-CN" i="1" dirty="0" err="1"/>
              <a:t>book.book.title</a:t>
            </a:r>
            <a:r>
              <a:rPr lang="en-US" altLang="zh-CN" i="1" dirty="0"/>
              <a:t>, tail)</a:t>
            </a:r>
            <a:r>
              <a:rPr lang="en-US" altLang="zh-CN" dirty="0"/>
              <a:t> </a:t>
            </a:r>
          </a:p>
          <a:p>
            <a:pPr marL="514350" indent="-514350">
              <a:buAutoNum type="arabicParenR"/>
            </a:pPr>
            <a:r>
              <a:rPr lang="en-US" altLang="zh-CN" dirty="0"/>
              <a:t>match the IDs with the head and tail of all KG triples from the sub-KG , select all well-matched triples, and </a:t>
            </a:r>
            <a:r>
              <a:rPr lang="en-US" altLang="zh-CN" dirty="0">
                <a:solidFill>
                  <a:srgbClr val="FF0000"/>
                </a:solidFill>
              </a:rPr>
              <a:t>extend the set of entities iteratively </a:t>
            </a:r>
            <a:r>
              <a:rPr lang="en-US" altLang="zh-CN" dirty="0"/>
              <a:t>up to four hops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7E8A9A-33CE-42E9-9482-F8BE31F3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26" y="4291393"/>
            <a:ext cx="5927598" cy="24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4A768C-D557-48DD-91A0-E9881CE3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2144" y="699885"/>
            <a:ext cx="7229856" cy="60332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F8F6C9-F752-4729-A730-6E4B347A8171}"/>
              </a:ext>
            </a:extLst>
          </p:cNvPr>
          <p:cNvSpPr txBox="1"/>
          <p:nvPr/>
        </p:nvSpPr>
        <p:spPr>
          <a:xfrm>
            <a:off x="-12192" y="-102727"/>
            <a:ext cx="119115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Results:</a:t>
            </a:r>
          </a:p>
          <a:p>
            <a:r>
              <a:rPr lang="en-US" altLang="zh-CN" sz="2800" dirty="0"/>
              <a:t>In</a:t>
            </a:r>
            <a:r>
              <a:rPr lang="en-US" altLang="zh-CN" sz="2800" b="1" dirty="0"/>
              <a:t> </a:t>
            </a:r>
            <a:r>
              <a:rPr lang="en-US" altLang="zh-CN" sz="2800" dirty="0"/>
              <a:t>click-through rate (CTR) prediction:</a:t>
            </a:r>
            <a:r>
              <a:rPr lang="en-US" altLang="zh-CN" sz="2800" i="1" dirty="0"/>
              <a:t>   </a:t>
            </a:r>
            <a:r>
              <a:rPr lang="en-US" altLang="zh-CN" sz="2800" dirty="0"/>
              <a:t>In top-</a:t>
            </a:r>
            <a:r>
              <a:rPr lang="en-US" altLang="zh-CN" sz="2800" i="1" dirty="0"/>
              <a:t>K </a:t>
            </a:r>
            <a:r>
              <a:rPr lang="en-US" altLang="zh-CN" sz="2800" dirty="0"/>
              <a:t>recommendation: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A3F56-55BE-4C9E-A171-A464AEBE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92" y="1661636"/>
            <a:ext cx="4974336" cy="35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5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799AB-F5AB-4803-87D5-5155F79B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11112" cy="31591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Empirical Study</a:t>
            </a:r>
            <a:r>
              <a:rPr lang="en-US" altLang="zh-CN" dirty="0"/>
              <a:t> about hop-k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72D1A8-9CAE-4B8D-8E7B-A481DCC5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681038"/>
            <a:ext cx="6138643" cy="60001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8F2B60-F470-4F27-8BA3-7EA2D957A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842" y="1567878"/>
            <a:ext cx="5124450" cy="17341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A48396-D4C8-4C87-959D-1F9267203455}"/>
              </a:ext>
            </a:extLst>
          </p:cNvPr>
          <p:cNvSpPr/>
          <p:nvPr/>
        </p:nvSpPr>
        <p:spPr>
          <a:xfrm>
            <a:off x="6976842" y="35142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LinLibertineT"/>
              </a:rPr>
              <a:t>trade-oﬀ between the positive signals from long-distance dependency and negative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LinLibertineT"/>
              </a:rPr>
              <a:t>signals from noises</a:t>
            </a:r>
            <a:r>
              <a:rPr lang="en-US" altLang="zh-CN" sz="24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99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2269-8D22-4982-A787-D121EE86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1550571"/>
            <a:ext cx="3209544" cy="31591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Case Study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D482CE-BF89-4DAE-873D-BBD81341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616" y="17087"/>
            <a:ext cx="6620256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C21A5A-3DDC-40D4-AC2D-D724B1EC51EE}"/>
              </a:ext>
            </a:extLst>
          </p:cNvPr>
          <p:cNvSpPr txBox="1"/>
          <p:nvPr/>
        </p:nvSpPr>
        <p:spPr>
          <a:xfrm>
            <a:off x="579120" y="4475665"/>
            <a:ext cx="110337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RippleNet</a:t>
            </a:r>
            <a:r>
              <a:rPr lang="en-US" altLang="zh-CN" sz="2800" dirty="0"/>
              <a:t> associates the candidate news with the user’s relevant entities with diﬀerent 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several entities in the KG receive more intensive attention from the user’s history,</a:t>
            </a:r>
            <a:r>
              <a:rPr lang="zh-CN" altLang="en-US" sz="2800" dirty="0"/>
              <a:t> </a:t>
            </a:r>
            <a:r>
              <a:rPr lang="en-US" altLang="zh-CN" sz="2800" dirty="0"/>
              <a:t>resulting from the ripple superposition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60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6F1F5-EA8D-4AE8-A4D0-7D4D883A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575"/>
            <a:ext cx="12296775" cy="5928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Background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To address the sparsity and cold start problem of collaborative filtering(CF);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take the knowledge graph as the source of side information;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knowledge graph (</a:t>
            </a:r>
            <a:r>
              <a:rPr lang="en-US" altLang="zh-CN" b="1" dirty="0"/>
              <a:t>KG</a:t>
            </a:r>
            <a:r>
              <a:rPr lang="en-US" altLang="zh-CN" dirty="0"/>
              <a:t>) : nodes-</a:t>
            </a:r>
            <a:r>
              <a:rPr lang="en-US" altLang="zh-CN" i="1" dirty="0"/>
              <a:t> entities</a:t>
            </a:r>
            <a:r>
              <a:rPr lang="en-US" altLang="zh-CN" dirty="0"/>
              <a:t> ; edges -</a:t>
            </a:r>
            <a:r>
              <a:rPr lang="en-US" altLang="zh-CN" i="1" dirty="0"/>
              <a:t> relations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Applications: question answering, word embedding , text classification…RS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KG can benefit RS from three aspects:</a:t>
            </a:r>
          </a:p>
          <a:p>
            <a:r>
              <a:rPr lang="en-US" altLang="zh-CN" dirty="0"/>
              <a:t>introduces </a:t>
            </a:r>
            <a:r>
              <a:rPr lang="en-US" altLang="zh-CN" dirty="0">
                <a:solidFill>
                  <a:srgbClr val="FF0000"/>
                </a:solidFill>
              </a:rPr>
              <a:t>semantic relatedness </a:t>
            </a:r>
            <a:r>
              <a:rPr lang="en-US" altLang="zh-CN" dirty="0"/>
              <a:t>among items, improve the </a:t>
            </a:r>
            <a:r>
              <a:rPr lang="en-US" altLang="zh-CN" i="1" dirty="0">
                <a:solidFill>
                  <a:srgbClr val="FF0000"/>
                </a:solidFill>
              </a:rPr>
              <a:t>precision</a:t>
            </a:r>
            <a:r>
              <a:rPr lang="en-US" altLang="zh-CN" dirty="0"/>
              <a:t> of RS</a:t>
            </a:r>
          </a:p>
          <a:p>
            <a:r>
              <a:rPr lang="en-US" altLang="zh-CN" dirty="0"/>
              <a:t>contains </a:t>
            </a:r>
            <a:r>
              <a:rPr lang="en-US" altLang="zh-CN" dirty="0">
                <a:solidFill>
                  <a:srgbClr val="FF0000"/>
                </a:solidFill>
              </a:rPr>
              <a:t>relations with various types, </a:t>
            </a:r>
            <a:r>
              <a:rPr lang="en-US" altLang="zh-CN" dirty="0"/>
              <a:t>extend a user’s interests reasonably, increase the </a:t>
            </a:r>
            <a:r>
              <a:rPr lang="en-US" altLang="zh-CN" i="1" dirty="0">
                <a:solidFill>
                  <a:srgbClr val="FF0000"/>
                </a:solidFill>
              </a:rPr>
              <a:t>diversity</a:t>
            </a:r>
            <a:r>
              <a:rPr lang="en-US" altLang="zh-CN" dirty="0"/>
              <a:t> of RS</a:t>
            </a:r>
          </a:p>
          <a:p>
            <a:r>
              <a:rPr lang="en-US" altLang="zh-CN" dirty="0"/>
              <a:t>connects a user’s historical records and  the recommended ones, bring </a:t>
            </a:r>
            <a:r>
              <a:rPr lang="en-US" altLang="zh-CN" i="1" dirty="0" err="1">
                <a:solidFill>
                  <a:srgbClr val="FF0000"/>
                </a:solidFill>
              </a:rPr>
              <a:t>explainability</a:t>
            </a:r>
            <a:r>
              <a:rPr lang="en-US" altLang="zh-CN" i="1" dirty="0"/>
              <a:t> </a:t>
            </a:r>
            <a:r>
              <a:rPr lang="en-US" altLang="zh-CN" dirty="0"/>
              <a:t>to RS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160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B6161-3524-4484-86B2-C5078F0F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9" y="487728"/>
            <a:ext cx="12300375" cy="6043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Related works</a:t>
            </a:r>
            <a:r>
              <a:rPr lang="en-US" altLang="zh-CN" dirty="0"/>
              <a:t>:  KG-aware recommendations: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1.</a:t>
            </a:r>
            <a:r>
              <a:rPr lang="en-US" altLang="zh-CN" i="1" dirty="0"/>
              <a:t>embedding-based methods :</a:t>
            </a:r>
          </a:p>
          <a:p>
            <a:r>
              <a:rPr lang="en-US" altLang="zh-CN" sz="2400" dirty="0"/>
              <a:t>pre-process a KG with </a:t>
            </a:r>
            <a:r>
              <a:rPr lang="en-US" altLang="zh-CN" sz="2400" i="1" dirty="0"/>
              <a:t>knowledge graph embedding </a:t>
            </a:r>
            <a:r>
              <a:rPr lang="en-US" altLang="zh-CN" sz="2400" dirty="0"/>
              <a:t>(KGE) ,and then </a:t>
            </a:r>
          </a:p>
          <a:p>
            <a:pPr marL="0" indent="0">
              <a:buNone/>
            </a:pPr>
            <a:r>
              <a:rPr lang="en-US" altLang="zh-CN" sz="2400" dirty="0"/>
              <a:t>   incorporates </a:t>
            </a:r>
            <a:r>
              <a:rPr lang="en-US" altLang="zh-CN" sz="2400" dirty="0">
                <a:solidFill>
                  <a:srgbClr val="FF0000"/>
                </a:solidFill>
              </a:rPr>
              <a:t>the learned entity embeddings </a:t>
            </a:r>
            <a:r>
              <a:rPr lang="en-US" altLang="zh-CN" sz="2400" dirty="0"/>
              <a:t>into a recommendation framework. </a:t>
            </a:r>
          </a:p>
          <a:p>
            <a:r>
              <a:rPr lang="en-US" altLang="zh-CN" sz="2400" dirty="0"/>
              <a:t>Drawback: </a:t>
            </a:r>
          </a:p>
          <a:p>
            <a:pPr marL="0" indent="0">
              <a:buNone/>
            </a:pPr>
            <a:r>
              <a:rPr lang="en-US" altLang="zh-CN" sz="2400" dirty="0"/>
              <a:t>    the adopted KGEs are more suitable for in-graph applications such as link prediction than for RS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en-US" altLang="zh-CN" i="1" dirty="0"/>
              <a:t> path-based methods</a:t>
            </a:r>
          </a:p>
          <a:p>
            <a:r>
              <a:rPr lang="en-US" altLang="zh-CN" i="1" dirty="0"/>
              <a:t> </a:t>
            </a:r>
            <a:r>
              <a:rPr lang="en-US" altLang="zh-CN" sz="2400" dirty="0"/>
              <a:t>explore the </a:t>
            </a:r>
            <a:r>
              <a:rPr lang="en-US" altLang="zh-CN" sz="2400" dirty="0">
                <a:solidFill>
                  <a:srgbClr val="FF0000"/>
                </a:solidFill>
              </a:rPr>
              <a:t>various patterns of connections among items </a:t>
            </a:r>
            <a:r>
              <a:rPr lang="en-US" altLang="zh-CN" sz="2400" dirty="0"/>
              <a:t>in KG for recommendations.</a:t>
            </a:r>
          </a:p>
          <a:p>
            <a:r>
              <a:rPr lang="en-US" altLang="zh-CN" sz="2600" dirty="0"/>
              <a:t>Drawback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sz="2400" dirty="0"/>
              <a:t>   1)rely heavily on manually designed meta-paths, which is hard to optimize in practice;</a:t>
            </a:r>
          </a:p>
          <a:p>
            <a:pPr marL="0" indent="0">
              <a:buNone/>
            </a:pPr>
            <a:r>
              <a:rPr lang="en-US" altLang="zh-CN" sz="2400" dirty="0"/>
              <a:t>   2)it is impossible to design hand-crafted meta-paths in certain scenarios.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9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C12C61A-9558-4DE5-AFDB-898358AFB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DC750-776B-47E0-93FE-C94D399D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491730"/>
            <a:ext cx="7066286" cy="5758247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Inspiration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                preference propagation  </a:t>
            </a:r>
          </a:p>
          <a:p>
            <a:pPr marL="0" indent="0">
              <a:buNone/>
            </a:pPr>
            <a:r>
              <a:rPr lang="en-US" altLang="zh-CN" sz="2000" dirty="0"/>
              <a:t>			VS</a:t>
            </a:r>
          </a:p>
          <a:p>
            <a:pPr marL="0" indent="0">
              <a:buNone/>
            </a:pPr>
            <a:r>
              <a:rPr lang="en-US" altLang="zh-CN" sz="2000" dirty="0"/>
              <a:t>	actual ripples propagating on the water 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000" dirty="0"/>
              <a:t>1. a user’s </a:t>
            </a:r>
            <a:r>
              <a:rPr lang="en-US" altLang="zh-CN" sz="2000" dirty="0">
                <a:solidFill>
                  <a:srgbClr val="FF0000"/>
                </a:solidFill>
              </a:rPr>
              <a:t>potential interest </a:t>
            </a:r>
            <a:r>
              <a:rPr lang="en-US" altLang="zh-CN" sz="2000" dirty="0"/>
              <a:t>in entities </a:t>
            </a:r>
            <a:r>
              <a:rPr lang="en-US" altLang="zh-CN" sz="2000" dirty="0">
                <a:solidFill>
                  <a:srgbClr val="FF0000"/>
                </a:solidFill>
              </a:rPr>
              <a:t>propagates</a:t>
            </a:r>
            <a:r>
              <a:rPr lang="en-US" altLang="zh-CN" sz="2000" dirty="0"/>
              <a:t> along the links in KG layer by layer, from near to distant ;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en-US" altLang="zh-CN" sz="2000" dirty="0">
                <a:solidFill>
                  <a:srgbClr val="FF0000"/>
                </a:solidFill>
              </a:rPr>
              <a:t>strength</a:t>
            </a:r>
            <a:r>
              <a:rPr lang="en-US" altLang="zh-CN" sz="2000" dirty="0"/>
              <a:t> of a user’s potential preferences in ripple sets </a:t>
            </a:r>
            <a:r>
              <a:rPr lang="en-US" altLang="zh-CN" sz="2000" dirty="0">
                <a:solidFill>
                  <a:srgbClr val="FF0000"/>
                </a:solidFill>
              </a:rPr>
              <a:t>weakens</a:t>
            </a:r>
            <a:r>
              <a:rPr lang="en-US" altLang="zh-CN" sz="2000" dirty="0"/>
              <a:t> with the increase of the hop number k</a:t>
            </a:r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en-US" altLang="zh-CN" sz="2000" dirty="0">
                <a:solidFill>
                  <a:srgbClr val="FF0000"/>
                </a:solidFill>
              </a:rPr>
              <a:t>multiple "ripples" superpose </a:t>
            </a:r>
            <a:r>
              <a:rPr lang="en-US" altLang="zh-CN" sz="2000" dirty="0"/>
              <a:t>to form a resultant preference distribution of the user over the knowledge graph </a:t>
            </a:r>
            <a:br>
              <a:rPr lang="en-US" altLang="zh-CN" sz="2000" dirty="0"/>
            </a:br>
            <a:r>
              <a:rPr lang="en-US" altLang="zh-CN" sz="2000" dirty="0"/>
              <a:t> </a:t>
            </a:r>
            <a:br>
              <a:rPr lang="en-US" altLang="zh-CN" sz="1000" dirty="0"/>
            </a:br>
            <a:br>
              <a:rPr lang="en-US" altLang="zh-CN" sz="1000" dirty="0"/>
            </a:br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89EE78A-60D1-4B9C-9C99-92B51F90F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5589" t="1157" r="4914" b="759"/>
          <a:stretch/>
        </p:blipFill>
        <p:spPr>
          <a:xfrm>
            <a:off x="7511130" y="2099870"/>
            <a:ext cx="4680870" cy="29081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7D4561-258F-4787-ADBB-46C48061C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7" b="26923"/>
          <a:stretch/>
        </p:blipFill>
        <p:spPr>
          <a:xfrm>
            <a:off x="7812707" y="151666"/>
            <a:ext cx="4042410" cy="18630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C564A-AD65-4947-AC54-0CEBF7CC10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94" t="3335" r="55943" b="29262"/>
          <a:stretch/>
        </p:blipFill>
        <p:spPr>
          <a:xfrm>
            <a:off x="7125215" y="5008041"/>
            <a:ext cx="3897013" cy="1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D0025-1C4C-4598-8DAD-7FF6AC15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643763"/>
            <a:ext cx="12659360" cy="612279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CN" sz="3500" b="1" dirty="0" err="1"/>
              <a:t>RippleNet</a:t>
            </a:r>
            <a:endParaRPr lang="en-US" altLang="zh-CN" sz="3500" dirty="0"/>
          </a:p>
          <a:p>
            <a:r>
              <a:rPr lang="en-US" altLang="zh-CN" sz="3500" dirty="0"/>
              <a:t>designed for click-through rate (CTR) prediction:</a:t>
            </a:r>
          </a:p>
          <a:p>
            <a:pPr marL="0" indent="0">
              <a:buNone/>
            </a:pPr>
            <a:r>
              <a:rPr lang="en-US" altLang="zh-CN" sz="3400" dirty="0"/>
              <a:t>Given interaction matrix ,knowledge graph G,</a:t>
            </a:r>
          </a:p>
          <a:p>
            <a:pPr marL="0" indent="0">
              <a:buNone/>
            </a:pPr>
            <a:r>
              <a:rPr lang="en-US" altLang="zh-CN" sz="3400" dirty="0"/>
              <a:t>to predict whether a user</a:t>
            </a:r>
            <a:r>
              <a:rPr lang="en-US" altLang="zh-CN" sz="3400" i="1" dirty="0"/>
              <a:t> </a:t>
            </a:r>
            <a:r>
              <a:rPr lang="en-US" altLang="zh-CN" sz="3400" dirty="0"/>
              <a:t>has interest in an item</a:t>
            </a:r>
            <a:r>
              <a:rPr lang="en-US" altLang="zh-CN" sz="3400" i="1" dirty="0"/>
              <a:t> </a:t>
            </a:r>
            <a:r>
              <a:rPr lang="en-US" altLang="zh-CN" sz="3400" dirty="0"/>
              <a:t>with which he has had no interaction before.</a:t>
            </a:r>
            <a:r>
              <a:rPr lang="en-US" altLang="zh-CN" sz="4000" dirty="0"/>
              <a:t> </a:t>
            </a:r>
            <a:br>
              <a:rPr lang="en-US" altLang="zh-CN" sz="3600" dirty="0"/>
            </a:br>
            <a:endParaRPr lang="en-US" altLang="zh-CN" sz="3500" dirty="0"/>
          </a:p>
          <a:p>
            <a:endParaRPr lang="en-US" altLang="zh-CN" sz="3500" dirty="0"/>
          </a:p>
          <a:p>
            <a:r>
              <a:rPr lang="en-US" altLang="zh-CN" sz="3500" dirty="0"/>
              <a:t>contributions :</a:t>
            </a:r>
          </a:p>
          <a:p>
            <a:pPr marL="514350" indent="-514350">
              <a:buAutoNum type="arabicParenR"/>
            </a:pPr>
            <a:r>
              <a:rPr lang="en-US" altLang="zh-CN" sz="3500" dirty="0"/>
              <a:t>first work to </a:t>
            </a:r>
            <a:r>
              <a:rPr lang="en-US" altLang="zh-CN" sz="3500" dirty="0">
                <a:solidFill>
                  <a:srgbClr val="FF0000"/>
                </a:solidFill>
              </a:rPr>
              <a:t>combine</a:t>
            </a:r>
            <a:r>
              <a:rPr lang="en-US" altLang="zh-CN" sz="3500" dirty="0"/>
              <a:t> embedding-based and path-based methods in KG-aware recommendation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zh-CN" sz="3500" dirty="0"/>
              <a:t>Idea:       </a:t>
            </a:r>
            <a:r>
              <a:rPr lang="en-US" altLang="zh-CN" sz="3500" i="1" dirty="0">
                <a:solidFill>
                  <a:srgbClr val="FF0000"/>
                </a:solidFill>
              </a:rPr>
              <a:t>preference propagation</a:t>
            </a:r>
            <a:r>
              <a:rPr lang="en-US" altLang="zh-CN" sz="3500" dirty="0">
                <a:solidFill>
                  <a:srgbClr val="FF0000"/>
                </a:solidFill>
              </a:rPr>
              <a:t> </a:t>
            </a:r>
            <a:br>
              <a:rPr lang="en-US" altLang="zh-CN" sz="3500" dirty="0"/>
            </a:br>
            <a:r>
              <a:rPr lang="en-US" altLang="zh-CN" sz="3500" dirty="0"/>
              <a:t>automatically discovers users’ hierarchical potential interests by iteratively propagating users’ preferences in the KG. </a:t>
            </a:r>
          </a:p>
          <a:p>
            <a:pPr marL="514350" indent="-514350">
              <a:buAutoNum type="arabicParenR"/>
            </a:pPr>
            <a:r>
              <a:rPr lang="en-US" altLang="zh-CN" sz="3500" dirty="0"/>
              <a:t>Achieves substantial gains in </a:t>
            </a:r>
            <a:r>
              <a:rPr lang="en-US" altLang="zh-CN" sz="3500" dirty="0">
                <a:solidFill>
                  <a:srgbClr val="FF0000"/>
                </a:solidFill>
              </a:rPr>
              <a:t>movie, book and news </a:t>
            </a:r>
            <a:r>
              <a:rPr lang="en-US" altLang="zh-CN" sz="3500" dirty="0"/>
              <a:t>RS, over several state-of-the-art baselines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6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4BDD6-E315-4CB6-8C16-A49D0CA1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20"/>
            <a:ext cx="10515600" cy="56994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2700" b="1" dirty="0"/>
              <a:t>Symbols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U</a:t>
            </a:r>
            <a:r>
              <a:rPr lang="en-US" altLang="zh-CN" sz="3200" dirty="0"/>
              <a:t> = {</a:t>
            </a:r>
            <a:r>
              <a:rPr lang="en-US" altLang="zh-CN" sz="3200" i="1" dirty="0"/>
              <a:t>u</a:t>
            </a:r>
            <a:r>
              <a:rPr lang="en-US" altLang="zh-CN" sz="3200" dirty="0"/>
              <a:t>1,</a:t>
            </a:r>
            <a:r>
              <a:rPr lang="en-US" altLang="zh-CN" sz="3200" i="1" dirty="0"/>
              <a:t>u</a:t>
            </a:r>
            <a:r>
              <a:rPr lang="en-US" altLang="zh-CN" sz="3200" dirty="0"/>
              <a:t>2, ...} sets of users 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V</a:t>
            </a:r>
            <a:r>
              <a:rPr lang="en-US" altLang="zh-CN" sz="3200" dirty="0"/>
              <a:t> = {</a:t>
            </a:r>
            <a:r>
              <a:rPr lang="en-US" altLang="zh-CN" sz="3200" i="1" dirty="0"/>
              <a:t>v</a:t>
            </a:r>
            <a:r>
              <a:rPr lang="en-US" altLang="zh-CN" sz="3200" dirty="0"/>
              <a:t>1,</a:t>
            </a:r>
            <a:r>
              <a:rPr lang="en-US" altLang="zh-CN" sz="3200" i="1" dirty="0"/>
              <a:t>v</a:t>
            </a:r>
            <a:r>
              <a:rPr lang="en-US" altLang="zh-CN" sz="3200" dirty="0"/>
              <a:t>2, ...} sets of items </a:t>
            </a:r>
          </a:p>
          <a:p>
            <a:r>
              <a:rPr lang="en-US" altLang="zh-CN" sz="3200" dirty="0"/>
              <a:t>the user-item interaction matrix </a:t>
            </a:r>
            <a:r>
              <a:rPr lang="en-US" altLang="zh-CN" sz="3200" dirty="0">
                <a:solidFill>
                  <a:srgbClr val="FF0000"/>
                </a:solidFill>
              </a:rPr>
              <a:t>Y</a:t>
            </a:r>
            <a:r>
              <a:rPr lang="en-US" altLang="zh-CN" sz="3200" dirty="0"/>
              <a:t> = {</a:t>
            </a:r>
            <a:r>
              <a:rPr lang="en-US" altLang="zh-CN" sz="3200" i="1" dirty="0" err="1"/>
              <a:t>y</a:t>
            </a:r>
            <a:r>
              <a:rPr lang="en-US" altLang="zh-CN" sz="3200" i="1" baseline="-25000" dirty="0" err="1"/>
              <a:t>uv</a:t>
            </a:r>
            <a:r>
              <a:rPr lang="en-US" altLang="zh-CN" sz="3200" i="1" dirty="0"/>
              <a:t> </a:t>
            </a:r>
            <a:r>
              <a:rPr lang="en-US" altLang="zh-CN" sz="3200" dirty="0"/>
              <a:t>|</a:t>
            </a:r>
            <a:r>
              <a:rPr lang="en-US" altLang="zh-CN" sz="3200" i="1" dirty="0"/>
              <a:t>u </a:t>
            </a:r>
            <a:r>
              <a:rPr lang="en-US" altLang="zh-CN" sz="3200" dirty="0"/>
              <a:t>∈ </a:t>
            </a:r>
            <a:r>
              <a:rPr lang="en-US" altLang="zh-CN" sz="3200" dirty="0" err="1"/>
              <a:t>U,</a:t>
            </a:r>
            <a:r>
              <a:rPr lang="en-US" altLang="zh-CN" sz="3200" i="1" dirty="0" err="1"/>
              <a:t>v</a:t>
            </a:r>
            <a:r>
              <a:rPr lang="en-US" altLang="zh-CN" sz="3200" i="1" dirty="0"/>
              <a:t> </a:t>
            </a:r>
            <a:r>
              <a:rPr lang="en-US" altLang="zh-CN" sz="3200" dirty="0"/>
              <a:t>∈ V} </a:t>
            </a:r>
          </a:p>
          <a:p>
            <a:r>
              <a:rPr lang="en-US" altLang="zh-CN" sz="3200" dirty="0"/>
              <a:t>knowledge graph </a:t>
            </a:r>
            <a:r>
              <a:rPr lang="en-US" altLang="zh-CN" sz="3200" dirty="0">
                <a:solidFill>
                  <a:srgbClr val="FF0000"/>
                </a:solidFill>
              </a:rPr>
              <a:t>G</a:t>
            </a:r>
            <a:r>
              <a:rPr lang="en-US" altLang="zh-CN" sz="3200" dirty="0"/>
              <a:t> </a:t>
            </a:r>
          </a:p>
          <a:p>
            <a:r>
              <a:rPr lang="en-US" altLang="zh-CN" sz="3200" dirty="0"/>
              <a:t>entity-relation-entity triples 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en-US" altLang="zh-CN" sz="3200" i="1" dirty="0" err="1">
                <a:solidFill>
                  <a:srgbClr val="FF0000"/>
                </a:solidFill>
              </a:rPr>
              <a:t>h</a:t>
            </a:r>
            <a:r>
              <a:rPr lang="en-US" altLang="zh-CN" sz="3200" dirty="0" err="1">
                <a:solidFill>
                  <a:srgbClr val="FF0000"/>
                </a:solidFill>
              </a:rPr>
              <a:t>,</a:t>
            </a:r>
            <a:r>
              <a:rPr lang="en-US" altLang="zh-CN" sz="3200" i="1" dirty="0" err="1">
                <a:solidFill>
                  <a:srgbClr val="FF0000"/>
                </a:solidFill>
              </a:rPr>
              <a:t>r</a:t>
            </a:r>
            <a:r>
              <a:rPr lang="en-US" altLang="zh-CN" sz="3200" dirty="0">
                <a:solidFill>
                  <a:srgbClr val="FF0000"/>
                </a:solidFill>
              </a:rPr>
              <a:t>, </a:t>
            </a:r>
            <a:r>
              <a:rPr lang="en-US" altLang="zh-CN" sz="3200" i="1" dirty="0">
                <a:solidFill>
                  <a:srgbClr val="FF0000"/>
                </a:solidFill>
              </a:rPr>
              <a:t>t</a:t>
            </a:r>
            <a:r>
              <a:rPr lang="en-US" altLang="zh-CN" sz="3200" dirty="0">
                <a:solidFill>
                  <a:srgbClr val="FF0000"/>
                </a:solidFill>
              </a:rPr>
              <a:t>). </a:t>
            </a:r>
            <a:r>
              <a:rPr lang="en-US" altLang="zh-CN" sz="3200" i="1" dirty="0"/>
              <a:t>h </a:t>
            </a:r>
            <a:r>
              <a:rPr lang="en-US" altLang="zh-CN" sz="3200" dirty="0"/>
              <a:t>∈ E, </a:t>
            </a:r>
            <a:r>
              <a:rPr lang="en-US" altLang="zh-CN" sz="3200" i="1" dirty="0"/>
              <a:t>r </a:t>
            </a:r>
            <a:r>
              <a:rPr lang="en-US" altLang="zh-CN" sz="3200" dirty="0"/>
              <a:t>∈ R, and </a:t>
            </a:r>
            <a:r>
              <a:rPr lang="en-US" altLang="zh-CN" sz="3200" i="1" dirty="0"/>
              <a:t>t </a:t>
            </a:r>
            <a:r>
              <a:rPr lang="en-US" altLang="zh-CN" sz="3200" dirty="0"/>
              <a:t>∈ E:</a:t>
            </a:r>
            <a:br>
              <a:rPr lang="en-US" altLang="zh-CN" sz="3200" dirty="0"/>
            </a:br>
            <a:r>
              <a:rPr lang="en-US" altLang="zh-CN" sz="3200" dirty="0"/>
              <a:t>the head, relation, and tail of a knowledge triple, respectively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E and R </a:t>
            </a:r>
            <a:r>
              <a:rPr lang="en-US" altLang="zh-CN" sz="3200" dirty="0"/>
              <a:t>: the set of entities and relations in the KG 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Θ</a:t>
            </a:r>
            <a:r>
              <a:rPr lang="en-US" altLang="zh-CN" sz="3200" dirty="0"/>
              <a:t> :the model parameters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65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73E4C-C9D0-46F6-8C17-36DBDD0D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85" y="584200"/>
            <a:ext cx="2431568" cy="33328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latin typeface="+mn-lt"/>
                <a:ea typeface="+mn-ea"/>
                <a:cs typeface="+mn-cs"/>
              </a:rPr>
              <a:t>Definition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75810-8397-48BB-A7BE-E1FA3CFB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C1568-C1C2-4B8C-B277-5F349C87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0" y="2189248"/>
            <a:ext cx="8544560" cy="24795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76A8DD-6DEB-4294-9F7B-F03C3B60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9" y="891721"/>
            <a:ext cx="5114574" cy="1516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898043-9EC3-4273-BC8C-C9F47EC0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3" y="5326199"/>
            <a:ext cx="5987654" cy="9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5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A28A-C1C4-4BCE-B3AD-6EB5E868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211" y="111590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/>
              <a:t>The overall framework of the </a:t>
            </a:r>
            <a:r>
              <a:rPr lang="en-US" altLang="zh-CN" sz="3200" b="1" dirty="0" err="1"/>
              <a:t>RippleNet</a:t>
            </a:r>
            <a:r>
              <a:rPr lang="en-US" altLang="zh-CN" sz="32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549798-9B2F-4F85-9AE9-BC1DB282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120" y="304267"/>
            <a:ext cx="10779760" cy="38597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C28810-996A-4FDF-845C-D23B492D85B0}"/>
              </a:ext>
            </a:extLst>
          </p:cNvPr>
          <p:cNvSpPr txBox="1"/>
          <p:nvPr/>
        </p:nvSpPr>
        <p:spPr>
          <a:xfrm>
            <a:off x="203200" y="4316313"/>
            <a:ext cx="1198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triple (</a:t>
            </a:r>
            <a:r>
              <a:rPr lang="en-US" altLang="zh-CN" i="1" dirty="0"/>
              <a:t>hi</a:t>
            </a:r>
            <a:r>
              <a:rPr lang="en-US" altLang="zh-CN" dirty="0"/>
              <a:t>, </a:t>
            </a:r>
            <a:r>
              <a:rPr lang="en-US" altLang="zh-CN" i="1" dirty="0" err="1"/>
              <a:t>ri</a:t>
            </a:r>
            <a:r>
              <a:rPr lang="en-US" altLang="zh-CN" dirty="0"/>
              <a:t>, </a:t>
            </a:r>
            <a:r>
              <a:rPr lang="en-US" altLang="zh-CN" i="1" dirty="0" err="1"/>
              <a:t>ti</a:t>
            </a:r>
            <a:r>
              <a:rPr lang="en-US" altLang="zh-CN" dirty="0"/>
              <a:t>) in S</a:t>
            </a:r>
            <a:r>
              <a:rPr lang="en-US" altLang="zh-CN" i="1" baseline="-25000" dirty="0"/>
              <a:t>u</a:t>
            </a:r>
            <a:r>
              <a:rPr lang="en-US" altLang="zh-CN" baseline="30000" dirty="0"/>
              <a:t>1</a:t>
            </a:r>
            <a:r>
              <a:rPr lang="en-US" altLang="zh-CN" dirty="0"/>
              <a:t> is assigned a </a:t>
            </a:r>
            <a:r>
              <a:rPr lang="en-US" altLang="zh-CN" dirty="0">
                <a:solidFill>
                  <a:srgbClr val="FF0000"/>
                </a:solidFill>
              </a:rPr>
              <a:t>relevance probability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altLang="zh-CN" i="1" baseline="-25000" dirty="0"/>
              <a:t>u</a:t>
            </a:r>
            <a:r>
              <a:rPr lang="en-US" altLang="zh-CN" baseline="30000" dirty="0"/>
              <a:t>1</a:t>
            </a:r>
            <a:r>
              <a:rPr lang="en-US" altLang="zh-CN" dirty="0"/>
              <a:t> : the </a:t>
            </a:r>
            <a:r>
              <a:rPr lang="en-US" altLang="zh-CN" dirty="0">
                <a:solidFill>
                  <a:srgbClr val="FF0000"/>
                </a:solidFill>
              </a:rPr>
              <a:t>1-order response of user </a:t>
            </a:r>
            <a:r>
              <a:rPr lang="en-US" altLang="zh-CN" i="1" dirty="0">
                <a:solidFill>
                  <a:srgbClr val="FF0000"/>
                </a:solidFill>
              </a:rPr>
              <a:t>u </a:t>
            </a:r>
            <a:r>
              <a:rPr lang="en-US" altLang="zh-CN" dirty="0">
                <a:solidFill>
                  <a:srgbClr val="FF0000"/>
                </a:solidFill>
              </a:rPr>
              <a:t>’s click history V</a:t>
            </a:r>
            <a:r>
              <a:rPr lang="en-US" altLang="zh-CN" i="1" dirty="0">
                <a:solidFill>
                  <a:srgbClr val="FF0000"/>
                </a:solidFill>
              </a:rPr>
              <a:t>u </a:t>
            </a:r>
            <a:r>
              <a:rPr lang="en-US" altLang="zh-CN" dirty="0"/>
              <a:t>with respect to item </a:t>
            </a:r>
            <a:r>
              <a:rPr lang="en-US" altLang="zh-CN" i="1" dirty="0"/>
              <a:t>v: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(4)+(5):</a:t>
            </a:r>
            <a:r>
              <a:rPr lang="en-US" altLang="zh-CN" i="1" dirty="0"/>
              <a:t>preference propagation</a:t>
            </a:r>
            <a:r>
              <a:rPr lang="en-US" altLang="zh-CN" dirty="0"/>
              <a:t>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replacing v with o</a:t>
            </a:r>
            <a:r>
              <a:rPr lang="en-US" altLang="zh-CN" i="1" baseline="-25000" dirty="0">
                <a:solidFill>
                  <a:srgbClr val="FF0000"/>
                </a:solidFill>
              </a:rPr>
              <a:t>u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Eq. (4) , repeat the procedure iteratively…;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52374E-F544-44E5-AF69-1964FD702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384" y="4164031"/>
            <a:ext cx="4892961" cy="7191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82E0D0-4BBF-4AF8-A61F-18E883B27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51" y="4835387"/>
            <a:ext cx="3933321" cy="6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CA325-5A07-45C0-AEB6-6311A8A9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4164031"/>
            <a:ext cx="10098024" cy="21657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embedding of user </a:t>
            </a:r>
            <a:r>
              <a:rPr lang="en-US" altLang="zh-CN" i="1" dirty="0">
                <a:solidFill>
                  <a:srgbClr val="FF0000"/>
                </a:solidFill>
              </a:rPr>
              <a:t>u </a:t>
            </a:r>
            <a:r>
              <a:rPr lang="en-US" altLang="zh-CN" dirty="0"/>
              <a:t>with respect to item </a:t>
            </a:r>
            <a:r>
              <a:rPr lang="en-US" altLang="zh-CN" i="1" dirty="0"/>
              <a:t>v</a:t>
            </a:r>
            <a:r>
              <a:rPr lang="en-US" altLang="zh-CN" dirty="0"/>
              <a:t> 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output the predicted clicking probability: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0746F8-3C75-4AA6-8B28-8253529D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211" y="111590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/>
              <a:t>The overall framework of the </a:t>
            </a:r>
            <a:r>
              <a:rPr lang="en-US" altLang="zh-CN" sz="3200" b="1" dirty="0" err="1"/>
              <a:t>RippleNet</a:t>
            </a:r>
            <a:r>
              <a:rPr lang="en-US" altLang="zh-CN" sz="32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C848FA49-373B-4187-9833-60A5D986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304267"/>
            <a:ext cx="10779760" cy="38597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695CC-C808-45E8-A019-E07D256F2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907" y="4779702"/>
            <a:ext cx="3429000" cy="466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12E0C7-B8D7-452B-A969-A8BEB50AB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417" y="4779702"/>
            <a:ext cx="2343150" cy="409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E9544B-1EE7-4111-9619-ED3A557DE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206" y="5958012"/>
            <a:ext cx="4929401" cy="7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837</Words>
  <Application>Microsoft Office PowerPoint</Application>
  <PresentationFormat>宽屏</PresentationFormat>
  <Paragraphs>142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LinLibertineT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Definition  </vt:lpstr>
      <vt:lpstr>The overall framework of the RippleNet  </vt:lpstr>
      <vt:lpstr>The overall framework of the RippleNet  </vt:lpstr>
      <vt:lpstr>Learning Algorithm  </vt:lpstr>
      <vt:lpstr>Learning Algorithm  </vt:lpstr>
      <vt:lpstr>PowerPoint 演示文稿</vt:lpstr>
      <vt:lpstr>EXPERIMENTS  </vt:lpstr>
      <vt:lpstr>PowerPoint 演示文稿</vt:lpstr>
      <vt:lpstr>Empirical Study about hop-k </vt:lpstr>
      <vt:lpstr>Case Study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xiaotret</dc:creator>
  <cp:lastModifiedBy>xiaotret</cp:lastModifiedBy>
  <cp:revision>6</cp:revision>
  <dcterms:created xsi:type="dcterms:W3CDTF">2018-10-13T03:32:14Z</dcterms:created>
  <dcterms:modified xsi:type="dcterms:W3CDTF">2018-10-13T05:58:23Z</dcterms:modified>
</cp:coreProperties>
</file>