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26" autoAdjust="0"/>
  </p:normalViewPr>
  <p:slideViewPr>
    <p:cSldViewPr snapToGrid="0">
      <p:cViewPr>
        <p:scale>
          <a:sx n="75" d="100"/>
          <a:sy n="75" d="100"/>
        </p:scale>
        <p:origin x="946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463E4-C76D-4692-9D52-9E3B479E0F95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52435-E09B-48D2-9D4B-944AB3977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0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系统地介绍了原型和不足，各种变体</a:t>
            </a:r>
            <a:r>
              <a:rPr lang="en-US" altLang="zh-CN" dirty="0"/>
              <a:t>…</a:t>
            </a:r>
            <a:r>
              <a:rPr lang="zh-CN" altLang="en-US" dirty="0"/>
              <a:t>，对应用</a:t>
            </a:r>
            <a:r>
              <a:rPr lang="en-US" altLang="zh-CN" dirty="0"/>
              <a:t>GNN</a:t>
            </a:r>
            <a:r>
              <a:rPr lang="zh-CN" altLang="en-US" dirty="0"/>
              <a:t>的系统做了分类，最后提出了未来发展中的问题</a:t>
            </a:r>
            <a:endParaRPr lang="en-US" altLang="zh-CN" dirty="0"/>
          </a:p>
          <a:p>
            <a:r>
              <a:rPr lang="zh-CN" altLang="en-US" dirty="0"/>
              <a:t>精力有限，只讲模型部分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52435-E09B-48D2-9D4B-944AB39778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708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基于不动点原理，迭代地更新节点的隐藏状态是低效的。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在迭代中使用相同的参数，而大多数流行的神经网络在不同的层中使用不同的参数，这些参数可以用作分层的特征提取方法。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此外，节点隐藏状态的更新是一个顺序过程，所以可以受益于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内核，如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边也有一些信息特征，然而在原始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中无法对边建模。此外，如何学习边的隐藏状态也是一个重要问题。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52435-E09B-48D2-9D4B-944AB397789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080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original GNN, </a:t>
            </a:r>
            <a:r>
              <a:rPr lang="zh-CN" altLang="en-US" dirty="0"/>
              <a:t>节点有标签信息，无向图，最简单形式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在知识图中，边从头部实体开始并在尾部实体处结束，头部实体是尾部实体的父类，这表明我们应该以不同的方式处理来自父类和子类的信息传播过程。</a:t>
            </a:r>
            <a:endParaRPr lang="en-US" altLang="zh-CN" dirty="0"/>
          </a:p>
          <a:p>
            <a:r>
              <a:rPr lang="zh-CN" altLang="en-US" dirty="0"/>
              <a:t>两种邻接矩阵合起来相当于总的，关键在于两个参数矩阵，更有效对不同边建模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52435-E09B-48D2-9D4B-944AB397789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392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which means there are two new edges between the edge node and begin/end nodes. </a:t>
            </a:r>
          </a:p>
          <a:p>
            <a:r>
              <a:rPr lang="zh-CN" altLang="en-US" dirty="0"/>
              <a:t>边节点的状态或者特征？中介点   再传播到点</a:t>
            </a:r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52435-E09B-48D2-9D4B-944AB397789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636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传播过程就是更新自身的</a:t>
            </a:r>
            <a:r>
              <a:rPr lang="en-US" altLang="zh-CN" dirty="0"/>
              <a:t>embedding</a:t>
            </a:r>
            <a:r>
              <a:rPr lang="zh-CN" altLang="en-US" dirty="0"/>
              <a:t>的过程：分为两步：从近邻收集信息，更新自身的状态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52435-E09B-48D2-9D4B-944AB397789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0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这类方法基于对图的谱方法表示。</a:t>
            </a:r>
            <a:endParaRPr lang="en-US" altLang="zh-CN" dirty="0"/>
          </a:p>
          <a:p>
            <a:r>
              <a:rPr lang="zh-CN" altLang="en-US" dirty="0"/>
              <a:t>卷积操作主要借助于拉普拉斯矩阵的奇异值分解。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信号向量；</a:t>
            </a:r>
            <a:r>
              <a:rPr lang="en-US" altLang="zh-CN" dirty="0"/>
              <a:t>g</a:t>
            </a:r>
            <a:r>
              <a:rPr lang="zh-CN" altLang="en-US" dirty="0"/>
              <a:t>（）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learned filters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 on the Laplacian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eigenbasis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depends on the graph structure</a:t>
            </a:r>
            <a:r>
              <a:rPr lang="en-US" altLang="zh-CN" dirty="0"/>
              <a:t>  </a:t>
            </a:r>
            <a:r>
              <a:rPr lang="zh-CN" altLang="en-US" dirty="0"/>
              <a:t>依赖于特定的图结构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52435-E09B-48D2-9D4B-944AB397789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82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难点是定义具有不同大小的邻域的卷积运算，并维持</a:t>
            </a:r>
            <a:r>
              <a:rPr lang="en-US" altLang="zh-CN" dirty="0"/>
              <a:t>CNN</a:t>
            </a:r>
            <a:r>
              <a:rPr lang="zh-CN" altLang="en-US" dirty="0"/>
              <a:t>的局部不一致。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对不同度数的节点使用不同的权重矩阵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52435-E09B-48D2-9D4B-944AB397789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153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个节点的特征矩阵；</a:t>
            </a:r>
            <a:r>
              <a:rPr lang="en-US" altLang="zh-CN" dirty="0"/>
              <a:t>P</a:t>
            </a:r>
            <a:r>
              <a:rPr lang="zh-CN" altLang="en-US" dirty="0"/>
              <a:t>是度数规范化之后的邻接矩阵，</a:t>
            </a:r>
            <a:r>
              <a:rPr lang="en-US" altLang="zh-CN" dirty="0"/>
              <a:t>P2</a:t>
            </a:r>
            <a:r>
              <a:rPr lang="zh-CN" altLang="en-US" dirty="0"/>
              <a:t>是</a:t>
            </a:r>
            <a:r>
              <a:rPr lang="en-US" altLang="zh-CN" dirty="0"/>
              <a:t>P</a:t>
            </a:r>
            <a:r>
              <a:rPr lang="zh-CN" altLang="en-US" dirty="0"/>
              <a:t>的乘积运算，理解为从某个节点出发后的二跳连接矩阵</a:t>
            </a:r>
            <a:endParaRPr lang="en-US" altLang="zh-CN" dirty="0"/>
          </a:p>
          <a:p>
            <a:r>
              <a:rPr lang="zh-CN" altLang="en-US" dirty="0"/>
              <a:t>每个实体在图上每跳一次之后，都有一个</a:t>
            </a:r>
            <a:r>
              <a:rPr lang="en-US" altLang="zh-CN" dirty="0"/>
              <a:t>F</a:t>
            </a:r>
            <a:r>
              <a:rPr lang="zh-CN" altLang="en-US" dirty="0"/>
              <a:t>维的特征，最终形成</a:t>
            </a:r>
            <a:r>
              <a:rPr lang="en-US" altLang="zh-CN" dirty="0"/>
              <a:t>K*F</a:t>
            </a:r>
            <a:r>
              <a:rPr lang="zh-CN" altLang="en-US" dirty="0"/>
              <a:t>的扩散卷积表示；在经过一个</a:t>
            </a:r>
            <a:r>
              <a:rPr lang="en-US" altLang="zh-CN" dirty="0"/>
              <a:t>K*F</a:t>
            </a:r>
            <a:r>
              <a:rPr lang="zh-CN" altLang="en-US" dirty="0"/>
              <a:t>的权重矩阵和非线性关系，形成最终的扩散表示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52435-E09B-48D2-9D4B-944AB397789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01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通过从节点的邻域中对特征进行采样和聚合来生成自己的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不使用所有邻居整合信息，而是通过均匀采样来使用固定大小的邻居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neighbor’s hidden state is fed through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full connected layer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a max-pooling operation is applied to the set of the node’s neighbors.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52435-E09B-48D2-9D4B-944AB397789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587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在传播步骤中使用门递归单位（</a:t>
            </a:r>
            <a:r>
              <a:rPr lang="en-US" altLang="zh-CN" dirty="0"/>
              <a:t>GRU</a:t>
            </a:r>
            <a:r>
              <a:rPr lang="zh-CN" altLang="en-US" dirty="0"/>
              <a:t>），展开固定步数</a:t>
            </a:r>
            <a:r>
              <a:rPr lang="en-US" altLang="zh-CN" dirty="0"/>
              <a:t>T</a:t>
            </a:r>
            <a:r>
              <a:rPr lang="zh-CN" altLang="en-US" dirty="0"/>
              <a:t>的递归，并使用反向传播来计算梯度。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第一步整合，近邻信息。</a:t>
            </a:r>
            <a:endParaRPr lang="en-US" altLang="zh-CN" dirty="0"/>
          </a:p>
          <a:p>
            <a:r>
              <a:rPr lang="zh-CN" altLang="en-US" dirty="0"/>
              <a:t>后面几部更新。</a:t>
            </a:r>
            <a:endParaRPr lang="en-US" altLang="zh-CN" dirty="0"/>
          </a:p>
          <a:p>
            <a:r>
              <a:rPr lang="en-US" altLang="zh-CN" dirty="0"/>
              <a:t>2.Reset</a:t>
            </a:r>
            <a:r>
              <a:rPr lang="zh-CN" altLang="en-US" dirty="0"/>
              <a:t>和更新门由近邻状态和上个状态决定。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3.</a:t>
            </a:r>
            <a:r>
              <a:rPr lang="zh-CN" altLang="en-US" dirty="0"/>
              <a:t>记忆单元：由近邻状态和</a:t>
            </a:r>
            <a:r>
              <a:rPr lang="en-US" altLang="zh-CN" dirty="0"/>
              <a:t>reset</a:t>
            </a:r>
            <a:r>
              <a:rPr lang="zh-CN" altLang="en-US" dirty="0"/>
              <a:t>门，上个状态决定（</a:t>
            </a:r>
            <a:r>
              <a:rPr lang="en-US" altLang="zh-CN" i="1" dirty="0"/>
              <a:t>Reset,</a:t>
            </a:r>
            <a:r>
              <a:rPr lang="zh-CN" altLang="en-US" i="1" dirty="0"/>
              <a:t>相关门  决定记忆单元跟前一个状态的相关度；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4.</a:t>
            </a:r>
            <a:r>
              <a:rPr lang="zh-CN" altLang="en-US" dirty="0"/>
              <a:t>下个状态由上个状态，更新门和记忆单元决定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r>
              <a:rPr lang="zh-CN" altLang="en-US" dirty="0"/>
              <a:t>可以把从近邻收集的信息当作是</a:t>
            </a:r>
            <a:r>
              <a:rPr lang="en-US" altLang="zh-CN" dirty="0"/>
              <a:t>GRU</a:t>
            </a:r>
            <a:r>
              <a:rPr lang="zh-CN" altLang="en-US" dirty="0"/>
              <a:t>中的外部输入，节点状态还是状态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52435-E09B-48D2-9D4B-944AB397789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954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LSTM</a:t>
            </a:r>
            <a:r>
              <a:rPr lang="zh-CN" altLang="en-US" dirty="0"/>
              <a:t>的跟</a:t>
            </a:r>
            <a:r>
              <a:rPr lang="en-US" altLang="zh-CN" dirty="0"/>
              <a:t>GRU</a:t>
            </a:r>
            <a:r>
              <a:rPr lang="zh-CN" altLang="en-US" dirty="0"/>
              <a:t>类似</a:t>
            </a:r>
            <a:endParaRPr lang="en-US" altLang="zh-CN" dirty="0"/>
          </a:p>
          <a:p>
            <a:r>
              <a:rPr lang="zh-CN" altLang="en-US" dirty="0"/>
              <a:t>除此之外，还有将</a:t>
            </a:r>
            <a:r>
              <a:rPr lang="en-US" altLang="zh-CN" i="1" dirty="0"/>
              <a:t>self-attention</a:t>
            </a:r>
            <a:r>
              <a:rPr lang="zh-CN" altLang="en-US" i="1" dirty="0"/>
              <a:t>融合到模型中的改进</a:t>
            </a:r>
            <a:endParaRPr lang="en-US" altLang="zh-CN" i="1" dirty="0"/>
          </a:p>
          <a:p>
            <a:r>
              <a:rPr lang="zh-CN" altLang="en-US" i="1" dirty="0"/>
              <a:t>由于时间关系，不在一一说明。</a:t>
            </a:r>
            <a:endParaRPr lang="en-US" altLang="zh-CN" i="1" dirty="0"/>
          </a:p>
          <a:p>
            <a:r>
              <a:rPr lang="zh-CN" altLang="en-US" i="1"/>
              <a:t>除此之外，也抽象出几个框架，介绍了模型应用，不在说明。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52435-E09B-48D2-9D4B-944AB397789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07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图是一种模拟一组对象（节点）及其关系（边）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数据结构。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近年来，由于图形的强大表现力，即图形可以用作包括社会科学、自然科学在内的各种领域的大量系统的表示，用机器学习分析图形的研究越来越受到关注。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CN" dirty="0"/>
            </a:br>
            <a:r>
              <a:rPr lang="zh-CN" altLang="en-US" dirty="0"/>
              <a:t>图结构的数据比较特殊，是非欧式</a:t>
            </a:r>
            <a:r>
              <a:rPr lang="en-US" altLang="zh-CN" dirty="0"/>
              <a:t>…  </a:t>
            </a:r>
            <a:r>
              <a:rPr lang="zh-CN" altLang="en-US" dirty="0"/>
              <a:t>解释图 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 Euclidean data like image (2D grid) and text (1D sequence)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针对图数据的分析进行的工作有：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52435-E09B-48D2-9D4B-944AB397789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787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GNN</a:t>
            </a:r>
            <a:r>
              <a:rPr lang="zh-CN" altLang="en-US" dirty="0"/>
              <a:t>作为在图域上运行的基于深度学习的方法，由于</a:t>
            </a:r>
            <a:r>
              <a:rPr lang="en-US" altLang="zh-CN" dirty="0"/>
              <a:t>…</a:t>
            </a:r>
            <a:r>
              <a:rPr lang="zh-CN" altLang="en-US" dirty="0"/>
              <a:t>，广泛应用到了图分析中</a:t>
            </a:r>
            <a:endParaRPr lang="en-US" altLang="zh-CN" dirty="0"/>
          </a:p>
          <a:p>
            <a:r>
              <a:rPr lang="zh-CN" altLang="en-US" dirty="0"/>
              <a:t>介绍</a:t>
            </a:r>
            <a:r>
              <a:rPr lang="en-US" altLang="zh-CN" dirty="0"/>
              <a:t>GNN</a:t>
            </a:r>
            <a:r>
              <a:rPr lang="zh-CN" altLang="en-US" dirty="0"/>
              <a:t>时，提到了两个特点：</a:t>
            </a:r>
            <a:endParaRPr lang="en-US" altLang="zh-CN" dirty="0"/>
          </a:p>
          <a:p>
            <a:r>
              <a:rPr lang="zh-CN" altLang="en-US" dirty="0"/>
              <a:t>连接模型，通过图形节点之间的消息传递，捕获节点间的依赖性。</a:t>
            </a:r>
            <a:endParaRPr lang="en-US" altLang="zh-CN" dirty="0"/>
          </a:p>
          <a:p>
            <a:r>
              <a:rPr lang="en-US" altLang="zh-CN" dirty="0"/>
              <a:t>GNN</a:t>
            </a:r>
            <a:r>
              <a:rPr lang="zh-CN" altLang="en-US" dirty="0"/>
              <a:t>保留一个状态，可以获取和利用来自任意深度的邻域的信息（很多步的邻居的信息）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52435-E09B-48D2-9D4B-944AB397789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410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CNN: extract multi-scale localized spatial features and compose them to construct highly expressive representations,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en-US" dirty="0"/>
              <a:t>和传统谱理论的方法相比</a:t>
            </a:r>
            <a:endParaRPr lang="en-US" altLang="zh-CN" dirty="0"/>
          </a:p>
          <a:p>
            <a:r>
              <a:rPr lang="zh-CN" altLang="en-US" dirty="0"/>
              <a:t>多层结构的使用，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多层结构是处理分层模式的关键，它捕获各种大小的特征。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某个子图的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很难定义局部卷积</a:t>
            </a:r>
            <a:r>
              <a:rPr lang="en-US" altLang="zh-CN" dirty="0"/>
              <a:t>filters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和池化算子，这阻碍了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从欧几里德域到非欧几里德域的转换。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52435-E09B-48D2-9D4B-944AB397789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905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另一个动机来自图嵌入，它学习图形节点，边或子图的低维向量表示。受表征学习和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embedding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成功应用的影响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b="1" dirty="0" err="1"/>
              <a:t>DeepWalk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将节点视为单词，将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在图上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生成的随机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路径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作为句子处理，然后再使用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SkipGram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然而，对于大图，这些方法在计算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复杂度高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并且不是最佳的。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旨在解决这些问题。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52435-E09B-48D2-9D4B-944AB397789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9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图中没有自然的节点顺序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;CNN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按特定顺序堆叠节点的特征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在每个节点上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顺序无关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2.GNN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把边作为一种实体，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边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进行传播，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近邻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节点状态的加权和来更新节点的隐藏状态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推理是人的高级功能，也是高级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的目标；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人脑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推理过程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可看做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从日常经验中提取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出一个抽象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的过程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可以成为为高级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提供支持的神经模型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（发现多个图中的相似的模式，学习到规律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52435-E09B-48D2-9D4B-944AB397789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42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在不同类型图上的变体</a:t>
            </a:r>
            <a:endParaRPr lang="en-US" altLang="zh-CN" dirty="0"/>
          </a:p>
          <a:p>
            <a:r>
              <a:rPr lang="zh-CN" altLang="en-US" dirty="0"/>
              <a:t>和不同的传播函数的变体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52435-E09B-48D2-9D4B-944AB397789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99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对每个节点的处理分为两个环节：</a:t>
            </a:r>
            <a:endParaRPr lang="en-US" altLang="zh-CN" dirty="0"/>
          </a:p>
          <a:p>
            <a:r>
              <a:rPr lang="zh-CN" altLang="en-US" dirty="0"/>
              <a:t>参数介绍一遍，再为什么叫传播状态：</a:t>
            </a:r>
            <a:r>
              <a:rPr lang="en-US" altLang="zh-CN" dirty="0"/>
              <a:t>contains the information of neighborhood; </a:t>
            </a:r>
          </a:p>
          <a:p>
            <a:r>
              <a:rPr lang="zh-CN" altLang="en-US" dirty="0"/>
              <a:t>输出：</a:t>
            </a:r>
            <a:r>
              <a:rPr lang="en-US" altLang="zh-CN" dirty="0"/>
              <a:t>used to produce an output(</a:t>
            </a:r>
            <a:r>
              <a:rPr lang="zh-CN" altLang="en-US" dirty="0"/>
              <a:t>标签，其他作用；</a:t>
            </a:r>
            <a:r>
              <a:rPr lang="en-US" altLang="zh-CN" dirty="0"/>
              <a:t>loss</a:t>
            </a:r>
          </a:p>
          <a:p>
            <a:endParaRPr lang="en-US" altLang="zh-CN" dirty="0"/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全局转移函数，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，全局输出函数，分别是整个图上所有节点的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的堆叠形式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52435-E09B-48D2-9D4B-944AB397789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6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使用经典迭代方案来计算状态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any initial value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的速度是求方程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的解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指数级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当我们确定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的框架时，接下来的问题是如何学习参数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中描述的计算可以被解释为前馈神经网络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，也是我们要学习的参数（学到了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，状态自然得到））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zh-CN" dirty="0"/>
            </a:br>
            <a:r>
              <a:rPr lang="zh-CN" altLang="en-US" dirty="0"/>
              <a:t>迭代状态初始值，计算</a:t>
            </a:r>
            <a:r>
              <a:rPr lang="en-US" altLang="zh-CN" dirty="0"/>
              <a:t>H</a:t>
            </a:r>
            <a:r>
              <a:rPr lang="zh-CN" altLang="en-US" dirty="0"/>
              <a:t>的不动点；根据</a:t>
            </a:r>
            <a:r>
              <a:rPr lang="en-US" altLang="zh-CN" dirty="0"/>
              <a:t>loss</a:t>
            </a:r>
            <a:r>
              <a:rPr lang="zh-CN" altLang="en-US" dirty="0"/>
              <a:t>计算对参数的梯度，梯度下降。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52435-E09B-48D2-9D4B-944AB397789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6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5D78F-FA23-4DA8-BAC1-67386CA8B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92FB42-01B8-4C99-9581-B7DDA798F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090BA-02FE-485D-A3C9-4A33B4C5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6735-6926-4453-B209-C3CD5E14E65D}" type="datetime1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5EA52-674C-4266-BB9E-C189953E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452CC-94A4-4B84-AE26-36E3F9FC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626DC-F0A7-4FFE-B2EE-ADCDA86A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5BC690-BFB8-4329-A0FD-FE6658675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240FA-F602-490D-804E-28E3E769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E4D9-F384-4F38-903B-A9CC8AA53AB6}" type="datetime1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066EC-E2CF-4D2B-BEF8-98158754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11C94-AC37-43BF-87EB-0DEFC419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22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2665B7-2A84-4DC8-90A1-E339E441D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D8D121-A980-45D3-94EC-904ED0407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AFA5B-C684-498B-A61E-FB5BF9D1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7D5C-75A0-43E2-B01C-75002BF0EAEC}" type="datetime1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B2A82-68E6-46C1-A1FC-5931C717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472B9-8DD7-44C3-B50E-CA4E6C07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28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16E17-CF42-4920-B314-2E72834C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47299-8F47-4EE7-8F33-FD61D9DD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8AC35-E487-4692-A528-DAED55F2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199-30D3-4BC7-8F3C-77F0D4E375D0}" type="datetime1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249AF-9F7E-4E5D-B6C9-E19FC75D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4551A-9C22-40BE-85C1-2A0EA951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16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693F0-8848-4D26-AAFF-3095015A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54549-61CB-4EB6-8E7E-0FE5B891D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BCC23-3BF6-4C8A-BC64-8CF0C957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0C7D-6C35-4AAA-9CE3-F240A6736498}" type="datetime1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B9AE5-28DE-4076-954E-5DB37266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71DF6-FF6B-46D2-8B85-AEADCA3E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5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17054-D706-4E1B-8CC7-C84FF7E0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2AE83-A898-4AC0-B425-9C44CCB07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2E422-FC52-47EC-B5C9-260EF89BB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6A0DCE-9AD3-43E5-95C1-CD9D80F0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77D3-DBCA-4861-9140-0138CAFF1AF9}" type="datetime1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E2A21E-33E5-4515-843A-A11B2ECB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17A8FE-A49A-4DA3-A70F-C3571489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61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827EB-44B9-4374-AEB9-41AE8CED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801063-5378-4950-998A-61C36AD4A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85127A-86FB-496C-8F03-50C89FC30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15CC1D-C969-4A10-8724-293463BDC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B09A58-77DD-4BE6-B300-F6A0E129A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1BE2E9-0904-4B5A-B7E7-3CA99E82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056D-901A-4AE9-BD31-A679056FF187}" type="datetime1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FA674E-3032-4348-8CC9-DCA74E81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DB1E34-2860-4D70-B077-EBFA9FAD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2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CFA75-E33B-4A30-A3AF-51E00FB7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36C4EA-D1BF-479D-A05B-A3CF0C2F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3D98-B1E8-402D-9D09-56043A96E593}" type="datetime1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C49F5-4EF6-4AE2-959C-D8CC06B5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11793F-61E5-4841-A386-71DD114E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1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DFC8D3-D434-471C-A8F2-0C9F7D76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9F18-F29D-4B5F-B180-E26CF696E1CE}" type="datetime1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8E87C-B181-4801-8850-B2D64A1A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9CAA75-6206-40E4-AF29-8ADA48FF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36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606C2-71F0-4457-B0E6-AC28796B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105B5-365F-4B98-8A69-F94A42BA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EB9553-E346-401C-B33B-7DE6BCDFC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56B794-EF4B-4771-AE81-503C2941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C69E-9F13-456E-86A7-00B66CB0296B}" type="datetime1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162681-423E-4738-8F7F-9D03011F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A7F90F-3FDF-4C9D-B0A3-02A712E3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97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B3E8D-F4EA-403A-B766-53422C97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5DDBBE-F294-46C2-B32D-F69B5A2A3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DE6812-9E9A-42CC-B48E-CCBD98D76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1D8F1-F0A2-4E6D-A13D-B30E3AB7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001C-658E-443E-8B74-A9F943443FD2}" type="datetime1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72E975-2783-410F-9C92-BB6F3E3C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747728-A799-4E38-86ED-D6880381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1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73E06F-9CE0-4BC9-B276-8EE19118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51B44-E898-4E38-9607-88A8EBCA6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A078B-BC14-4C45-9525-4DC7CD955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CF7A6-683F-4E51-B6A7-A2193CBC7EC3}" type="datetime1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B7E71-0C57-437C-A524-DFFE8E135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10952-CA97-4F55-94E2-2D6EF7E1B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5B922-AB46-49B6-9E22-98962BFD4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44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88755-6B18-4395-B750-978D2A394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073" y="1854772"/>
            <a:ext cx="11594968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Graph Neural Networks:</a:t>
            </a:r>
            <a:br>
              <a:rPr lang="en-US" altLang="zh-CN" dirty="0"/>
            </a:br>
            <a:r>
              <a:rPr lang="en-US" altLang="zh-CN" dirty="0"/>
              <a:t>A Review of Methods and Applications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2E9D2A-1A01-44F4-A4CF-0F0C2E551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2805"/>
            <a:ext cx="9144000" cy="1655762"/>
          </a:xfrm>
        </p:spPr>
        <p:txBody>
          <a:bodyPr/>
          <a:lstStyle/>
          <a:p>
            <a:r>
              <a:rPr lang="en-US" altLang="zh-CN" sz="2000" dirty="0" err="1"/>
              <a:t>Jie</a:t>
            </a:r>
            <a:r>
              <a:rPr lang="en-US" altLang="zh-CN" sz="2000" dirty="0"/>
              <a:t> Zhou</a:t>
            </a:r>
            <a:r>
              <a:rPr lang="en-US" altLang="zh-CN" sz="2000" i="1" dirty="0"/>
              <a:t>∗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Ganqu</a:t>
            </a:r>
            <a:r>
              <a:rPr lang="en-US" altLang="zh-CN" sz="2000" dirty="0"/>
              <a:t> Cui</a:t>
            </a:r>
            <a:r>
              <a:rPr lang="en-US" altLang="zh-CN" sz="2000" i="1" dirty="0"/>
              <a:t>∗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Zhengyan</a:t>
            </a:r>
            <a:r>
              <a:rPr lang="en-US" altLang="zh-CN" sz="2000" dirty="0"/>
              <a:t> Zhang</a:t>
            </a:r>
            <a:r>
              <a:rPr lang="en-US" altLang="zh-CN" sz="2000" i="1" dirty="0"/>
              <a:t>∗</a:t>
            </a:r>
            <a:r>
              <a:rPr lang="en-US" altLang="zh-CN" sz="2000" dirty="0"/>
              <a:t>, Cheng Yang, </a:t>
            </a:r>
            <a:r>
              <a:rPr lang="en-US" altLang="zh-CN" sz="2000" dirty="0" err="1"/>
              <a:t>Zhiyuan</a:t>
            </a:r>
            <a:r>
              <a:rPr lang="en-US" altLang="zh-CN" sz="2000" dirty="0"/>
              <a:t> Liu, </a:t>
            </a:r>
          </a:p>
          <a:p>
            <a:r>
              <a:rPr lang="en-US" altLang="zh-CN" dirty="0"/>
              <a:t>Tsinghua University </a:t>
            </a:r>
            <a:br>
              <a:rPr lang="en-US" altLang="zh-CN" sz="2800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EE62DB-9678-496A-94FF-3D05D06C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z="2000" smtClean="0"/>
              <a:t>1</a:t>
            </a:fld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627122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69019-6AB2-473F-A0F2-83B6D330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Limitations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8BC09-2637-45A0-BE7C-6F31189C5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4205"/>
            <a:ext cx="12575821" cy="670930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inefficient</a:t>
            </a:r>
            <a:r>
              <a:rPr lang="en-US" altLang="zh-CN" dirty="0"/>
              <a:t> to update the hidden states of nodes iteratively for the fixed point.</a:t>
            </a:r>
          </a:p>
          <a:p>
            <a:pPr marL="514350" indent="-514350">
              <a:buAutoNum type="arabicPeriod"/>
            </a:pPr>
            <a:r>
              <a:rPr lang="en-US" altLang="zh-CN" dirty="0"/>
              <a:t>uses the </a:t>
            </a:r>
            <a:r>
              <a:rPr lang="en-US" altLang="zh-CN" dirty="0">
                <a:solidFill>
                  <a:srgbClr val="FF0000"/>
                </a:solidFill>
              </a:rPr>
              <a:t>same parameters in the iteration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while most popular NN use different parameters in different layers, </a:t>
            </a:r>
          </a:p>
          <a:p>
            <a:pPr marL="0" indent="0">
              <a:buNone/>
            </a:pPr>
            <a:r>
              <a:rPr lang="en-US" altLang="zh-CN" dirty="0"/>
              <a:t>      (hierarchical feature extraction) </a:t>
            </a:r>
          </a:p>
          <a:p>
            <a:pPr marL="514350" indent="-514350">
              <a:buAutoNum type="arabicPeriod" startAt="3"/>
            </a:pPr>
            <a:r>
              <a:rPr lang="en-US" altLang="zh-CN" dirty="0"/>
              <a:t>the update of node hidden states is a </a:t>
            </a:r>
            <a:r>
              <a:rPr lang="en-US" altLang="zh-CN" dirty="0">
                <a:solidFill>
                  <a:srgbClr val="FF0000"/>
                </a:solidFill>
              </a:rPr>
              <a:t>sequential process </a:t>
            </a:r>
          </a:p>
          <a:p>
            <a:pPr marL="0" indent="0">
              <a:buNone/>
            </a:pPr>
            <a:r>
              <a:rPr lang="en-US" altLang="zh-CN" dirty="0"/>
              <a:t>      which can benefit from the RNN kernel like GRU </a:t>
            </a:r>
            <a:r>
              <a:rPr lang="en-US" altLang="zh-CN" dirty="0" err="1"/>
              <a:t>ans</a:t>
            </a:r>
            <a:r>
              <a:rPr lang="en-US" altLang="zh-CN" dirty="0"/>
              <a:t> LSTM </a:t>
            </a:r>
          </a:p>
          <a:p>
            <a:pPr marL="514350" indent="-514350">
              <a:buAutoNum type="arabicPeriod" startAt="4"/>
            </a:pPr>
            <a:r>
              <a:rPr lang="en-US" altLang="zh-CN" dirty="0"/>
              <a:t>some </a:t>
            </a:r>
            <a:r>
              <a:rPr lang="en-US" altLang="zh-CN" dirty="0">
                <a:solidFill>
                  <a:srgbClr val="FF0000"/>
                </a:solidFill>
              </a:rPr>
              <a:t>informative features on the edges </a:t>
            </a:r>
            <a:r>
              <a:rPr lang="en-US" altLang="zh-CN" dirty="0"/>
              <a:t>which cannot be modelled </a:t>
            </a:r>
          </a:p>
          <a:p>
            <a:pPr marL="0" indent="0">
              <a:buNone/>
            </a:pP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4F7CBC-2BB0-4CF9-901C-2D373462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2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0246D-BDE5-470B-96A2-F6055E25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variants operating on different graph types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EFC1C-C817-4DD5-9BA4-47E270678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54" y="832202"/>
            <a:ext cx="12132735" cy="5015441"/>
          </a:xfrm>
        </p:spPr>
        <p:txBody>
          <a:bodyPr>
            <a:normAutofit/>
          </a:bodyPr>
          <a:lstStyle/>
          <a:p>
            <a:r>
              <a:rPr lang="en-US" altLang="zh-CN" dirty="0"/>
              <a:t>original GNN, the input graph consists of nodes with label information and undirected edges, the simplest graph format </a:t>
            </a:r>
          </a:p>
          <a:p>
            <a:r>
              <a:rPr lang="en-US" altLang="zh-CN" b="1" dirty="0"/>
              <a:t>Directed Graphs </a:t>
            </a:r>
            <a:br>
              <a:rPr lang="en-US" altLang="zh-CN" dirty="0"/>
            </a:br>
            <a:r>
              <a:rPr lang="en-US" altLang="zh-CN" dirty="0"/>
              <a:t>bring more information than undirected edges </a:t>
            </a:r>
            <a:br>
              <a:rPr lang="en-US" altLang="zh-CN" dirty="0"/>
            </a:br>
            <a:r>
              <a:rPr lang="en-US" altLang="zh-CN" dirty="0" err="1"/>
              <a:t>eg</a:t>
            </a:r>
            <a:r>
              <a:rPr lang="en-US" altLang="zh-CN" dirty="0"/>
              <a:t>: the edge starts from the head entity(parent) and ends at the tail entity</a:t>
            </a:r>
          </a:p>
          <a:p>
            <a:r>
              <a:rPr lang="en-US" altLang="zh-CN" dirty="0"/>
              <a:t>ADGPM uses </a:t>
            </a:r>
            <a:r>
              <a:rPr lang="en-US" altLang="zh-CN" dirty="0">
                <a:solidFill>
                  <a:srgbClr val="FF0000"/>
                </a:solidFill>
              </a:rPr>
              <a:t>two kinds of weight matrix </a:t>
            </a:r>
            <a:r>
              <a:rPr lang="en-US" altLang="zh-CN" dirty="0"/>
              <a:t>to incorporate more precise structural information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F2B687-BD4D-458F-A6C6-7E464B450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3767490"/>
            <a:ext cx="6524625" cy="790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43BF22-EB63-4DCA-B479-4AFEE591E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998" y="4813476"/>
            <a:ext cx="8206246" cy="77875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71ACDCA-129A-4516-B226-4D10FD9FF29F}"/>
              </a:ext>
            </a:extLst>
          </p:cNvPr>
          <p:cNvSpPr txBox="1"/>
          <p:nvPr/>
        </p:nvSpPr>
        <p:spPr>
          <a:xfrm>
            <a:off x="0" y="6025798"/>
            <a:ext cx="12406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M. </a:t>
            </a:r>
            <a:r>
              <a:rPr lang="en-US" altLang="zh-CN" dirty="0" err="1"/>
              <a:t>Kampffmeyer</a:t>
            </a:r>
            <a:r>
              <a:rPr lang="en-US" altLang="zh-CN" dirty="0"/>
              <a:t>, Y. Chen, X. Liang, H. Wang, Y. Zhang, and E. P. Xing. Rethinking knowledge graph propagation for zero-shot learning. </a:t>
            </a:r>
            <a:r>
              <a:rPr lang="en-US" altLang="zh-CN" i="1" dirty="0" err="1"/>
              <a:t>arXiv</a:t>
            </a:r>
            <a:r>
              <a:rPr lang="en-US" altLang="zh-CN" i="1" dirty="0"/>
              <a:t> preprint arXiv:1805.11724</a:t>
            </a:r>
            <a:r>
              <a:rPr lang="en-US" altLang="zh-CN" dirty="0"/>
              <a:t>, 2018.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EC89841-CB58-458C-88ED-841112A42DD8}"/>
              </a:ext>
            </a:extLst>
          </p:cNvPr>
          <p:cNvSpPr/>
          <p:nvPr/>
        </p:nvSpPr>
        <p:spPr>
          <a:xfrm>
            <a:off x="5418667" y="3872088"/>
            <a:ext cx="3048001" cy="7186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8FDBD0-B23F-457D-9497-6A8EA1E41788}"/>
              </a:ext>
            </a:extLst>
          </p:cNvPr>
          <p:cNvSpPr txBox="1"/>
          <p:nvPr/>
        </p:nvSpPr>
        <p:spPr>
          <a:xfrm>
            <a:off x="6660444" y="3450456"/>
            <a:ext cx="1061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H</a:t>
            </a:r>
            <a:r>
              <a:rPr lang="en-US" altLang="zh-CN" sz="2800" baseline="30000" dirty="0">
                <a:solidFill>
                  <a:srgbClr val="FF0000"/>
                </a:solidFill>
              </a:rPr>
              <a:t>t-1</a:t>
            </a:r>
            <a:r>
              <a:rPr lang="en-US" altLang="zh-CN" sz="2800" dirty="0">
                <a:solidFill>
                  <a:srgbClr val="FF0000"/>
                </a:solidFill>
              </a:rPr>
              <a:t>’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AB31584E-9DA7-429D-941F-8714C07B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5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4761E-CEF2-4FEE-8510-DDBA94556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622830"/>
            <a:ext cx="12496800" cy="6060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Graphs with Edge Information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each edge also has its information like </a:t>
            </a:r>
            <a:r>
              <a:rPr lang="en-US" altLang="zh-CN" b="1" dirty="0"/>
              <a:t>the weight or the type </a:t>
            </a:r>
            <a:r>
              <a:rPr lang="en-US" altLang="zh-CN" dirty="0"/>
              <a:t>of the edge </a:t>
            </a:r>
          </a:p>
          <a:p>
            <a:r>
              <a:rPr lang="en-US" altLang="zh-CN" dirty="0"/>
              <a:t>convert the graph to a bipartite graph: </a:t>
            </a:r>
          </a:p>
          <a:p>
            <a:pPr marL="0" indent="0">
              <a:buNone/>
            </a:pPr>
            <a:r>
              <a:rPr lang="en-US" altLang="zh-CN" dirty="0"/>
              <a:t>the original edges -&gt;nodes; one original edge -&gt;two new edges</a:t>
            </a:r>
          </a:p>
          <a:p>
            <a:r>
              <a:rPr lang="en-US" altLang="zh-CN" dirty="0"/>
              <a:t>The encoder of </a:t>
            </a:r>
            <a:r>
              <a:rPr lang="en-US" altLang="zh-CN" i="1" dirty="0"/>
              <a:t>G2S</a:t>
            </a:r>
            <a:r>
              <a:rPr lang="en-US" altLang="zh-CN" dirty="0"/>
              <a:t> uses the following aggregation function for neighbors: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err="1"/>
              <a:t>W</a:t>
            </a:r>
            <a:r>
              <a:rPr lang="en-US" altLang="zh-CN" i="1" dirty="0" err="1"/>
              <a:t>r</a:t>
            </a:r>
            <a:r>
              <a:rPr lang="en-US" altLang="zh-CN" i="1" dirty="0"/>
              <a:t> </a:t>
            </a:r>
            <a:r>
              <a:rPr lang="en-US" altLang="zh-CN" dirty="0"/>
              <a:t>and </a:t>
            </a:r>
            <a:r>
              <a:rPr lang="en-US" altLang="zh-CN" b="1" dirty="0" err="1"/>
              <a:t>b</a:t>
            </a:r>
            <a:r>
              <a:rPr lang="en-US" altLang="zh-CN" i="1" dirty="0" err="1"/>
              <a:t>r</a:t>
            </a:r>
            <a:r>
              <a:rPr lang="en-US" altLang="zh-CN" i="1" dirty="0"/>
              <a:t> : </a:t>
            </a:r>
            <a:r>
              <a:rPr lang="en-US" altLang="zh-CN" dirty="0"/>
              <a:t>propagation parameters for different types of edges (relations)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672F156-3F26-4E1C-84E0-2B0AA88F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4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variants operating on different graph types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768C02-BB83-48D1-A025-F95877639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3210278"/>
            <a:ext cx="6524625" cy="1143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46C64B-F626-46E7-87C8-1D780833B8BE}"/>
              </a:ext>
            </a:extLst>
          </p:cNvPr>
          <p:cNvSpPr txBox="1"/>
          <p:nvPr/>
        </p:nvSpPr>
        <p:spPr>
          <a:xfrm>
            <a:off x="169332" y="5610578"/>
            <a:ext cx="11514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D. Beck, G. </a:t>
            </a:r>
            <a:r>
              <a:rPr lang="en-US" altLang="zh-CN" dirty="0" err="1"/>
              <a:t>Haffari</a:t>
            </a:r>
            <a:r>
              <a:rPr lang="en-US" altLang="zh-CN" dirty="0"/>
              <a:t>, and T. Cohn. Graph-to-sequence learning using gated graph neural networks. In </a:t>
            </a:r>
            <a:r>
              <a:rPr lang="en-US" altLang="zh-CN" i="1" dirty="0"/>
              <a:t>Proceedings of the 56th Annual Meeting of the Association for Computational Linguistics (Volume 1: Long Papers)</a:t>
            </a:r>
            <a:r>
              <a:rPr lang="en-US" altLang="zh-CN" dirty="0"/>
              <a:t>, pages 273–283. Association for Computational Linguistics, 2018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CA16793-44DC-4AB0-AE8C-FF88A5B1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741EC76-1295-4F6A-9B9E-236052592BBD}"/>
              </a:ext>
            </a:extLst>
          </p:cNvPr>
          <p:cNvSpPr/>
          <p:nvPr/>
        </p:nvSpPr>
        <p:spPr>
          <a:xfrm>
            <a:off x="6412089" y="3318933"/>
            <a:ext cx="1738489" cy="8466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5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62EA4-F365-40B6-AEAC-FCB530CA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794104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Variants with different </a:t>
            </a:r>
            <a:r>
              <a:rPr lang="en-US" altLang="zh-CN" i="1" dirty="0"/>
              <a:t>propagation Types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683C4-C5E5-447B-997A-4AB1C3DE5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56" y="794104"/>
            <a:ext cx="12045244" cy="6063896"/>
          </a:xfrm>
        </p:spPr>
        <p:txBody>
          <a:bodyPr>
            <a:normAutofit fontScale="92500" lnSpcReduction="20000"/>
          </a:bodyPr>
          <a:lstStyle/>
          <a:p>
            <a:endParaRPr lang="en-US" altLang="zh-CN" i="1" dirty="0"/>
          </a:p>
          <a:p>
            <a:endParaRPr lang="en-US" altLang="zh-CN" i="1" dirty="0"/>
          </a:p>
          <a:p>
            <a:r>
              <a:rPr lang="en-US" altLang="zh-CN" i="1" dirty="0"/>
              <a:t>Propagation</a:t>
            </a:r>
            <a:r>
              <a:rPr lang="en-US" altLang="zh-CN" dirty="0"/>
              <a:t> :</a:t>
            </a:r>
            <a:r>
              <a:rPr lang="zh-CN" altLang="en-US" dirty="0"/>
              <a:t> </a:t>
            </a:r>
            <a:r>
              <a:rPr lang="en-US" altLang="zh-CN" dirty="0"/>
              <a:t>aggregators+ updaters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different aggregators to gather information from each node’s neighbors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Specific updaters to update nodes’ hidden states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Convolution</a:t>
            </a:r>
            <a:r>
              <a:rPr lang="zh-CN" altLang="en-US" b="1" dirty="0"/>
              <a:t>：</a:t>
            </a:r>
            <a:r>
              <a:rPr lang="en-US" altLang="zh-CN" dirty="0"/>
              <a:t> generalizing convolutions to the graph domain</a:t>
            </a:r>
            <a:r>
              <a:rPr lang="zh-CN" altLang="en-US" dirty="0"/>
              <a:t>；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categorized as spectral approaches and non-spectral approaches.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B555FE-AAAC-4C4B-BEC2-E5A89148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818" y="934330"/>
            <a:ext cx="5515664" cy="6381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D3F368-268B-43C7-B2A0-5691A0986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762" y="1110016"/>
            <a:ext cx="2569819" cy="45914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E5246-6BAD-4C79-B7C2-2E84DCD3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A60595-A692-4CFB-8937-982A1B694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7593" y="2916803"/>
            <a:ext cx="4936243" cy="214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4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64D9F-EB8F-45BE-9560-369EC1FF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Spectral approaches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012A4-60E5-4FE9-B909-99044D094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588962"/>
            <a:ext cx="11353800" cy="7066844"/>
          </a:xfrm>
        </p:spPr>
        <p:txBody>
          <a:bodyPr>
            <a:normAutofit/>
          </a:bodyPr>
          <a:lstStyle/>
          <a:p>
            <a:r>
              <a:rPr lang="en-US" altLang="zh-CN" dirty="0"/>
              <a:t>work with a </a:t>
            </a:r>
            <a:r>
              <a:rPr lang="en-US" altLang="zh-CN" dirty="0">
                <a:solidFill>
                  <a:srgbClr val="FF0000"/>
                </a:solidFill>
              </a:rPr>
              <a:t>spectral representation </a:t>
            </a:r>
            <a:r>
              <a:rPr lang="en-US" altLang="zh-CN" dirty="0"/>
              <a:t>of the graphs </a:t>
            </a:r>
          </a:p>
          <a:p>
            <a:r>
              <a:rPr lang="en-US" altLang="zh-CN" dirty="0"/>
              <a:t>convolution operation is defined in the Fourier domain by</a:t>
            </a:r>
            <a:br>
              <a:rPr lang="en-US" altLang="zh-CN" dirty="0"/>
            </a:br>
            <a:r>
              <a:rPr lang="en-US" altLang="zh-CN" dirty="0"/>
              <a:t>computing the </a:t>
            </a:r>
            <a:r>
              <a:rPr lang="en-US" altLang="zh-CN" dirty="0" err="1"/>
              <a:t>eigendecomposition</a:t>
            </a:r>
            <a:r>
              <a:rPr lang="en-US" altLang="zh-CN" dirty="0"/>
              <a:t> of the graph Laplacian.</a:t>
            </a:r>
          </a:p>
          <a:p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b="1" dirty="0"/>
              <a:t>U </a:t>
            </a:r>
            <a:r>
              <a:rPr lang="en-US" altLang="zh-CN" dirty="0"/>
              <a:t>is the matrix of eigenvectors of the normalized graph Laplacian </a:t>
            </a:r>
            <a:r>
              <a:rPr lang="en-US" altLang="zh-CN" b="1" dirty="0"/>
              <a:t>L</a:t>
            </a:r>
            <a:r>
              <a:rPr lang="en-US" altLang="zh-CN" dirty="0"/>
              <a:t> </a:t>
            </a:r>
          </a:p>
          <a:p>
            <a:r>
              <a:rPr lang="en-US" altLang="zh-CN" b="1" dirty="0"/>
              <a:t>D :</a:t>
            </a:r>
            <a:r>
              <a:rPr lang="en-US" altLang="zh-CN" dirty="0"/>
              <a:t>degree matrix ;</a:t>
            </a:r>
            <a:r>
              <a:rPr lang="en-US" altLang="zh-CN" b="1" dirty="0"/>
              <a:t>A </a:t>
            </a:r>
            <a:r>
              <a:rPr lang="en-US" altLang="zh-CN" dirty="0"/>
              <a:t>: adjacency matrix of the graph </a:t>
            </a:r>
            <a:br>
              <a:rPr lang="en-US" altLang="zh-CN" dirty="0"/>
            </a:br>
            <a:r>
              <a:rPr lang="en-US" altLang="zh-CN" b="1" dirty="0"/>
              <a:t>Λ :</a:t>
            </a:r>
            <a:r>
              <a:rPr lang="en-US" altLang="zh-CN" dirty="0"/>
              <a:t>a diagonal matrix of its eigenvalues</a:t>
            </a:r>
          </a:p>
          <a:p>
            <a:r>
              <a:rPr lang="en-US" altLang="zh-CN" dirty="0" err="1"/>
              <a:t>Drawback:a</a:t>
            </a:r>
            <a:r>
              <a:rPr lang="en-US" altLang="zh-CN" dirty="0"/>
              <a:t> model trained on a specific structure could not be directly applied to a graph with a different structure. </a:t>
            </a:r>
            <a:br>
              <a:rPr lang="en-US" altLang="zh-CN" dirty="0"/>
            </a:br>
            <a:r>
              <a:rPr lang="en-US" altLang="zh-CN" sz="1800" dirty="0"/>
              <a:t>J. Bruna, W. Zaremba, A. </a:t>
            </a:r>
            <a:r>
              <a:rPr lang="en-US" altLang="zh-CN" sz="1800" dirty="0" err="1"/>
              <a:t>Szlam</a:t>
            </a:r>
            <a:r>
              <a:rPr lang="en-US" altLang="zh-CN" sz="1800" dirty="0"/>
              <a:t>, and Y. </a:t>
            </a:r>
            <a:r>
              <a:rPr lang="en-US" altLang="zh-CN" sz="1800" dirty="0" err="1"/>
              <a:t>Lecun</a:t>
            </a:r>
            <a:r>
              <a:rPr lang="en-US" altLang="zh-CN" sz="1800" dirty="0"/>
              <a:t>. Spectral networks and locally connected networks on graphs. </a:t>
            </a:r>
            <a:r>
              <a:rPr lang="en-US" altLang="zh-CN" sz="1800" i="1" dirty="0"/>
              <a:t>international </a:t>
            </a:r>
            <a:r>
              <a:rPr lang="en-US" altLang="zh-CN" sz="1800" i="1" dirty="0" err="1"/>
              <a:t>conferenceon</a:t>
            </a:r>
            <a:r>
              <a:rPr lang="en-US" altLang="zh-CN" sz="1800" i="1" dirty="0"/>
              <a:t> learning representations</a:t>
            </a:r>
            <a:r>
              <a:rPr lang="en-US" altLang="zh-CN" sz="1800" dirty="0"/>
              <a:t>, 2014.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F93E1F-1D7E-4DC6-BF9D-7C42D6280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20" y="1934340"/>
            <a:ext cx="8346440" cy="17086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FC042C-8EF6-43BC-9C5D-5A2196FA5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460" y="4569273"/>
            <a:ext cx="5067300" cy="390525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1B0F51-E275-493F-AFA1-34666950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63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2EA2E-3AA6-44D2-BF09-57F4A11F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0"/>
            <a:ext cx="10515600" cy="775053"/>
          </a:xfrm>
        </p:spPr>
        <p:txBody>
          <a:bodyPr/>
          <a:lstStyle/>
          <a:p>
            <a:pPr algn="ctr"/>
            <a:r>
              <a:rPr lang="en-US" altLang="zh-CN" dirty="0"/>
              <a:t>Non-spectral approaches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CDCCB-5437-44D8-9FAB-1372E06DE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7" y="1016000"/>
            <a:ext cx="12220223" cy="570088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operating on spatially close neighbors </a:t>
            </a:r>
          </a:p>
          <a:p>
            <a:r>
              <a:rPr lang="en-US" altLang="zh-CN" dirty="0"/>
              <a:t>major challenge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defining the convolution operation with </a:t>
            </a:r>
            <a:r>
              <a:rPr lang="en-US" altLang="zh-CN" b="1" dirty="0"/>
              <a:t>different sized neighborhoods</a:t>
            </a:r>
            <a:br>
              <a:rPr lang="en-US" altLang="zh-CN" dirty="0"/>
            </a:br>
            <a:r>
              <a:rPr lang="en-US" altLang="zh-CN" dirty="0"/>
              <a:t>and </a:t>
            </a:r>
            <a:r>
              <a:rPr lang="en-US" altLang="zh-CN" b="1" dirty="0">
                <a:solidFill>
                  <a:srgbClr val="FF0000"/>
                </a:solidFill>
              </a:rPr>
              <a:t>maintaining the local in-variance </a:t>
            </a:r>
            <a:r>
              <a:rPr lang="en-US" altLang="zh-CN" dirty="0"/>
              <a:t>of CNNs. </a:t>
            </a:r>
          </a:p>
          <a:p>
            <a:r>
              <a:rPr lang="en-US" altLang="zh-CN" dirty="0" err="1"/>
              <a:t>Duvenaud</a:t>
            </a:r>
            <a:r>
              <a:rPr lang="en-US" altLang="zh-CN" dirty="0"/>
              <a:t> uses </a:t>
            </a:r>
            <a:r>
              <a:rPr lang="en-US" altLang="zh-CN" b="1" dirty="0"/>
              <a:t>different weight matrices for nodes with different degrees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br>
              <a:rPr lang="en-US" altLang="zh-CN" b="1" dirty="0"/>
            </a:br>
            <a:r>
              <a:rPr lang="en-US" altLang="zh-CN" b="1" dirty="0"/>
              <a:t>      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is the weight matrix for nodes with degree </a:t>
            </a:r>
            <a:r>
              <a:rPr lang="en-US" altLang="zh-CN" i="1" dirty="0"/>
              <a:t>Nv </a:t>
            </a:r>
            <a:r>
              <a:rPr lang="en-US" altLang="zh-CN" dirty="0"/>
              <a:t>at Layer </a:t>
            </a:r>
            <a:r>
              <a:rPr lang="en-US" altLang="zh-CN" i="1" dirty="0"/>
              <a:t>L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b="1" dirty="0"/>
              <a:t>drawback</a:t>
            </a:r>
            <a:r>
              <a:rPr lang="zh-CN" altLang="en-US" dirty="0"/>
              <a:t>：</a:t>
            </a:r>
            <a:r>
              <a:rPr lang="en-US" altLang="zh-CN" dirty="0"/>
              <a:t>cannot be applied to large-scale graphs with more node degrees.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C2E1F3-3830-4840-B758-97E186AC2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77" y="4495094"/>
            <a:ext cx="990600" cy="5619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B980ACF-0B19-476A-8679-0DED87F34376}"/>
              </a:ext>
            </a:extLst>
          </p:cNvPr>
          <p:cNvSpPr txBox="1"/>
          <p:nvPr/>
        </p:nvSpPr>
        <p:spPr>
          <a:xfrm>
            <a:off x="259644" y="5870222"/>
            <a:ext cx="10995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D. K. </a:t>
            </a:r>
            <a:r>
              <a:rPr lang="en-US" altLang="zh-CN" dirty="0" err="1"/>
              <a:t>Duvenaud</a:t>
            </a:r>
            <a:r>
              <a:rPr lang="en-US" altLang="zh-CN" dirty="0"/>
              <a:t>, D. Maclaurin, J. </a:t>
            </a:r>
            <a:r>
              <a:rPr lang="en-US" altLang="zh-CN" dirty="0" err="1"/>
              <a:t>Aguileraiparraguirre</a:t>
            </a:r>
            <a:r>
              <a:rPr lang="en-US" altLang="zh-CN" dirty="0"/>
              <a:t>, R. </a:t>
            </a:r>
            <a:r>
              <a:rPr lang="en-US" altLang="zh-CN" dirty="0" err="1"/>
              <a:t>Gomezbombarelli</a:t>
            </a:r>
            <a:r>
              <a:rPr lang="en-US" altLang="zh-CN" dirty="0"/>
              <a:t>, T. D. </a:t>
            </a:r>
            <a:r>
              <a:rPr lang="en-US" altLang="zh-CN" dirty="0" err="1"/>
              <a:t>Hirzel</a:t>
            </a:r>
            <a:r>
              <a:rPr lang="en-US" altLang="zh-CN" dirty="0"/>
              <a:t>, A. </a:t>
            </a:r>
            <a:r>
              <a:rPr lang="en-US" altLang="zh-CN" dirty="0" err="1"/>
              <a:t>Aspuruguzik</a:t>
            </a:r>
            <a:r>
              <a:rPr lang="en-US" altLang="zh-CN" dirty="0"/>
              <a:t>, and R. P. Adams. Convolutional networks on graphs for learning molecular fingerprints. </a:t>
            </a:r>
            <a:r>
              <a:rPr lang="en-US" altLang="zh-CN" i="1" dirty="0"/>
              <a:t>neural information processing systems</a:t>
            </a:r>
            <a:r>
              <a:rPr lang="en-US" altLang="zh-CN" dirty="0"/>
              <a:t>, pages 2224–2232, 2015.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3E0997E-A2CC-4A40-8B2C-35C01D0A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ED4DB6-D56E-479F-A9D5-B1D25680F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658" y="3164134"/>
            <a:ext cx="3943350" cy="6667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B77754-F3EF-48B4-A4B3-B43932C16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220" y="3866444"/>
            <a:ext cx="28670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20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7B407-5DC0-436D-88DD-6BE394271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88" y="956380"/>
            <a:ext cx="11545711" cy="5997575"/>
          </a:xfrm>
        </p:spPr>
        <p:txBody>
          <a:bodyPr>
            <a:normAutofit/>
          </a:bodyPr>
          <a:lstStyle/>
          <a:p>
            <a:r>
              <a:rPr lang="en-US" altLang="zh-CN" dirty="0"/>
              <a:t>Atwood proposed the </a:t>
            </a:r>
            <a:r>
              <a:rPr lang="en-US" altLang="zh-CN" b="1" dirty="0"/>
              <a:t>diffusion</a:t>
            </a:r>
            <a:r>
              <a:rPr lang="en-US" altLang="zh-CN" dirty="0"/>
              <a:t>-convolutional neural networks (DCNNs)</a:t>
            </a:r>
          </a:p>
          <a:p>
            <a:r>
              <a:rPr lang="en-US" altLang="zh-CN" dirty="0"/>
              <a:t>Use </a:t>
            </a:r>
            <a:r>
              <a:rPr lang="en-US" altLang="zh-CN" b="1" dirty="0"/>
              <a:t>Transition matrices </a:t>
            </a:r>
            <a:r>
              <a:rPr lang="en-US" altLang="zh-CN" dirty="0"/>
              <a:t>to define the neighborhood for nodes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X </a:t>
            </a:r>
            <a:r>
              <a:rPr lang="en-US" altLang="zh-CN" dirty="0"/>
              <a:t>:</a:t>
            </a:r>
            <a:r>
              <a:rPr lang="en-US" altLang="zh-CN" i="1" dirty="0"/>
              <a:t>N × F </a:t>
            </a:r>
            <a:r>
              <a:rPr lang="en-US" altLang="zh-CN" dirty="0"/>
              <a:t>tensor of input features (</a:t>
            </a:r>
            <a:r>
              <a:rPr lang="en-US" altLang="zh-CN" i="1" dirty="0"/>
              <a:t>F </a:t>
            </a:r>
            <a:r>
              <a:rPr lang="en-US" altLang="zh-CN" dirty="0"/>
              <a:t>is the number of features)</a:t>
            </a:r>
          </a:p>
          <a:p>
            <a:r>
              <a:rPr lang="en-US" altLang="zh-CN" b="1" dirty="0"/>
              <a:t>P </a:t>
            </a:r>
            <a:r>
              <a:rPr lang="en-US" altLang="zh-CN" dirty="0"/>
              <a:t>is the degree-normalized transition matrix from the adjacency matrix </a:t>
            </a:r>
            <a:r>
              <a:rPr lang="en-US" altLang="zh-CN" b="1" dirty="0"/>
              <a:t>A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b="1" dirty="0"/>
              <a:t>P</a:t>
            </a:r>
            <a:r>
              <a:rPr lang="en-US" altLang="zh-CN" i="1" dirty="0"/>
              <a:t>∗ :N×K×N </a:t>
            </a:r>
            <a:r>
              <a:rPr lang="en-US" altLang="zh-CN" dirty="0"/>
              <a:t>tensor; contains the power series </a:t>
            </a:r>
            <a:r>
              <a:rPr lang="en-US" altLang="zh-CN" i="1" dirty="0"/>
              <a:t>{</a:t>
            </a:r>
            <a:r>
              <a:rPr lang="en-US" altLang="zh-CN" b="1" dirty="0"/>
              <a:t>P</a:t>
            </a:r>
            <a:r>
              <a:rPr lang="en-US" altLang="zh-CN" i="1" dirty="0"/>
              <a:t>; </a:t>
            </a:r>
            <a:r>
              <a:rPr lang="en-US" altLang="zh-CN" b="1" dirty="0"/>
              <a:t>P</a:t>
            </a:r>
            <a:r>
              <a:rPr lang="en-US" altLang="zh-CN" dirty="0"/>
              <a:t>2, ..., </a:t>
            </a:r>
            <a:r>
              <a:rPr lang="en-US" altLang="zh-CN" b="1" dirty="0" err="1"/>
              <a:t>P</a:t>
            </a:r>
            <a:r>
              <a:rPr lang="en-US" altLang="zh-CN" i="1" dirty="0" err="1"/>
              <a:t>k</a:t>
            </a:r>
            <a:r>
              <a:rPr lang="en-US" altLang="zh-CN" i="1" dirty="0"/>
              <a:t>} </a:t>
            </a:r>
            <a:r>
              <a:rPr lang="en-US" altLang="zh-CN" dirty="0"/>
              <a:t>of matrix </a:t>
            </a:r>
            <a:r>
              <a:rPr lang="en-US" altLang="zh-CN" b="1" dirty="0"/>
              <a:t>P</a:t>
            </a:r>
          </a:p>
          <a:p>
            <a:pPr marL="0" indent="0">
              <a:buNone/>
            </a:pPr>
            <a:r>
              <a:rPr lang="en-US" altLang="zh-CN" b="1" dirty="0"/>
              <a:t>  H </a:t>
            </a:r>
            <a:r>
              <a:rPr lang="en-US" altLang="zh-CN" dirty="0"/>
              <a:t>(which is </a:t>
            </a:r>
            <a:r>
              <a:rPr lang="en-US" altLang="zh-CN" i="1" dirty="0"/>
              <a:t>N × K × F </a:t>
            </a:r>
            <a:r>
              <a:rPr lang="en-US" altLang="zh-CN" dirty="0"/>
              <a:t>) :the diffusion representations of each node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200" dirty="0"/>
              <a:t>J. Atwood and D. </a:t>
            </a:r>
            <a:r>
              <a:rPr lang="en-US" altLang="zh-CN" sz="2200" dirty="0" err="1"/>
              <a:t>Towsley</a:t>
            </a:r>
            <a:r>
              <a:rPr lang="en-US" altLang="zh-CN" sz="2200" dirty="0"/>
              <a:t>. Diffusion-convolutional neural networks. In D. D. Lee, M. Sugiyama, U. V. </a:t>
            </a:r>
            <a:r>
              <a:rPr lang="en-US" altLang="zh-CN" sz="2200" dirty="0" err="1"/>
              <a:t>Luxburg</a:t>
            </a:r>
            <a:r>
              <a:rPr lang="en-US" altLang="zh-CN" sz="2200" dirty="0"/>
              <a:t>, I. Guyon, and R. Garnett, editors, </a:t>
            </a:r>
            <a:r>
              <a:rPr lang="en-US" altLang="zh-CN" sz="2200" i="1" dirty="0"/>
              <a:t>Advances in Neural Information Processing Systems 29</a:t>
            </a:r>
            <a:r>
              <a:rPr lang="en-US" altLang="zh-CN" sz="2200" dirty="0"/>
              <a:t>, pages 1993–2001. Curran Associates, Inc., 2016. 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7BC47C9-088C-444A-A281-ED26F57B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11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Non-spectral approaches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0F0A1B-305B-4966-B822-6632E341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064" y="2115440"/>
            <a:ext cx="1485900" cy="4524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0DBFC4-ED4F-404D-A529-86F46AEC0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956" y="2611445"/>
            <a:ext cx="2200275" cy="668070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A7BFF23-5B77-4CE1-AC4D-FE31DB64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5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7B690-2B2B-40D5-99B9-7B6EDF66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9" y="798336"/>
            <a:ext cx="12067821" cy="596370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GraphSAGE</a:t>
            </a:r>
            <a:r>
              <a:rPr lang="zh-CN" altLang="en-US" dirty="0"/>
              <a:t>：</a:t>
            </a:r>
            <a:r>
              <a:rPr lang="en-US" altLang="zh-CN" dirty="0"/>
              <a:t>a general inductive framework </a:t>
            </a:r>
          </a:p>
          <a:p>
            <a:r>
              <a:rPr lang="en-US" altLang="zh-CN" dirty="0"/>
              <a:t>generates embeddings by </a:t>
            </a:r>
            <a:r>
              <a:rPr lang="en-US" altLang="zh-CN" b="1" dirty="0"/>
              <a:t>sampling</a:t>
            </a:r>
            <a:r>
              <a:rPr lang="en-US" altLang="zh-CN" dirty="0"/>
              <a:t> and </a:t>
            </a:r>
            <a:r>
              <a:rPr lang="en-US" altLang="zh-CN" b="1" dirty="0"/>
              <a:t>aggregating</a:t>
            </a:r>
            <a:r>
              <a:rPr lang="en-US" altLang="zh-CN" dirty="0"/>
              <a:t> features from a node’s local neighborhood. </a:t>
            </a:r>
          </a:p>
          <a:p>
            <a:r>
              <a:rPr lang="en-US" altLang="zh-CN" dirty="0"/>
              <a:t>not utilize the full set of neighbors, </a:t>
            </a:r>
            <a:r>
              <a:rPr lang="en-US" altLang="zh-CN" dirty="0">
                <a:solidFill>
                  <a:srgbClr val="FF0000"/>
                </a:solidFill>
              </a:rPr>
              <a:t>but a fixed-size set of neighbors </a:t>
            </a:r>
            <a:r>
              <a:rPr lang="en-US" altLang="zh-CN" dirty="0"/>
              <a:t>by uniformly sampling. 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suggests several </a:t>
            </a:r>
            <a:r>
              <a:rPr lang="en-US" altLang="zh-CN" dirty="0">
                <a:solidFill>
                  <a:srgbClr val="FF0000"/>
                </a:solidFill>
              </a:rPr>
              <a:t>aggregator functions</a:t>
            </a:r>
            <a:r>
              <a:rPr lang="zh-CN" altLang="en-US" dirty="0"/>
              <a:t>：</a:t>
            </a:r>
            <a:r>
              <a:rPr lang="en-US" altLang="zh-CN" dirty="0"/>
              <a:t>Mean </a:t>
            </a:r>
            <a:r>
              <a:rPr lang="zh-CN" altLang="en-US" dirty="0"/>
              <a:t>；</a:t>
            </a:r>
            <a:r>
              <a:rPr lang="en-US" altLang="zh-CN" dirty="0"/>
              <a:t>Pooling …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Pooling :Each neighbor’s hidden state -&gt;</a:t>
            </a:r>
            <a:r>
              <a:rPr lang="en-US" altLang="zh-CN" b="1" dirty="0"/>
              <a:t>a full connected layer -&gt;</a:t>
            </a:r>
            <a:r>
              <a:rPr lang="en-US" altLang="zh-CN" dirty="0"/>
              <a:t>a max-pooling operation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W. L. Hamilton, Z. Ying, and J. </a:t>
            </a:r>
            <a:r>
              <a:rPr lang="en-US" altLang="zh-CN" sz="2000" dirty="0" err="1"/>
              <a:t>Leskovec</a:t>
            </a:r>
            <a:r>
              <a:rPr lang="en-US" altLang="zh-CN" sz="2000" dirty="0"/>
              <a:t>. Inductive representation learning on large graphs. </a:t>
            </a:r>
            <a:r>
              <a:rPr lang="en-US" altLang="zh-CN" sz="2000" i="1" dirty="0"/>
              <a:t>neural information processing systems</a:t>
            </a:r>
            <a:r>
              <a:rPr lang="en-US" altLang="zh-CN" sz="2000" dirty="0"/>
              <a:t>, pages 1024–1034, 2017. </a:t>
            </a:r>
            <a:endParaRPr lang="zh-CN" altLang="en-US" sz="24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2640521-A043-4B39-8552-B327C76B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Non-spectral approaches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CA6099-5A00-4D1A-8604-6917AE14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033" y="2881312"/>
            <a:ext cx="6934200" cy="1095375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F5868-5B63-4FEA-B7ED-B79534F5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213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BF262-8236-40DD-9E25-AE5696A1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22" y="-25311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Gated Graph Neural Networks(GGNN)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924B8-1EEF-4C48-9A78-D92F33FB3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45" y="778932"/>
            <a:ext cx="12158133" cy="5672668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9600" dirty="0"/>
              <a:t>use the gate mechanism like GRU or LSTM in the propagation</a:t>
            </a:r>
          </a:p>
          <a:p>
            <a:r>
              <a:rPr lang="en-US" altLang="zh-CN" sz="9600" dirty="0"/>
              <a:t> improve the </a:t>
            </a:r>
            <a:r>
              <a:rPr lang="en-US" altLang="zh-CN" sz="9600" b="1" dirty="0"/>
              <a:t>long-term </a:t>
            </a:r>
            <a:r>
              <a:rPr lang="en-US" altLang="zh-CN" sz="9600" dirty="0"/>
              <a:t>propagation of information across the graph structure. </a:t>
            </a:r>
          </a:p>
          <a:p>
            <a:r>
              <a:rPr lang="en-US" altLang="zh-CN" sz="9600" dirty="0"/>
              <a:t>basic recurrence of the propagation model:</a:t>
            </a:r>
          </a:p>
          <a:p>
            <a:endParaRPr lang="en-US" altLang="zh-CN" sz="9600" dirty="0"/>
          </a:p>
          <a:p>
            <a:endParaRPr lang="en-US" altLang="zh-CN" sz="9600" dirty="0"/>
          </a:p>
          <a:p>
            <a:endParaRPr lang="en-US" altLang="zh-CN" sz="9600" dirty="0"/>
          </a:p>
          <a:p>
            <a:endParaRPr lang="en-US" altLang="zh-CN" sz="9600" dirty="0"/>
          </a:p>
          <a:p>
            <a:endParaRPr lang="en-US" altLang="zh-CN" sz="9600" dirty="0"/>
          </a:p>
          <a:p>
            <a:endParaRPr lang="en-US" altLang="zh-CN" sz="9600" dirty="0"/>
          </a:p>
          <a:p>
            <a:endParaRPr lang="en-US" altLang="zh-CN" sz="9600" dirty="0"/>
          </a:p>
          <a:p>
            <a:r>
              <a:rPr lang="en-US" altLang="zh-CN" sz="9600" dirty="0"/>
              <a:t>Av is the connection of node v with its neighbors;</a:t>
            </a:r>
          </a:p>
          <a:p>
            <a:r>
              <a:rPr lang="en-US" altLang="zh-CN" sz="9600" dirty="0"/>
              <a:t>a gathers the neighborhood information of node v; </a:t>
            </a:r>
          </a:p>
          <a:p>
            <a:r>
              <a:rPr lang="en-US" altLang="zh-CN" sz="9600" dirty="0"/>
              <a:t>z and r are the update and reset gates</a:t>
            </a:r>
          </a:p>
          <a:p>
            <a:r>
              <a:rPr lang="en-US" altLang="zh-CN" sz="9600" dirty="0"/>
              <a:t>GRU-like update functions incorporate information from the other nodes and from the previous timestep</a:t>
            </a:r>
          </a:p>
          <a:p>
            <a:pPr marL="0" indent="0">
              <a:buNone/>
            </a:pPr>
            <a:br>
              <a:rPr lang="en-US" altLang="zh-CN" sz="9600" dirty="0"/>
            </a:br>
            <a:br>
              <a:rPr lang="en-US" altLang="zh-CN" sz="9600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D5D45C-13F0-422F-BBF5-714E4E717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622" y="1938161"/>
            <a:ext cx="4724400" cy="2343150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F96F2CB-519B-4741-9191-376326B2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4AF387-3A6B-4D95-8550-4A2338988155}"/>
              </a:ext>
            </a:extLst>
          </p:cNvPr>
          <p:cNvSpPr txBox="1"/>
          <p:nvPr/>
        </p:nvSpPr>
        <p:spPr>
          <a:xfrm>
            <a:off x="158045" y="6417250"/>
            <a:ext cx="11195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Y. Li, D. </a:t>
            </a:r>
            <a:r>
              <a:rPr lang="en-US" altLang="zh-CN" sz="1400" dirty="0" err="1"/>
              <a:t>Tarlow</a:t>
            </a:r>
            <a:r>
              <a:rPr lang="en-US" altLang="zh-CN" sz="1400" dirty="0"/>
              <a:t>, M. </a:t>
            </a:r>
            <a:r>
              <a:rPr lang="en-US" altLang="zh-CN" sz="1400" dirty="0" err="1"/>
              <a:t>Brockschmidt</a:t>
            </a:r>
            <a:r>
              <a:rPr lang="en-US" altLang="zh-CN" sz="1400" dirty="0"/>
              <a:t>, and R. S. </a:t>
            </a:r>
            <a:r>
              <a:rPr lang="en-US" altLang="zh-CN" sz="1400" dirty="0" err="1"/>
              <a:t>Zemel</a:t>
            </a:r>
            <a:r>
              <a:rPr lang="en-US" altLang="zh-CN" sz="1400" dirty="0"/>
              <a:t>. Gated graph sequence neural networks. </a:t>
            </a:r>
            <a:r>
              <a:rPr lang="en-US" altLang="zh-CN" sz="1400" i="1" dirty="0" err="1"/>
              <a:t>arXiv</a:t>
            </a:r>
            <a:r>
              <a:rPr lang="en-US" altLang="zh-CN" sz="1400" i="1" dirty="0"/>
              <a:t>: Learning</a:t>
            </a:r>
            <a:r>
              <a:rPr lang="en-US" altLang="zh-CN" sz="1400" dirty="0"/>
              <a:t>, 2016</a:t>
            </a:r>
            <a:r>
              <a:rPr lang="en-US" altLang="zh-CN" sz="1600" dirty="0"/>
              <a:t>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1615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10A4F-E006-43CE-9B18-72DB2A65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Variants with other </a:t>
            </a:r>
            <a:r>
              <a:rPr lang="en-US" altLang="zh-CN" i="1" dirty="0"/>
              <a:t>propagation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B8B66-D308-4352-AC43-9BC1ABF0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LSTMs are also used in a similar way as GRU through</a:t>
            </a:r>
            <a:br>
              <a:rPr lang="en-US" altLang="zh-CN" dirty="0"/>
            </a:br>
            <a:r>
              <a:rPr lang="en-US" altLang="zh-CN" dirty="0"/>
              <a:t>the propagation process </a:t>
            </a:r>
          </a:p>
          <a:p>
            <a:r>
              <a:rPr lang="en-US" altLang="zh-CN" dirty="0"/>
              <a:t>Graph Attention Networks</a:t>
            </a:r>
            <a:r>
              <a:rPr lang="zh-CN" altLang="en-US" dirty="0"/>
              <a:t>：</a:t>
            </a:r>
            <a:r>
              <a:rPr lang="en-US" altLang="zh-CN" dirty="0"/>
              <a:t>computes the hidden states of each node by attending over its neighbors, following a </a:t>
            </a:r>
            <a:r>
              <a:rPr lang="en-US" altLang="zh-CN" i="1" dirty="0"/>
              <a:t>self-attention </a:t>
            </a:r>
            <a:r>
              <a:rPr lang="en-US" altLang="zh-CN" dirty="0"/>
              <a:t>strategy. </a:t>
            </a:r>
          </a:p>
          <a:p>
            <a:r>
              <a:rPr lang="en-US" altLang="zh-CN" dirty="0"/>
              <a:t>…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CB3AF-1251-4CA5-A977-11B2775D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49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B6053-16DA-4E7E-B298-F5A461A1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511" y="466726"/>
            <a:ext cx="10515600" cy="989542"/>
          </a:xfrm>
        </p:spPr>
        <p:txBody>
          <a:bodyPr/>
          <a:lstStyle/>
          <a:p>
            <a:pPr algn="ctr"/>
            <a:r>
              <a:rPr lang="en-US" altLang="zh-CN" sz="4000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02E5B-0F55-442C-97F0-0E6F35291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12" y="1383417"/>
            <a:ext cx="12000088" cy="515549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graph data </a:t>
            </a:r>
            <a:r>
              <a:rPr lang="en-US" altLang="zh-CN" dirty="0"/>
              <a:t>(rich relation information among elements)</a:t>
            </a:r>
          </a:p>
          <a:p>
            <a:r>
              <a:rPr lang="en-US" altLang="zh-CN" dirty="0"/>
              <a:t>used as denotation of a large number of systems across various areas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altLang="zh-CN" dirty="0"/>
              <a:t>social science (social network); natural science (physical systems and protein-protein interaction networks), knowledge graphs… </a:t>
            </a:r>
          </a:p>
          <a:p>
            <a:r>
              <a:rPr lang="en-US" altLang="zh-CN" b="1" dirty="0"/>
              <a:t>analyzing graphs with ML</a:t>
            </a:r>
            <a:r>
              <a:rPr lang="en-US" altLang="zh-CN" dirty="0"/>
              <a:t> have been receiving more and more attention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graph analysis</a:t>
            </a:r>
            <a:endParaRPr lang="en-US" altLang="zh-CN" dirty="0"/>
          </a:p>
          <a:p>
            <a:r>
              <a:rPr lang="en-US" altLang="zh-CN" dirty="0"/>
              <a:t>As a unique </a:t>
            </a:r>
            <a:r>
              <a:rPr lang="en-US" altLang="zh-CN" b="1" dirty="0"/>
              <a:t>non-Euclidean data </a:t>
            </a:r>
            <a:r>
              <a:rPr lang="en-US" altLang="zh-CN" dirty="0"/>
              <a:t>structure for ML,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graph analysis focuses on node classification, link prediction and clustering.. 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1125DB-DD1F-45A5-9B46-D7825BE9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8ED310DE-A954-4E9B-9FFC-E16468911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735" y="4892146"/>
            <a:ext cx="3626353" cy="182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63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93705-E44B-47B8-ACD7-646377DB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3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谢谢大家</a:t>
            </a:r>
            <a:br>
              <a:rPr lang="en-US" altLang="zh-CN" dirty="0"/>
            </a:br>
            <a:r>
              <a:rPr lang="zh-CN" altLang="en-US" dirty="0"/>
              <a:t>欢迎批评指正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C4A933-F2DB-40F3-976E-94D7373E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44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13756-681B-4D31-A3FF-48374105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000" dirty="0"/>
              <a:t>GNN(Graph Neural Networks):</a:t>
            </a:r>
          </a:p>
          <a:p>
            <a:r>
              <a:rPr lang="en-US" altLang="zh-CN" dirty="0"/>
              <a:t>convincing </a:t>
            </a:r>
            <a:r>
              <a:rPr lang="en-US" altLang="zh-CN" b="1" dirty="0"/>
              <a:t>performance</a:t>
            </a:r>
            <a:r>
              <a:rPr lang="en-US" altLang="zh-CN" dirty="0"/>
              <a:t> and high </a:t>
            </a:r>
            <a:r>
              <a:rPr lang="en-US" altLang="zh-CN" b="1" dirty="0"/>
              <a:t>interpretability</a:t>
            </a:r>
            <a:r>
              <a:rPr lang="en-US" altLang="zh-CN" dirty="0"/>
              <a:t>, GNN has been a widely applied graph analysis method recently. </a:t>
            </a:r>
          </a:p>
          <a:p>
            <a:endParaRPr lang="en-US" altLang="zh-CN" dirty="0"/>
          </a:p>
          <a:p>
            <a:r>
              <a:rPr lang="en-US" altLang="zh-CN" b="1" dirty="0"/>
              <a:t>connectionist</a:t>
            </a:r>
            <a:r>
              <a:rPr lang="en-US" altLang="zh-CN" dirty="0"/>
              <a:t> models that capture the </a:t>
            </a:r>
            <a:r>
              <a:rPr lang="en-US" altLang="zh-CN" b="1" dirty="0"/>
              <a:t>dependence</a:t>
            </a:r>
            <a:r>
              <a:rPr lang="en-US" altLang="zh-CN" dirty="0"/>
              <a:t> of graphs via message passing between the nodes of graphs. </a:t>
            </a:r>
          </a:p>
          <a:p>
            <a:r>
              <a:rPr lang="en-US" altLang="zh-CN" dirty="0"/>
              <a:t>GNN retain a </a:t>
            </a:r>
            <a:r>
              <a:rPr lang="en-US" altLang="zh-CN" b="1" dirty="0"/>
              <a:t>state</a:t>
            </a:r>
            <a:r>
              <a:rPr lang="en-US" altLang="zh-CN" dirty="0"/>
              <a:t> that can </a:t>
            </a:r>
            <a:r>
              <a:rPr lang="en-US" altLang="zh-CN" b="1" dirty="0"/>
              <a:t>represent information from its neighborhood</a:t>
            </a:r>
            <a:r>
              <a:rPr lang="en-US" altLang="zh-CN" dirty="0"/>
              <a:t> with an arbitrary depth. </a:t>
            </a:r>
          </a:p>
          <a:p>
            <a:pPr marL="0" indent="0">
              <a:buNone/>
            </a:pP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DB0ABE-2FB4-44E2-AACB-BFC032A9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4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88D05-E749-4218-BFE3-4A4CB577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fundamental motivations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E7188-23D4-4514-846C-5DBF03798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4193"/>
            <a:ext cx="12101689" cy="51061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1.CNNs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only operate on </a:t>
            </a:r>
            <a:r>
              <a:rPr lang="en-US" altLang="zh-CN" b="1" dirty="0"/>
              <a:t>regular Euclidean data</a:t>
            </a:r>
            <a:r>
              <a:rPr lang="zh-CN" altLang="en-US" b="1" dirty="0"/>
              <a:t>（</a:t>
            </a:r>
            <a:r>
              <a:rPr lang="en-US" altLang="zh-CN" dirty="0"/>
              <a:t> instances of graphs</a:t>
            </a:r>
            <a:r>
              <a:rPr lang="zh-CN" altLang="en-US" b="1" dirty="0"/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keys : </a:t>
            </a:r>
            <a:r>
              <a:rPr lang="en-US" altLang="zh-CN" b="1" dirty="0"/>
              <a:t>local connection</a:t>
            </a:r>
            <a:r>
              <a:rPr lang="en-US" altLang="zh-CN" dirty="0"/>
              <a:t>, </a:t>
            </a:r>
            <a:r>
              <a:rPr lang="en-US" altLang="zh-CN" b="1" dirty="0"/>
              <a:t>shared weights </a:t>
            </a:r>
            <a:r>
              <a:rPr lang="en-US" altLang="zh-CN" dirty="0"/>
              <a:t>and </a:t>
            </a:r>
            <a:r>
              <a:rPr lang="en-US" altLang="zh-CN" b="1" dirty="0"/>
              <a:t>multilayer.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These keys are of great importance to graph domain:</a:t>
            </a:r>
          </a:p>
          <a:p>
            <a:pPr marL="514350" indent="-514350">
              <a:buAutoNum type="arabicParenR"/>
            </a:pPr>
            <a:r>
              <a:rPr lang="en-US" altLang="zh-CN" dirty="0"/>
              <a:t>graphs : the typical locally connected structure. </a:t>
            </a:r>
          </a:p>
          <a:p>
            <a:pPr marL="514350" indent="-514350">
              <a:buAutoNum type="arabicParenR"/>
            </a:pPr>
            <a:r>
              <a:rPr lang="en-US" altLang="zh-CN" dirty="0"/>
              <a:t>shared weights reduce the computational cost.</a:t>
            </a:r>
          </a:p>
          <a:p>
            <a:pPr marL="514350" indent="-514350">
              <a:buAutoNum type="arabicParenR"/>
            </a:pPr>
            <a:r>
              <a:rPr lang="en-US" altLang="zh-CN" dirty="0"/>
              <a:t>multi-layer structure : deal with </a:t>
            </a:r>
            <a:r>
              <a:rPr lang="en-US" altLang="zh-CN" b="1" dirty="0"/>
              <a:t>hierarchical patterns</a:t>
            </a:r>
            <a:r>
              <a:rPr lang="en-US" altLang="zh-CN" dirty="0"/>
              <a:t>, which captures </a:t>
            </a:r>
            <a:r>
              <a:rPr lang="en-US" altLang="zh-CN" b="1" dirty="0"/>
              <a:t>features of various sizes</a:t>
            </a:r>
            <a:r>
              <a:rPr lang="en-US" altLang="zh-CN" dirty="0"/>
              <a:t>. </a:t>
            </a:r>
          </a:p>
          <a:p>
            <a:pPr marL="514350" indent="-514350">
              <a:buAutoNum type="arabicParenR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Find </a:t>
            </a:r>
            <a:r>
              <a:rPr lang="en-US" altLang="zh-CN" b="1" dirty="0"/>
              <a:t>generalization of CNNs to graphs 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hard to define localized convolutional filters and pooling operators</a:t>
            </a:r>
          </a:p>
          <a:p>
            <a:r>
              <a:rPr lang="en-US" altLang="zh-CN" dirty="0"/>
              <a:t>hinders the transformation of CNN from Euclidean to non-Euclidean domain.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A89E2-D9BD-4F6D-8D47-91D86534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7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7C120-3C8A-46BA-9C75-B2778A4E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58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fundamental motivations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F000A-7D44-4872-A723-CE1E9A1FF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77" y="1004712"/>
            <a:ext cx="11748911" cy="53960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2.graph embedding</a:t>
            </a:r>
          </a:p>
          <a:p>
            <a:r>
              <a:rPr lang="en-US" altLang="zh-CN" dirty="0"/>
              <a:t>represent graph nodes, edges or subgraphs in low-dimensional vectors</a:t>
            </a:r>
          </a:p>
          <a:p>
            <a:r>
              <a:rPr lang="en-US" altLang="zh-CN" dirty="0"/>
              <a:t>Following the idea of </a:t>
            </a:r>
            <a:r>
              <a:rPr lang="en-US" altLang="zh-CN" b="1" i="1" dirty="0"/>
              <a:t>representation learning </a:t>
            </a:r>
            <a:r>
              <a:rPr lang="en-US" altLang="zh-CN" dirty="0"/>
              <a:t>and </a:t>
            </a:r>
            <a:r>
              <a:rPr lang="en-US" altLang="zh-CN" b="1" i="1" dirty="0"/>
              <a:t>word embedding </a:t>
            </a:r>
          </a:p>
          <a:p>
            <a:pPr marL="0" indent="0">
              <a:buNone/>
            </a:pPr>
            <a:endParaRPr lang="en-US" altLang="zh-CN" b="1" i="1" dirty="0"/>
          </a:p>
          <a:p>
            <a:pPr marL="0" indent="0">
              <a:buNone/>
            </a:pPr>
            <a:r>
              <a:rPr lang="en-US" altLang="zh-CN" dirty="0"/>
              <a:t>Examples</a:t>
            </a:r>
            <a:r>
              <a:rPr lang="en-US" altLang="zh-CN" b="1" i="1" dirty="0"/>
              <a:t>:</a:t>
            </a:r>
          </a:p>
          <a:p>
            <a:r>
              <a:rPr lang="en-US" altLang="zh-CN" b="1" dirty="0" err="1"/>
              <a:t>DeepWalk</a:t>
            </a:r>
            <a:r>
              <a:rPr lang="en-US" altLang="zh-CN" dirty="0"/>
              <a:t>: treats </a:t>
            </a:r>
            <a:r>
              <a:rPr lang="en-US" altLang="zh-CN" b="1" dirty="0"/>
              <a:t>nodes as words </a:t>
            </a:r>
            <a:r>
              <a:rPr lang="en-US" altLang="zh-CN" dirty="0"/>
              <a:t>and the generated </a:t>
            </a:r>
            <a:r>
              <a:rPr lang="en-US" altLang="zh-CN" b="1" dirty="0"/>
              <a:t>random walks</a:t>
            </a:r>
            <a:r>
              <a:rPr lang="en-US" altLang="zh-CN" dirty="0"/>
              <a:t> on graphs as sentences, and then applies </a:t>
            </a:r>
            <a:r>
              <a:rPr lang="en-US" altLang="zh-CN" b="1" dirty="0" err="1"/>
              <a:t>SkipGram</a:t>
            </a:r>
            <a:r>
              <a:rPr lang="en-US" altLang="zh-CN" dirty="0"/>
              <a:t> model on them</a:t>
            </a:r>
          </a:p>
          <a:p>
            <a:r>
              <a:rPr lang="en-US" altLang="zh-CN" dirty="0"/>
              <a:t>node2vec ,LINE ,and SDNE  and so on.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Drawback</a:t>
            </a:r>
            <a:r>
              <a:rPr lang="en-US" altLang="zh-CN" b="1" i="1" dirty="0"/>
              <a:t>:</a:t>
            </a:r>
            <a:endParaRPr lang="en-US" altLang="zh-CN" dirty="0"/>
          </a:p>
          <a:p>
            <a:r>
              <a:rPr lang="en-US" altLang="zh-CN" b="1" dirty="0"/>
              <a:t>computationally expensive</a:t>
            </a:r>
            <a:r>
              <a:rPr lang="en-US" altLang="zh-CN" dirty="0"/>
              <a:t> and </a:t>
            </a:r>
            <a:r>
              <a:rPr lang="en-US" altLang="zh-CN" b="1" dirty="0"/>
              <a:t>non-optimal for large graphs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0F696A-ADAF-46EB-9EEB-F0BA69F1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0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3D99B-DB99-44B7-9E54-F0EC1B83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33" y="218371"/>
            <a:ext cx="10766778" cy="53798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why GNN are worth investigating(GNN VS  CNN…)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1D221-907D-4791-BE88-8E13EDB22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66" y="613482"/>
            <a:ext cx="12056534" cy="62233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1.order of </a:t>
            </a:r>
            <a:r>
              <a:rPr lang="en-US" altLang="zh-CN" dirty="0">
                <a:solidFill>
                  <a:srgbClr val="FF0000"/>
                </a:solidFill>
              </a:rPr>
              <a:t>nodes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There isn’t a natural order of nodes in the graph;</a:t>
            </a:r>
          </a:p>
          <a:p>
            <a:r>
              <a:rPr lang="en-US" altLang="zh-CN" dirty="0"/>
              <a:t>CNNs and RNNs: stack the feature of nodes by </a:t>
            </a:r>
            <a:r>
              <a:rPr lang="en-US" altLang="zh-CN" b="1" dirty="0"/>
              <a:t>a specific order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GNNs: propagate </a:t>
            </a:r>
            <a:r>
              <a:rPr lang="en-US" altLang="zh-CN" b="1" dirty="0"/>
              <a:t>on each node </a:t>
            </a:r>
            <a:r>
              <a:rPr lang="en-US" altLang="zh-CN" dirty="0"/>
              <a:t>respectively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How to deal with the </a:t>
            </a:r>
            <a:r>
              <a:rPr lang="en-US" altLang="zh-CN" dirty="0">
                <a:solidFill>
                  <a:srgbClr val="FF0000"/>
                </a:solidFill>
              </a:rPr>
              <a:t>edge</a:t>
            </a:r>
            <a:r>
              <a:rPr lang="en-US" altLang="zh-CN" dirty="0"/>
              <a:t>(the information of dependency between two nodes):</a:t>
            </a:r>
          </a:p>
          <a:p>
            <a:r>
              <a:rPr lang="en-US" altLang="zh-CN" dirty="0"/>
              <a:t>standard NN: regarded dependency information as the </a:t>
            </a:r>
            <a:r>
              <a:rPr lang="en-US" altLang="zh-CN" b="1" dirty="0"/>
              <a:t>feature of nodes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GNNs: do propagation guided by the graph </a:t>
            </a:r>
            <a:r>
              <a:rPr lang="zh-CN" altLang="en-US" dirty="0"/>
              <a:t>（</a:t>
            </a:r>
            <a:r>
              <a:rPr lang="en-US" altLang="zh-CN" dirty="0"/>
              <a:t>edge)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About </a:t>
            </a:r>
            <a:r>
              <a:rPr lang="en-US" altLang="zh-CN" dirty="0">
                <a:solidFill>
                  <a:srgbClr val="FF0000"/>
                </a:solidFill>
              </a:rPr>
              <a:t>reasoning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reasoning is a very important research topic for high-level AI;</a:t>
            </a:r>
          </a:p>
          <a:p>
            <a:r>
              <a:rPr lang="en-US" altLang="zh-CN" dirty="0"/>
              <a:t>standard NN: cannot learn the reasoning graph from large experimental data;</a:t>
            </a:r>
          </a:p>
          <a:p>
            <a:r>
              <a:rPr lang="en-US" altLang="zh-CN" dirty="0"/>
              <a:t>GNNs: generate the graph from non-structural data,</a:t>
            </a:r>
          </a:p>
          <a:p>
            <a:pPr marL="0" indent="0">
              <a:buNone/>
            </a:pPr>
            <a:r>
              <a:rPr lang="en-US" altLang="zh-CN" dirty="0"/>
              <a:t>	    a powerful neural model for further high-level AI.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83D606-7FD4-440B-A8E0-D9C8FA7E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z="1600" smtClean="0"/>
              <a:t>6</a:t>
            </a:fld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5112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B64EC-B9E7-48E2-9FB1-C5EFC69C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8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Models(original &amp;variants)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2C6D9-FDF1-403F-8A09-84A67F213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622"/>
            <a:ext cx="10515600" cy="4980341"/>
          </a:xfrm>
        </p:spPr>
        <p:txBody>
          <a:bodyPr/>
          <a:lstStyle/>
          <a:p>
            <a:r>
              <a:rPr lang="en-US" altLang="zh-CN" sz="3200" dirty="0"/>
              <a:t>1. original graph neural networks  and limitations </a:t>
            </a:r>
            <a:br>
              <a:rPr lang="en-US" altLang="zh-CN" sz="3200" dirty="0"/>
            </a:br>
            <a:endParaRPr lang="en-US" altLang="zh-CN" sz="3200" dirty="0"/>
          </a:p>
          <a:p>
            <a:r>
              <a:rPr lang="en-US" altLang="zh-CN" sz="3200" dirty="0"/>
              <a:t>2. variants operate on graphs with different types, </a:t>
            </a:r>
          </a:p>
          <a:p>
            <a:pPr marL="0" indent="0">
              <a:buNone/>
            </a:pPr>
            <a:r>
              <a:rPr lang="en-US" altLang="zh-CN" sz="3200" dirty="0"/>
              <a:t>   and utilize different propagation functions</a:t>
            </a:r>
          </a:p>
          <a:p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214161-C801-4BD5-B635-1F782553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3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416E2-2CDF-48AF-B502-B40EE1F7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original  GNN:</a:t>
            </a:r>
            <a:br>
              <a:rPr lang="en-US" altLang="zh-CN" dirty="0"/>
            </a:b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B9A56-4BBB-472B-BFDE-318F35679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78" y="523082"/>
            <a:ext cx="11740443" cy="626162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each node is defined by its </a:t>
            </a:r>
            <a:r>
              <a:rPr lang="en-US" altLang="zh-CN" dirty="0">
                <a:solidFill>
                  <a:srgbClr val="FF0000"/>
                </a:solidFill>
              </a:rPr>
              <a:t>features</a:t>
            </a:r>
            <a:r>
              <a:rPr lang="en-US" altLang="zh-CN" dirty="0"/>
              <a:t> and the </a:t>
            </a:r>
            <a:r>
              <a:rPr lang="en-US" altLang="zh-CN" dirty="0">
                <a:solidFill>
                  <a:srgbClr val="FF0000"/>
                </a:solidFill>
              </a:rPr>
              <a:t>related nodes </a:t>
            </a:r>
          </a:p>
          <a:p>
            <a:r>
              <a:rPr lang="en-US" altLang="zh-CN" dirty="0"/>
              <a:t> target</a:t>
            </a:r>
            <a:r>
              <a:rPr lang="zh-CN" altLang="en-US" dirty="0"/>
              <a:t>： </a:t>
            </a:r>
            <a:r>
              <a:rPr lang="en-US" altLang="zh-CN" dirty="0"/>
              <a:t>learn a  state embedding: 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）中参数：</a:t>
            </a:r>
            <a:r>
              <a:rPr lang="zh-CN" altLang="zh-CN" sz="2400" dirty="0"/>
              <a:t>节点</a:t>
            </a:r>
            <a:r>
              <a:rPr lang="en-US" altLang="zh-CN" sz="2400" dirty="0"/>
              <a:t>v</a:t>
            </a:r>
            <a:r>
              <a:rPr lang="zh-CN" altLang="zh-CN" sz="2400" dirty="0"/>
              <a:t>的特征</a:t>
            </a:r>
            <a:r>
              <a:rPr lang="en-US" altLang="zh-CN" sz="2400" dirty="0"/>
              <a:t>,</a:t>
            </a:r>
            <a:r>
              <a:rPr lang="zh-CN" altLang="zh-CN" sz="2400" dirty="0"/>
              <a:t>节点</a:t>
            </a:r>
            <a:r>
              <a:rPr lang="en-US" altLang="zh-CN" sz="2400" dirty="0"/>
              <a:t>v</a:t>
            </a:r>
            <a:r>
              <a:rPr lang="zh-CN" altLang="zh-CN" sz="2400" dirty="0"/>
              <a:t>对应的边的特征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zh-CN" altLang="zh-CN" sz="2400" dirty="0"/>
              <a:t>节点</a:t>
            </a:r>
            <a:r>
              <a:rPr lang="en-US" altLang="zh-CN" sz="2400" dirty="0"/>
              <a:t>v</a:t>
            </a:r>
            <a:r>
              <a:rPr lang="zh-CN" altLang="zh-CN" sz="2400" dirty="0"/>
              <a:t>的近邻点的特征</a:t>
            </a:r>
            <a:r>
              <a:rPr lang="zh-CN" altLang="en-US" sz="2400" dirty="0"/>
              <a:t>，自身</a:t>
            </a:r>
            <a:r>
              <a:rPr lang="zh-CN" altLang="zh-CN" sz="2400" dirty="0"/>
              <a:t>状态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b="1" i="1" dirty="0"/>
              <a:t>f: </a:t>
            </a:r>
            <a:r>
              <a:rPr lang="en-US" altLang="zh-CN" i="1" dirty="0"/>
              <a:t>local transition function, </a:t>
            </a:r>
            <a:r>
              <a:rPr lang="en-US" altLang="zh-CN" dirty="0"/>
              <a:t>shared among all nodes </a:t>
            </a:r>
          </a:p>
          <a:p>
            <a:pPr marL="0" indent="0">
              <a:buNone/>
            </a:pPr>
            <a:r>
              <a:rPr lang="en-US" altLang="zh-CN" i="1" dirty="0"/>
              <a:t>  </a:t>
            </a:r>
            <a:r>
              <a:rPr lang="en-US" altLang="zh-CN" b="1" i="1" dirty="0"/>
              <a:t>g</a:t>
            </a:r>
            <a:r>
              <a:rPr lang="en-US" altLang="zh-CN" i="1" dirty="0"/>
              <a:t>:local output function, </a:t>
            </a:r>
            <a:r>
              <a:rPr lang="en-US" altLang="zh-CN" dirty="0"/>
              <a:t>describes how the output is produced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全局</a:t>
            </a:r>
            <a:r>
              <a:rPr lang="en-US" altLang="zh-CN" dirty="0"/>
              <a:t>/</a:t>
            </a:r>
            <a:r>
              <a:rPr lang="zh-CN" altLang="en-US" dirty="0"/>
              <a:t>向量形式：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zh-CN" altLang="zh-CN" sz="2400" dirty="0"/>
              <a:t>把</a:t>
            </a:r>
            <a:r>
              <a:rPr lang="en-US" altLang="zh-CN" sz="2400" b="1" dirty="0"/>
              <a:t>H,O,X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N</a:t>
            </a:r>
            <a:r>
              <a:rPr lang="en-US" altLang="zh-CN" sz="2400" b="1" dirty="0"/>
              <a:t> </a:t>
            </a:r>
            <a:r>
              <a:rPr lang="zh-CN" altLang="zh-CN" sz="2400" dirty="0"/>
              <a:t>分别表示所有状态，所有输出，所有特征，何有节点特征堆叠形成的向量，</a:t>
            </a:r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6E1171-EA04-4E41-AB9C-6055188D9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976816"/>
            <a:ext cx="1695450" cy="5238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A2A96D-B981-4C7D-9C23-04CC823085DC}"/>
              </a:ext>
            </a:extLst>
          </p:cNvPr>
          <p:cNvPicPr/>
          <p:nvPr/>
        </p:nvPicPr>
        <p:blipFill rotWithShape="1">
          <a:blip r:embed="rId4"/>
          <a:srcRect l="17595" r="-449"/>
          <a:stretch/>
        </p:blipFill>
        <p:spPr>
          <a:xfrm>
            <a:off x="2449688" y="1500691"/>
            <a:ext cx="6255808" cy="15530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6265E38-A03C-4D15-9D79-F93E93A975E8}"/>
              </a:ext>
            </a:extLst>
          </p:cNvPr>
          <p:cNvPicPr/>
          <p:nvPr/>
        </p:nvPicPr>
        <p:blipFill rotWithShape="1">
          <a:blip r:embed="rId5"/>
          <a:srcRect l="33733"/>
          <a:stretch/>
        </p:blipFill>
        <p:spPr>
          <a:xfrm>
            <a:off x="3902427" y="4922371"/>
            <a:ext cx="3976512" cy="8572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A9B3C1-F9DC-4C2C-9FC6-239ABA547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2346" y="1746759"/>
            <a:ext cx="2867025" cy="3905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BC689C-9630-4867-BD25-A11E3E6B9A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7800" y="2600071"/>
            <a:ext cx="1828800" cy="381000"/>
          </a:xfrm>
          <a:prstGeom prst="rect">
            <a:avLst/>
          </a:prstGeom>
        </p:spPr>
      </p:pic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B2D37B06-9D90-44C5-B649-29979E1A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33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46E1C-D2C2-493E-9D37-E6884DBF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251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Model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31EC8-4342-4B64-A331-74A8F4D65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677333"/>
            <a:ext cx="12146844" cy="6265334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The value of </a:t>
            </a:r>
            <a:r>
              <a:rPr lang="en-US" altLang="zh-CN" b="1" dirty="0"/>
              <a:t>H </a:t>
            </a:r>
            <a:r>
              <a:rPr lang="en-US" altLang="zh-CN" dirty="0"/>
              <a:t>is the </a:t>
            </a:r>
            <a:r>
              <a:rPr lang="en-US" altLang="zh-CN" b="1" dirty="0"/>
              <a:t>fixed point </a:t>
            </a:r>
            <a:r>
              <a:rPr lang="en-US" altLang="zh-CN" dirty="0"/>
              <a:t>of Eq. 3.</a:t>
            </a:r>
          </a:p>
          <a:p>
            <a:r>
              <a:rPr lang="en-US" altLang="zh-CN" dirty="0"/>
              <a:t>Banach’s fixed point theorem,</a:t>
            </a:r>
          </a:p>
          <a:p>
            <a:pPr marL="0" indent="0">
              <a:buNone/>
            </a:pP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sz="3200" dirty="0"/>
              <a:t>How to learn the parameters of </a:t>
            </a:r>
            <a:r>
              <a:rPr lang="en-US" altLang="zh-CN" sz="3200" i="1" dirty="0"/>
              <a:t>f </a:t>
            </a:r>
            <a:r>
              <a:rPr lang="en-US" altLang="zh-CN" sz="3200" dirty="0"/>
              <a:t>and g: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i="1" dirty="0"/>
              <a:t>Loss:</a:t>
            </a:r>
          </a:p>
          <a:p>
            <a:pPr marL="0" indent="0">
              <a:buNone/>
            </a:pPr>
            <a:r>
              <a:rPr lang="en-US" altLang="zh-CN" i="1" dirty="0"/>
              <a:t>p : </a:t>
            </a:r>
            <a:r>
              <a:rPr lang="en-US" altLang="zh-CN" dirty="0"/>
              <a:t>number of supervised nodes ; </a:t>
            </a:r>
            <a:r>
              <a:rPr lang="en-US" altLang="zh-CN" b="1" dirty="0" err="1"/>
              <a:t>ti</a:t>
            </a:r>
            <a:r>
              <a:rPr lang="en-US" altLang="zh-CN" b="1" dirty="0"/>
              <a:t> </a:t>
            </a:r>
            <a:r>
              <a:rPr lang="en-US" altLang="zh-CN" dirty="0"/>
              <a:t>the target information for the supervision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r>
              <a:rPr lang="en-US" altLang="zh-CN" dirty="0"/>
              <a:t>gradient-descent strategy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744D2C-E20A-4757-9053-D27570A66F8A}"/>
              </a:ext>
            </a:extLst>
          </p:cNvPr>
          <p:cNvPicPr/>
          <p:nvPr/>
        </p:nvPicPr>
        <p:blipFill rotWithShape="1">
          <a:blip r:embed="rId3"/>
          <a:srcRect l="33733"/>
          <a:stretch/>
        </p:blipFill>
        <p:spPr>
          <a:xfrm>
            <a:off x="7397044" y="1079852"/>
            <a:ext cx="3976512" cy="8572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25B8EF-CC0D-44CD-AF57-33AAF4154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175" y="2297114"/>
            <a:ext cx="5000625" cy="419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A78F96-897C-4A34-805F-AF2CC00D1378}"/>
              </a:ext>
            </a:extLst>
          </p:cNvPr>
          <p:cNvPicPr/>
          <p:nvPr/>
        </p:nvPicPr>
        <p:blipFill rotWithShape="1">
          <a:blip r:embed="rId5"/>
          <a:srcRect l="28597" t="3193"/>
          <a:stretch/>
        </p:blipFill>
        <p:spPr>
          <a:xfrm>
            <a:off x="1779710" y="4076566"/>
            <a:ext cx="4602445" cy="9194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2D7BD7-C1C0-4C91-9F52-62161C41ECE0}"/>
              </a:ext>
            </a:extLst>
          </p:cNvPr>
          <p:cNvPicPr/>
          <p:nvPr/>
        </p:nvPicPr>
        <p:blipFill rotWithShape="1">
          <a:blip r:embed="rId6"/>
          <a:srcRect l="32261" t="-10434"/>
          <a:stretch/>
        </p:blipFill>
        <p:spPr>
          <a:xfrm>
            <a:off x="2065867" y="2297114"/>
            <a:ext cx="4030133" cy="562559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510DDF-2CF9-4C08-93CC-DB589898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B922-AB46-49B6-9E22-98962BFD4B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4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2183</Words>
  <Application>Microsoft Office PowerPoint</Application>
  <PresentationFormat>宽屏</PresentationFormat>
  <Paragraphs>279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Graph Neural Networks: A Review of Methods and Applications  </vt:lpstr>
      <vt:lpstr>Background</vt:lpstr>
      <vt:lpstr>PowerPoint 演示文稿</vt:lpstr>
      <vt:lpstr>fundamental motivations  </vt:lpstr>
      <vt:lpstr>fundamental motivations</vt:lpstr>
      <vt:lpstr>why GNN are worth investigating(GNN VS  CNN…)  </vt:lpstr>
      <vt:lpstr>Models(original &amp;variants)  </vt:lpstr>
      <vt:lpstr>original  GNN:  </vt:lpstr>
      <vt:lpstr>Model learning</vt:lpstr>
      <vt:lpstr>Limitations  </vt:lpstr>
      <vt:lpstr>variants operating on different graph types  </vt:lpstr>
      <vt:lpstr>variants operating on different graph types  </vt:lpstr>
      <vt:lpstr>Variants with different propagation Types    </vt:lpstr>
      <vt:lpstr>Spectral approaches  </vt:lpstr>
      <vt:lpstr>Non-spectral approaches </vt:lpstr>
      <vt:lpstr>Non-spectral approaches </vt:lpstr>
      <vt:lpstr>Non-spectral approaches </vt:lpstr>
      <vt:lpstr>Gated Graph Neural Networks(GGNN)</vt:lpstr>
      <vt:lpstr>Variants with other propagation Types</vt:lpstr>
      <vt:lpstr>谢谢大家 欢迎批评指正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Neural Networks: A Review of Methods and Applications  </dc:title>
  <dc:creator>xiaotret</dc:creator>
  <cp:lastModifiedBy>xiaotret</cp:lastModifiedBy>
  <cp:revision>52</cp:revision>
  <dcterms:created xsi:type="dcterms:W3CDTF">2019-01-04T06:31:49Z</dcterms:created>
  <dcterms:modified xsi:type="dcterms:W3CDTF">2019-01-05T03:01:39Z</dcterms:modified>
</cp:coreProperties>
</file>