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81" autoAdjust="0"/>
  </p:normalViewPr>
  <p:slideViewPr>
    <p:cSldViewPr snapToGrid="0">
      <p:cViewPr varScale="1">
        <p:scale>
          <a:sx n="66" d="100"/>
          <a:sy n="66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2E8CA-3A5A-486B-9214-E780B24D0137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DFFDD-A9AD-4918-B6D3-ED93E8AE8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只有在不同类型的两个点之间才存在边。比如一个用户购买商品的推荐系统中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分析图的重要技术：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4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area under the ROC curve (AUC-ROC) and </a:t>
            </a:r>
            <a:r>
              <a:rPr lang="en-US" altLang="zh-CN" dirty="0" err="1"/>
              <a:t>Precison</a:t>
            </a:r>
            <a:r>
              <a:rPr lang="en-US" altLang="zh-CN" dirty="0"/>
              <a:t>-Recall curve (AUC-PR)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en-US" altLang="zh-CN" dirty="0"/>
              <a:t> 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edit relationship between authors and pages</a:t>
            </a:r>
            <a:r>
              <a:rPr lang="en-US" altLang="zh-CN" dirty="0"/>
              <a:t>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Tencent dataset records the watching behaviors of users on movies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QQlive</a:t>
            </a:r>
            <a:r>
              <a:rPr lang="en-US" altLang="zh-CN" dirty="0"/>
              <a:t>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DBLP dataset contains the publish network of authors on venues</a:t>
            </a:r>
            <a:r>
              <a:rPr lang="en-US" altLang="zh-CN" dirty="0"/>
              <a:t> 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VisualizeUS:contains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picture tagging network between pictures and tags, where the edge weight denotes the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times a tag has been tagged on an image.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6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dirty="0"/>
              <a:t>基于神经网络的方法比传统的基于指标的方法好很多：数据驱动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2.Metapath2vec++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signifcantly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better than other neural network-based methods.</a:t>
            </a:r>
            <a:r>
              <a:rPr lang="en-US" altLang="zh-CN" dirty="0"/>
              <a:t>  </a:t>
            </a:r>
            <a:r>
              <a:rPr lang="zh-CN" altLang="en-US" dirty="0"/>
              <a:t>同时考虑显式和隐式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相比于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Metapath2vec++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更优</a:t>
            </a:r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3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dirty="0"/>
            </a:br>
            <a:r>
              <a:rPr lang="en-US" altLang="zh-CN" dirty="0"/>
              <a:t>Line</a:t>
            </a:r>
            <a:r>
              <a:rPr lang="zh-CN" altLang="en-US" dirty="0"/>
              <a:t>：考虑</a:t>
            </a:r>
            <a:r>
              <a:rPr lang="en-US" altLang="zh-CN" dirty="0"/>
              <a:t>1/2 order</a:t>
            </a:r>
            <a:r>
              <a:rPr lang="zh-CN" altLang="en-US" dirty="0"/>
              <a:t>，但忽略更高层；</a:t>
            </a:r>
          </a:p>
          <a:p>
            <a:r>
              <a:rPr lang="zh-CN" altLang="en-US" dirty="0"/>
              <a:t>分别学习到</a:t>
            </a:r>
            <a:r>
              <a:rPr lang="en-US" altLang="zh-CN" dirty="0"/>
              <a:t>1-order</a:t>
            </a:r>
            <a:r>
              <a:rPr lang="zh-CN" altLang="en-US" dirty="0"/>
              <a:t>和</a:t>
            </a:r>
            <a:r>
              <a:rPr lang="en-US" altLang="zh-CN" dirty="0"/>
              <a:t>2-order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，再整合，没有联合训练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its variant that removes the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of implicit relations.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5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统计原始数据的分布特征，基于数据得到语料之后再统计，发现分布特征近似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embedding algorithm should provide a meaningful visualization that layout a network.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 of DBLP dataset, It consists of 736 researchers and 6 international journals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two diﬀerent research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felds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computer science theory</a:t>
            </a:r>
            <a:r>
              <a:rPr lang="en-US" altLang="zh-CN" dirty="0"/>
              <a:t> 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artifcial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intelligence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the t-SNE tool [41] to map the embedding vectors of authors into 2D space.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generates an obvious gap between two research fields.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7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图上随机游走，点序列构成的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corpus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skipgram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二部图中两种类型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的点。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虽然只有不同类型的点之间存在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可观测的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但是同种节点之间的隐含关系（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unobserved but transitive links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可传递的边）也重要：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在推荐系统中，购买相同项目的用户可能有近似的兴趣，这种关系对于推荐很重要。但是传统只考虑显式边，未考虑隐式关联。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数据集中点的频率分布：典型的幂次分布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deepwalk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的策略生成的语料库中，点的频率分布明显不是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原因分析：随机游走的生成器对二部图非最优：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每个点出发的路径相同，长度相同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也有人把用于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 networks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异构网络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metapath2vec++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）直接用于二部图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但没有区分显式关系和隐式关系，但是实际系统中，二者的重要性明显不同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8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具体的，对每种关系分别设计一个目标函数；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因为两种目标函数共享一个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，相互影响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联合优化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，取得更好地效果。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为了让生成的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尽可能地维持二部图的原始特征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，提出了一个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从每个节点出发的路径数取决于节点重要性，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依据概率决定路径长度，受自然语言中句子长度不同的启发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3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在图里，衡量两个相连的点的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proximity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可以用权重：边权重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所有权重和 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评估点在向量空间的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proximity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局部近似性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的内积处理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+sigmoid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型的处理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一个好的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，应该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保留原图的局部相似度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目标函数就是减小分布的差距，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使得原图中联系紧密的两个点在映射空间中也比较近似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总的来说，还是两步走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没有直接在二部图上游走，而是首先构造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两个由相同类型的点构成的图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随机游走。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两个点之间没有边，这里作者认为二者之间存在着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2-order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的近似性，所以计算了它们的近似性作为边的权重：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2-order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边的权重是通过某一个中间节点相连的两个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边的权重乘积和。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在生成的两个</a:t>
            </a:r>
            <a:r>
              <a:rPr lang="en-US" altLang="zh-CN" dirty="0"/>
              <a:t>corpus</a:t>
            </a:r>
            <a:r>
              <a:rPr lang="zh-CN" altLang="en-US" dirty="0"/>
              <a:t>上运用</a:t>
            </a:r>
            <a:r>
              <a:rPr lang="en-US" altLang="zh-CN" dirty="0" err="1"/>
              <a:t>skipgram</a:t>
            </a:r>
            <a:r>
              <a:rPr lang="en-US" altLang="zh-CN" dirty="0"/>
              <a:t> model </a:t>
            </a:r>
            <a:r>
              <a:rPr lang="zh-CN" altLang="en-US" dirty="0"/>
              <a:t>学习节点的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基本假设：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序列上下文中共现比较多的点的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LDA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先确定序列中的一个点，然后确定它上下文中其他点出现的概率：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的上下文中，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出现的概率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O2 O3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让具有相似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相似，达到了目标。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softmax</a:t>
            </a:r>
            <a:r>
              <a:rPr lang="zh-CN" altLang="zh-CN" dirty="0"/>
              <a:t>需要遍历所有节点</a:t>
            </a:r>
            <a:r>
              <a:rPr lang="en-US" altLang="zh-CN" dirty="0"/>
              <a:t>:</a:t>
            </a:r>
            <a:r>
              <a:rPr lang="zh-CN" altLang="zh-CN" dirty="0"/>
              <a:t>非平凡</a:t>
            </a:r>
            <a:r>
              <a:rPr lang="en-US" altLang="zh-CN" dirty="0"/>
              <a:t>-</a:t>
            </a:r>
            <a:r>
              <a:rPr lang="zh-CN" altLang="zh-CN" dirty="0"/>
              <a:t>负采样</a:t>
            </a:r>
            <a:r>
              <a:rPr lang="en-US" altLang="zh-CN" dirty="0"/>
              <a:t>,</a:t>
            </a:r>
            <a:r>
              <a:rPr lang="zh-CN" altLang="en-US" dirty="0"/>
              <a:t>降低复杂度。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把节点按照拓扑结构分块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随机选择一些不包含中心点的桶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只关注上下文和负样本，而不是全部点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语义：一个点和上下文点的相似度尽可能大，和负样本的相似度尽可能小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1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hyper-parameters to be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combine diﬀerent components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三个部分需要的训练样本不同！！！一个对边，一个对点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上下文的正样本和负样本也要更新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DFFDD-A9AD-4918-B6D3-ED93E8AE8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A522-DC29-4B25-A868-96BDC487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76D39-4135-4458-AFED-3E7F1B921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CBB3F-7AFA-43C1-A007-B097E26C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5C1-F8DA-4084-A97E-B25B9B923E7A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894AB-374E-4945-8B7C-281A4655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1652E-B173-4EC6-941F-51161B6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1784-FD48-4CBB-9DC3-AAD2AFF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85A27-C7AB-4260-B9B3-5957B537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C084-8136-48EA-81D4-5FD9982C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EECC-4FF4-4975-8831-4E1807BBDFCF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50BB3-1BF0-4491-A10D-7137F90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1CA90-0D54-4AFD-9114-0349438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8AFB5-0F5E-4C21-A951-7F256F21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07B8B-B35D-4721-9E6C-DC3C96BD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A14DC-C2BB-47E6-8C9C-EB267319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7C50-6C65-4B0D-92B6-724CF3B0EFC4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0B0BB-1317-45CC-A565-158C9A06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F9FE-C95E-4485-AFB7-F60E003C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FFBB-3DEC-427C-9996-4688D65F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4ED10-9C7F-4883-BE26-F00A550C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66861-FE38-4625-A712-F2784182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772A-C458-4483-8341-681D92FFE5AC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579DA-DEE7-44C2-8F74-57DE6805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099B-C64F-4B9E-A834-DC77A9F9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19DD-3F3B-4F40-AE42-B941C4C3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55C71-E019-42E7-806B-88E15B42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E8A38-8A25-4ED0-AF0B-A6C4E55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F64-90CB-49D0-A2A2-EFCFF37C0779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DB59F-90BC-4E22-90E2-AF8AEEA9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A5ED4-01C3-456A-9FB4-D7506062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6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A0C3B-0480-4A4C-BC39-9A4545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CC464-711A-44E4-B0F6-AE257F34F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578B0-30D3-48F3-8800-802CA18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FBB91-8C5B-4D2F-A360-7168328D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4D27-0CCD-48F1-A15B-81C96D14A91E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89373-F3BD-4A61-932B-87861E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DBA7-152C-446A-94E2-4F054B89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8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68989-0D06-438F-80C8-EB4869AF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DB8B7-D79E-4D65-B59C-2C2CED5C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8434E-8439-46B8-9691-8DEF7CB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C29AA-4120-4C0D-8423-9514A9E55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AA2CC-23A5-45AD-8FA0-6FC5750D1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227519-824E-49A9-AFD6-51C9FDEC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CE6D-EC06-4BE9-8E7E-E9CB2173DD36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14F56-2900-43C0-95B7-0F2CAA7E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FDAF5-2FC9-4430-94AF-F875C14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7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047D-D732-4341-AB16-B546ADF1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3D06C-0CEF-4410-9AA4-0D8491D5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CC6E-538B-42B1-9057-350F445ADA78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2ABE7-D391-4C95-8C68-ADFA914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0541D-42DA-47FA-B7B0-B6F0DDBA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3AC19-C52B-476A-8395-6D6ADBB1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6E00-3A91-4CCD-9BCE-4CE8E09851F5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C8B442-377F-4F19-B269-C94AD4D2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D3D96-7ED8-40B9-8344-C0B95AF4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7508E-EEFE-46EC-9FAB-D5A61817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EECA5-F0A2-4A51-A74F-4DBBF2C9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3153A-80B5-4DE1-BDC0-8A1FD633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9077E-A73E-44D2-92BF-FFEB90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B3D-2881-404F-A46E-7C7ACC589FB6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8F893-D29A-4861-9CF9-0FDCF637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2F3E7-A7DE-4897-81C9-C1D6BFF1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A0A6-537B-4BAB-8832-5D2E6CB5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250A6-E77F-4FDA-8BCF-30FDB911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5F3F7-2E34-4845-BA43-1162BCFF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56CDB-F551-403F-B5C8-C572830D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8440-04DB-45C4-A1A6-FD7CC8BE20E2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E1B92-AC68-46F2-9F2D-8D404C6A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9BAFB-C166-4BC7-8FE9-C1C78D7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9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72AAA-9043-4DB3-A2E4-3FFDF6BE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E4BEB-A14D-4FE8-9418-A90A9F3E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73796-C980-436D-9914-5AC39AD5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FDAB-1EC6-4A66-87AE-48319A8ECAB8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AA303-1550-40A8-A5CB-55A2A6069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1FD39-B195-4ECD-90E6-F2716089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5186-B5D3-4591-8C0D-00231D3A4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1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E33D33-3AEB-4FD6-94AF-94325E7F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549"/>
            <a:ext cx="12192000" cy="5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398F-9440-4DA6-B2F3-DF00E07A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99" y="1264711"/>
            <a:ext cx="12301960" cy="5741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Negative Sampling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Object</a:t>
            </a:r>
            <a:r>
              <a:rPr lang="zh-CN" altLang="en-US" dirty="0"/>
              <a:t>：</a:t>
            </a:r>
            <a:r>
              <a:rPr lang="en-US" altLang="zh-CN" dirty="0"/>
              <a:t>For a center vertex </a:t>
            </a:r>
            <a:r>
              <a:rPr lang="en-US" altLang="zh-CN" i="1" dirty="0" err="1"/>
              <a:t>ui</a:t>
            </a:r>
            <a:r>
              <a:rPr lang="en-US" altLang="zh-CN" i="1" dirty="0"/>
              <a:t> </a:t>
            </a:r>
            <a:r>
              <a:rPr lang="en-US" altLang="zh-CN" dirty="0"/>
              <a:t>, high-quality negatives </a:t>
            </a:r>
            <a:r>
              <a:rPr lang="zh-CN" altLang="en-US" dirty="0"/>
              <a:t>：</a:t>
            </a:r>
            <a:r>
              <a:rPr lang="en-US" altLang="zh-CN" dirty="0"/>
              <a:t>dissimilar from </a:t>
            </a:r>
            <a:r>
              <a:rPr lang="en-US" altLang="zh-CN" i="1" dirty="0" err="1"/>
              <a:t>ui</a:t>
            </a:r>
            <a:r>
              <a:rPr lang="en-US" altLang="zh-CN" i="1" dirty="0"/>
              <a:t> </a:t>
            </a:r>
            <a:r>
              <a:rPr lang="en-US" altLang="zh-C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locality sensitive hashing (LSH): </a:t>
            </a:r>
            <a:r>
              <a:rPr lang="en-US" altLang="zh-CN" sz="2400" dirty="0"/>
              <a:t>guarantees that dissimilar vertices are located in diﬀerent buckets in a probabilistic way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C31B6-B6F5-47EC-89BC-A81A76D7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63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57ED5E-0516-46DA-B426-15A191632D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1356" y="3429000"/>
            <a:ext cx="6942821" cy="320594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C091A-8459-49BB-A5B5-CE044D18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F95128-4582-428B-9015-F9229F622C27}"/>
              </a:ext>
            </a:extLst>
          </p:cNvPr>
          <p:cNvGrpSpPr/>
          <p:nvPr/>
        </p:nvGrpSpPr>
        <p:grpSpPr>
          <a:xfrm>
            <a:off x="7274687" y="4230387"/>
            <a:ext cx="4718614" cy="1058729"/>
            <a:chOff x="7274687" y="4230387"/>
            <a:chExt cx="4718614" cy="105872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DA175B-4F40-4DE9-B7C5-0E4D0D92C2BE}"/>
                </a:ext>
              </a:extLst>
            </p:cNvPr>
            <p:cNvPicPr/>
            <p:nvPr/>
          </p:nvPicPr>
          <p:blipFill rotWithShape="1">
            <a:blip r:embed="rId5"/>
            <a:srcRect r="50328"/>
            <a:stretch/>
          </p:blipFill>
          <p:spPr>
            <a:xfrm>
              <a:off x="8889355" y="4230387"/>
              <a:ext cx="3103946" cy="1058729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789AF7A-F7E3-4A1A-A860-30274ADDAF2B}"/>
                </a:ext>
              </a:extLst>
            </p:cNvPr>
            <p:cNvSpPr/>
            <p:nvPr/>
          </p:nvSpPr>
          <p:spPr>
            <a:xfrm rot="10800000">
              <a:off x="7274687" y="4643382"/>
              <a:ext cx="1574157" cy="116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E04DD-96A0-49B4-A120-34A44EE6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937FCD-FAAB-401A-A048-BDF0218C5F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061" y="2024775"/>
            <a:ext cx="5754603" cy="555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4A27AE-6C8C-4C21-B2D6-01EDF9E7A5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40532" y="689841"/>
            <a:ext cx="5274310" cy="605663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B8DAAEF-6081-476A-BE56-A41FD74F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E10F0D-5A80-46F8-8B11-84DB75923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7" y="813953"/>
            <a:ext cx="2447925" cy="514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5EB876-5073-4B8B-B16D-F2E8AC7A1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843" y="813953"/>
            <a:ext cx="3700360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6731CE-14A6-493F-B9BA-E92608A72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09" y="3251431"/>
            <a:ext cx="6038850" cy="466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B64DDA-5CEC-44B8-B503-0CF646E751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249" y="4034733"/>
            <a:ext cx="6269962" cy="8667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BF1144-58AF-4DFC-999B-B5AD879C9F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902" y="5078880"/>
            <a:ext cx="617865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BC10F9-E54E-42BB-B941-8AD0B179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5" y="83917"/>
            <a:ext cx="11137098" cy="68580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7E3D64F-379A-4A50-92A8-99DB755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8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AE9475-C4A1-43B2-9196-4B387307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376"/>
            <a:ext cx="12192000" cy="643862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1A164-00C8-450B-A60D-14A674F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4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80020-FA60-4DEC-A6CD-92E49762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913465"/>
            <a:ext cx="11817752" cy="59445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Network embedding methods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homogeneous network embedding </a:t>
            </a:r>
            <a:r>
              <a:rPr lang="zh-CN" altLang="en-US" dirty="0"/>
              <a:t>：</a:t>
            </a:r>
            <a:r>
              <a:rPr lang="en-US" altLang="zh-CN" dirty="0" err="1"/>
              <a:t>DeepWalk</a:t>
            </a:r>
            <a:r>
              <a:rPr lang="zh-CN" altLang="en-US" dirty="0"/>
              <a:t>，</a:t>
            </a:r>
            <a:r>
              <a:rPr lang="en-US" altLang="zh-CN" dirty="0"/>
              <a:t>LINE</a:t>
            </a:r>
            <a:r>
              <a:rPr lang="zh-CN" altLang="en-US" dirty="0"/>
              <a:t>，</a:t>
            </a:r>
            <a:r>
              <a:rPr lang="en-US" altLang="zh-CN" dirty="0"/>
              <a:t>Node2vec</a:t>
            </a:r>
          </a:p>
          <a:p>
            <a:r>
              <a:rPr lang="en-US" altLang="zh-CN" dirty="0"/>
              <a:t>heterogeneous networks </a:t>
            </a:r>
            <a:r>
              <a:rPr lang="zh-CN" altLang="en-US" dirty="0"/>
              <a:t>：</a:t>
            </a:r>
            <a:r>
              <a:rPr lang="en-US" altLang="zh-CN" dirty="0"/>
              <a:t>Metapath2vec++ 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Link Prediction methods</a:t>
            </a:r>
            <a:endParaRPr lang="en-US" altLang="zh-CN" dirty="0"/>
          </a:p>
          <a:p>
            <a:r>
              <a:rPr lang="en-US" altLang="zh-CN" dirty="0"/>
              <a:t>JC (Jaccard coefficient)</a:t>
            </a:r>
          </a:p>
          <a:p>
            <a:r>
              <a:rPr lang="en-US" altLang="zh-CN" dirty="0"/>
              <a:t>AA (Adamic/Adar)</a:t>
            </a:r>
          </a:p>
          <a:p>
            <a:r>
              <a:rPr lang="en-US" altLang="zh-CN" dirty="0"/>
              <a:t>Katz (Katz index)</a:t>
            </a:r>
          </a:p>
          <a:p>
            <a:r>
              <a:rPr lang="en-US" altLang="zh-CN" dirty="0"/>
              <a:t>PA (Preferential attachment) 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Recommendation methods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BPR [</a:t>
            </a:r>
            <a:r>
              <a:rPr lang="en-US" altLang="zh-CN" dirty="0" err="1"/>
              <a:t>Rendle</a:t>
            </a:r>
            <a:r>
              <a:rPr lang="en-US" altLang="zh-CN" dirty="0"/>
              <a:t> et al UAI 2009]</a:t>
            </a:r>
          </a:p>
          <a:p>
            <a:r>
              <a:rPr lang="en-US" altLang="zh-CN" dirty="0" err="1"/>
              <a:t>RankALS</a:t>
            </a:r>
            <a:r>
              <a:rPr lang="en-US" altLang="zh-CN" dirty="0"/>
              <a:t> [</a:t>
            </a:r>
            <a:r>
              <a:rPr lang="en-US" altLang="zh-CN" dirty="0" err="1"/>
              <a:t>Takács</a:t>
            </a:r>
            <a:r>
              <a:rPr lang="en-US" altLang="zh-CN" dirty="0"/>
              <a:t> et al </a:t>
            </a:r>
            <a:r>
              <a:rPr lang="en-US" altLang="zh-CN" dirty="0" err="1"/>
              <a:t>Recsys</a:t>
            </a:r>
            <a:r>
              <a:rPr lang="en-US" altLang="zh-CN" dirty="0"/>
              <a:t> 2012]</a:t>
            </a:r>
          </a:p>
          <a:p>
            <a:r>
              <a:rPr lang="en-US" altLang="zh-CN" dirty="0" err="1"/>
              <a:t>FISMauc</a:t>
            </a:r>
            <a:r>
              <a:rPr lang="en-US" altLang="zh-CN" dirty="0"/>
              <a:t> [</a:t>
            </a:r>
            <a:r>
              <a:rPr lang="en-US" altLang="zh-CN" dirty="0" err="1"/>
              <a:t>Kabbur</a:t>
            </a:r>
            <a:r>
              <a:rPr lang="en-US" altLang="zh-CN" dirty="0"/>
              <a:t> et al KDD 2013]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20CFF-E3AA-412F-882C-E32C989B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902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047CA-96B6-4705-B885-838F02AD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9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E3EE7-8BFC-46F6-8E6A-E7996BD8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696" y="914400"/>
            <a:ext cx="5559706" cy="5845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Observations:</a:t>
            </a:r>
          </a:p>
          <a:p>
            <a:pPr marL="0" indent="0">
              <a:buNone/>
            </a:pPr>
            <a:br>
              <a:rPr lang="en-US" altLang="zh-CN" b="1" dirty="0"/>
            </a:br>
            <a:r>
              <a:rPr lang="en-US" altLang="zh-CN" dirty="0"/>
              <a:t>1. </a:t>
            </a:r>
            <a:r>
              <a:rPr lang="en-US" altLang="zh-CN" b="1" dirty="0"/>
              <a:t>Data-dependent</a:t>
            </a:r>
            <a:br>
              <a:rPr lang="en-US" altLang="zh-CN" b="1" dirty="0"/>
            </a:br>
            <a:r>
              <a:rPr lang="en-US" altLang="zh-CN" b="1" dirty="0"/>
              <a:t>supervised manner </a:t>
            </a:r>
            <a:r>
              <a:rPr lang="en-US" altLang="zh-CN" dirty="0"/>
              <a:t>is more</a:t>
            </a:r>
            <a:br>
              <a:rPr lang="en-US" altLang="zh-CN" dirty="0"/>
            </a:br>
            <a:r>
              <a:rPr lang="en-US" altLang="zh-CN" dirty="0"/>
              <a:t>advantageous.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2. Positive effect of modeling</a:t>
            </a:r>
            <a:br>
              <a:rPr lang="en-US" altLang="zh-CN" dirty="0"/>
            </a:br>
            <a:r>
              <a:rPr lang="en-US" altLang="zh-CN" b="1" dirty="0"/>
              <a:t>both explicit and implicit</a:t>
            </a:r>
            <a:br>
              <a:rPr lang="en-US" altLang="zh-CN" b="1" dirty="0"/>
            </a:br>
            <a:r>
              <a:rPr lang="en-US" altLang="zh-CN" b="1" dirty="0"/>
              <a:t>relations </a:t>
            </a:r>
            <a:r>
              <a:rPr lang="en-US" altLang="zh-CN" dirty="0"/>
              <a:t>into the embedding</a:t>
            </a:r>
            <a:br>
              <a:rPr lang="en-US" altLang="zh-CN" dirty="0"/>
            </a:br>
            <a:r>
              <a:rPr lang="en-US" altLang="zh-CN" dirty="0"/>
              <a:t>process.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3. Effectiveness of modeling</a:t>
            </a:r>
            <a:br>
              <a:rPr lang="en-US" altLang="zh-CN" dirty="0"/>
            </a:br>
            <a:r>
              <a:rPr lang="en-US" altLang="zh-CN" dirty="0"/>
              <a:t>the explicit and implicit</a:t>
            </a:r>
            <a:br>
              <a:rPr lang="en-US" altLang="zh-CN" dirty="0"/>
            </a:br>
            <a:r>
              <a:rPr lang="en-US" altLang="zh-CN" dirty="0"/>
              <a:t>relations </a:t>
            </a:r>
            <a:r>
              <a:rPr lang="en-US" altLang="zh-CN" b="1" dirty="0"/>
              <a:t>in different ways.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205A8-0B75-43FD-A246-403B6771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" y="0"/>
            <a:ext cx="12192000" cy="828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1ED5EC-A0FD-494D-8E75-B7862E55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" y="1328629"/>
            <a:ext cx="6119933" cy="464089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3C2E4-7B13-4906-8718-89F6F4BC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7D103B-924E-4B31-B7CA-843582A1BA26}"/>
              </a:ext>
            </a:extLst>
          </p:cNvPr>
          <p:cNvGrpSpPr/>
          <p:nvPr/>
        </p:nvGrpSpPr>
        <p:grpSpPr>
          <a:xfrm>
            <a:off x="92598" y="2540000"/>
            <a:ext cx="6003402" cy="2865120"/>
            <a:chOff x="92598" y="2540000"/>
            <a:chExt cx="6003402" cy="286512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89B6164-F65A-48C3-A953-D686969F607E}"/>
                </a:ext>
              </a:extLst>
            </p:cNvPr>
            <p:cNvSpPr/>
            <p:nvPr/>
          </p:nvSpPr>
          <p:spPr>
            <a:xfrm>
              <a:off x="92598" y="2540000"/>
              <a:ext cx="6003402" cy="15087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69AAFE-52F6-4159-BAD9-5C3D58799470}"/>
                </a:ext>
              </a:extLst>
            </p:cNvPr>
            <p:cNvSpPr/>
            <p:nvPr/>
          </p:nvSpPr>
          <p:spPr>
            <a:xfrm>
              <a:off x="92598" y="4074160"/>
              <a:ext cx="6003402" cy="1330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EBD4F69-84A8-43AA-9555-536BB096029B}"/>
              </a:ext>
            </a:extLst>
          </p:cNvPr>
          <p:cNvSpPr/>
          <p:nvPr/>
        </p:nvSpPr>
        <p:spPr>
          <a:xfrm>
            <a:off x="172720" y="4074160"/>
            <a:ext cx="5852160" cy="711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4A6E56-013D-49FF-8946-68D60FAD0A14}"/>
              </a:ext>
            </a:extLst>
          </p:cNvPr>
          <p:cNvSpPr/>
          <p:nvPr/>
        </p:nvSpPr>
        <p:spPr>
          <a:xfrm>
            <a:off x="172720" y="4785360"/>
            <a:ext cx="5852160" cy="5004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9672A-060E-4430-AC9A-1EAACA73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7321" y="4671620"/>
            <a:ext cx="11994202" cy="2186379"/>
          </a:xfrm>
        </p:spPr>
        <p:txBody>
          <a:bodyPr>
            <a:normAutofit/>
          </a:bodyPr>
          <a:lstStyle/>
          <a:p>
            <a:r>
              <a:rPr lang="en-US" altLang="zh-CN" b="1" dirty="0"/>
              <a:t>Observations:</a:t>
            </a:r>
            <a:br>
              <a:rPr lang="en-US" altLang="zh-CN" b="1" dirty="0"/>
            </a:br>
            <a:r>
              <a:rPr lang="en-US" altLang="zh-CN" b="1" dirty="0"/>
              <a:t>1</a:t>
            </a:r>
            <a:r>
              <a:rPr lang="en-US" altLang="zh-CN" dirty="0"/>
              <a:t>. Importance of focusing on the </a:t>
            </a:r>
            <a:r>
              <a:rPr lang="en-US" altLang="zh-CN" b="1" dirty="0"/>
              <a:t>higher-order proximities </a:t>
            </a:r>
            <a:r>
              <a:rPr lang="en-US" altLang="zh-CN" dirty="0"/>
              <a:t>among vertices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en-US" altLang="zh-CN" b="1" dirty="0"/>
              <a:t>Jointly training </a:t>
            </a:r>
            <a:r>
              <a:rPr lang="en-US" altLang="zh-CN" dirty="0"/>
              <a:t>is superior to </a:t>
            </a:r>
            <a:r>
              <a:rPr lang="en-US" altLang="zh-CN" b="1" dirty="0"/>
              <a:t>separately training + post-processing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EC3EE-C2F8-4136-981D-4D857158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4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25BC96-9491-488F-AD05-569FF09D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938709"/>
            <a:ext cx="12192000" cy="349902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DA410-ACE8-4B00-BE6D-8809026F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3DC47F-BB9B-479E-8E81-219AB8C05AC9}"/>
              </a:ext>
            </a:extLst>
          </p:cNvPr>
          <p:cNvSpPr/>
          <p:nvPr/>
        </p:nvSpPr>
        <p:spPr>
          <a:xfrm>
            <a:off x="172720" y="3037840"/>
            <a:ext cx="1187704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4A1601-7910-4929-B738-A927D0E32477}"/>
              </a:ext>
            </a:extLst>
          </p:cNvPr>
          <p:cNvSpPr/>
          <p:nvPr/>
        </p:nvSpPr>
        <p:spPr>
          <a:xfrm>
            <a:off x="172720" y="3891280"/>
            <a:ext cx="1187704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7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E2386-CD1B-4B92-BFAC-46B2AB3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66" y="5254906"/>
            <a:ext cx="10515600" cy="1967697"/>
          </a:xfrm>
        </p:spPr>
        <p:txBody>
          <a:bodyPr>
            <a:normAutofit/>
          </a:bodyPr>
          <a:lstStyle/>
          <a:p>
            <a:r>
              <a:rPr lang="en-US" altLang="zh-CN" b="1" dirty="0"/>
              <a:t>Observation:</a:t>
            </a:r>
            <a:br>
              <a:rPr lang="en-US" altLang="zh-CN" b="1" dirty="0"/>
            </a:br>
            <a:r>
              <a:rPr lang="en-US" altLang="zh-CN" dirty="0"/>
              <a:t>Modeling high-order implicit relations is effective to </a:t>
            </a:r>
            <a:r>
              <a:rPr lang="en-US" altLang="zh-CN" b="1" dirty="0"/>
              <a:t>complement </a:t>
            </a:r>
            <a:r>
              <a:rPr lang="en-US" altLang="zh-CN" dirty="0"/>
              <a:t>with explicit relation modeling.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F54D7A-98DA-41B5-827B-AE7626C7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69"/>
            <a:ext cx="12192000" cy="792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3F622D-550D-48BA-8CBC-E19E0ED5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20" y="1055409"/>
            <a:ext cx="7260643" cy="445414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4DEBC-4462-443A-8D2B-C00A8AE2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66E8E2-A1AC-4EC2-83B7-FB70BE6C865A}"/>
              </a:ext>
            </a:extLst>
          </p:cNvPr>
          <p:cNvSpPr/>
          <p:nvPr/>
        </p:nvSpPr>
        <p:spPr>
          <a:xfrm>
            <a:off x="9011920" y="1348451"/>
            <a:ext cx="2722880" cy="355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4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D24FC-EFB3-482C-8D78-DED8AFBD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7007"/>
            <a:ext cx="5826326" cy="2041127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Observation:</a:t>
            </a:r>
            <a:br>
              <a:rPr lang="en-US" altLang="zh-CN" b="1" dirty="0"/>
            </a:br>
            <a:r>
              <a:rPr lang="en-US" altLang="zh-CN" dirty="0"/>
              <a:t>The </a:t>
            </a:r>
            <a:r>
              <a:rPr lang="en-US" altLang="zh-CN" b="1" dirty="0"/>
              <a:t>biased and self-adaptive </a:t>
            </a:r>
            <a:r>
              <a:rPr lang="en-US" altLang="zh-CN" dirty="0"/>
              <a:t>random walk generator contributes to learning better vertex embeddings.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6AD9B-5F2E-44B2-AA92-9BB74D3F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77"/>
            <a:ext cx="12192000" cy="9008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33900F-B289-49FF-BF0C-68D47E12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7330"/>
            <a:ext cx="5826326" cy="3063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9FC589-BD27-4580-907F-C5E43EA6B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321" y="3989264"/>
            <a:ext cx="7608425" cy="269109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E1769-8ADD-468E-B74F-7422BCD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5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23B1C-69D4-449E-9FC3-3BC4E2A7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172" y="972815"/>
            <a:ext cx="12296172" cy="5885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 A subset of DBLP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2400" dirty="0"/>
              <a:t>736 researchers and 6 journals from two research fields</a:t>
            </a:r>
            <a:r>
              <a:rPr lang="en-US" altLang="zh-CN" sz="2400" b="1" dirty="0"/>
              <a:t>:</a:t>
            </a:r>
            <a:r>
              <a:rPr lang="en-US" altLang="zh-CN" sz="2400" dirty="0"/>
              <a:t>  </a:t>
            </a:r>
            <a:r>
              <a:rPr lang="en-US" altLang="zh-CN" sz="2400" b="1" dirty="0"/>
              <a:t>computer science theory , AI</a:t>
            </a:r>
            <a:r>
              <a:rPr lang="zh-CN" altLang="en-US" sz="2400" dirty="0"/>
              <a:t>；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A link will be formed if the researcher published at least 5 papers in the journal.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Embedding +  </a:t>
            </a:r>
            <a:r>
              <a:rPr lang="en-US" altLang="zh-CN" b="1" dirty="0"/>
              <a:t>t-SNE</a:t>
            </a:r>
            <a:r>
              <a:rPr lang="en-US" altLang="zh-CN" dirty="0"/>
              <a:t> tool 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A61330-3017-4949-8EE4-F57CF27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806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EF23D3-3D41-4BE2-B4E1-8D506911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484" y="2585338"/>
            <a:ext cx="5638498" cy="404617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E9A54-4F1E-4675-AD58-E86D71FD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DEAF-6A7E-46CB-869B-135454A2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70" y="903559"/>
            <a:ext cx="11796860" cy="56115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 ubiquitous data structure to model the relationships between entities.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Bipartite Network: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Two types of vertexes;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Only observed edges between the two types of vertexes.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Network embedding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Crucial to obtain the representations for vertices.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Helpful to many applications, such as </a:t>
            </a:r>
            <a:r>
              <a:rPr lang="en-US" altLang="zh-CN" b="1" dirty="0"/>
              <a:t>vertex labeling</a:t>
            </a:r>
            <a:r>
              <a:rPr lang="en-US" altLang="zh-CN" dirty="0"/>
              <a:t>, </a:t>
            </a:r>
            <a:r>
              <a:rPr lang="en-US" altLang="zh-CN" b="1" dirty="0"/>
              <a:t>link prediction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b="1" dirty="0"/>
              <a:t>recommendation</a:t>
            </a:r>
            <a:r>
              <a:rPr lang="en-US" altLang="zh-CN" dirty="0"/>
              <a:t>, and </a:t>
            </a:r>
            <a:r>
              <a:rPr lang="en-US" altLang="zh-CN" b="1" dirty="0"/>
              <a:t>clustering</a:t>
            </a:r>
            <a:r>
              <a:rPr lang="en-US" altLang="zh-CN" dirty="0"/>
              <a:t>, etc.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9F151-9822-4920-91F4-55CB476B4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3"/>
          <a:stretch/>
        </p:blipFill>
        <p:spPr>
          <a:xfrm>
            <a:off x="0" y="0"/>
            <a:ext cx="12192000" cy="7316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6BC3C6-A0B0-489E-AE0B-0C932D38F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970" y="1938522"/>
            <a:ext cx="2907580" cy="1878979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70AB8F8-A32C-479A-B9AC-C8C344BD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3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B3703-DA34-4C81-9473-79F4DC75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2" y="1099595"/>
            <a:ext cx="12192000" cy="5077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Propose a </a:t>
            </a:r>
            <a:r>
              <a:rPr lang="en-US" altLang="zh-CN" b="1" dirty="0"/>
              <a:t>dedicated</a:t>
            </a:r>
            <a:r>
              <a:rPr lang="en-US" altLang="zh-CN" dirty="0"/>
              <a:t> approach for embedding bipartite networks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Jointly</a:t>
            </a:r>
            <a:r>
              <a:rPr lang="en-US" altLang="zh-CN" dirty="0"/>
              <a:t> model both the explicit relations and </a:t>
            </a:r>
            <a:r>
              <a:rPr lang="en-US" altLang="zh-CN" b="1" dirty="0"/>
              <a:t>higher-order implicit </a:t>
            </a:r>
            <a:r>
              <a:rPr lang="en-US" altLang="zh-CN" dirty="0"/>
              <a:t>relations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Extensive experiments on several tasks of link prediction, recommendation, and visualization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BA5A7-E1AA-41A7-968F-2915C7B6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94"/>
            <a:ext cx="12192000" cy="80782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3188A9-A7E4-4ADB-BC77-688C423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z="1400" b="1" smtClean="0"/>
              <a:t>20</a:t>
            </a:fld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15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2AA85-82B5-4C52-90FD-83658290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8077"/>
            <a:ext cx="12603636" cy="6390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Homogeneous network embedding:</a:t>
            </a:r>
            <a:r>
              <a:rPr lang="en-US" altLang="zh-CN" dirty="0"/>
              <a:t> (vertices are of the same type)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to </a:t>
            </a:r>
            <a:r>
              <a:rPr lang="en-US" altLang="zh-CN" dirty="0" err="1"/>
              <a:t>DeepWalk</a:t>
            </a:r>
            <a:r>
              <a:rPr lang="en-US" altLang="zh-CN" dirty="0"/>
              <a:t>: random walks +word embedding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suboptimal</a:t>
            </a:r>
            <a:r>
              <a:rPr lang="en-US" altLang="zh-CN" dirty="0"/>
              <a:t> for bipartite networks due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Ignore </a:t>
            </a:r>
            <a:r>
              <a:rPr lang="en-US" altLang="zh-CN" sz="2400" b="1" dirty="0"/>
              <a:t>type information </a:t>
            </a:r>
            <a:r>
              <a:rPr lang="en-US" altLang="zh-CN" sz="2400" dirty="0"/>
              <a:t>of vertices:</a:t>
            </a:r>
          </a:p>
          <a:p>
            <a:pPr marL="0" indent="0">
              <a:buNone/>
            </a:pPr>
            <a:r>
              <a:rPr lang="en-US" altLang="zh-CN" sz="2400" dirty="0"/>
              <a:t>*implicit relations between vertices of the same type:  important but ignored.</a:t>
            </a:r>
          </a:p>
          <a:p>
            <a:pPr marL="457200" indent="-457200">
              <a:buAutoNum type="arabicPeriod" startAt="2"/>
            </a:pPr>
            <a:r>
              <a:rPr lang="en-US" altLang="zh-CN" sz="2400" dirty="0"/>
              <a:t>Ignore key characteristic of bipartite network :</a:t>
            </a:r>
            <a:r>
              <a:rPr lang="en-US" altLang="zh-CN" sz="2400" b="1" dirty="0"/>
              <a:t>power-law distribution </a:t>
            </a:r>
            <a:r>
              <a:rPr lang="en-US" altLang="zh-CN" sz="2400" dirty="0"/>
              <a:t>of vertex degrees</a:t>
            </a:r>
          </a:p>
          <a:p>
            <a:pPr marL="0" indent="0">
              <a:buNone/>
            </a:pPr>
            <a:r>
              <a:rPr lang="en-US" altLang="zh-CN" sz="2400" dirty="0"/>
              <a:t>*the random walk generator is not optimal.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Heterogeneous network embedding: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MetaPath2vec++ treats </a:t>
            </a:r>
            <a:r>
              <a:rPr lang="en-US" altLang="zh-CN" b="1" dirty="0"/>
              <a:t>explicit </a:t>
            </a:r>
            <a:r>
              <a:rPr lang="en-US" altLang="zh-CN" dirty="0"/>
              <a:t>and </a:t>
            </a:r>
            <a:r>
              <a:rPr lang="en-US" altLang="zh-CN" b="1" dirty="0"/>
              <a:t>implicit </a:t>
            </a:r>
            <a:r>
              <a:rPr lang="en-US" altLang="zh-CN" dirty="0"/>
              <a:t>relations as contributing </a:t>
            </a:r>
            <a:r>
              <a:rPr lang="en-US" altLang="zh-CN" b="1" dirty="0"/>
              <a:t>equally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3B679-307F-44B1-A3E6-BD1A474F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5637"/>
            <a:ext cx="12192000" cy="772589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8C47E17-86D7-40D7-B951-2EE1DFCE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B4C67E-2812-4A5A-93B5-122602DA8244}"/>
              </a:ext>
            </a:extLst>
          </p:cNvPr>
          <p:cNvGrpSpPr/>
          <p:nvPr/>
        </p:nvGrpSpPr>
        <p:grpSpPr>
          <a:xfrm>
            <a:off x="9132068" y="1122600"/>
            <a:ext cx="2847665" cy="1840260"/>
            <a:chOff x="9209233" y="1131778"/>
            <a:chExt cx="2847665" cy="184026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7BFB571-C84F-4CB1-A3B9-71076BF3EA37}"/>
                </a:ext>
              </a:extLst>
            </p:cNvPr>
            <p:cNvGrpSpPr/>
            <p:nvPr/>
          </p:nvGrpSpPr>
          <p:grpSpPr>
            <a:xfrm>
              <a:off x="9209233" y="1131778"/>
              <a:ext cx="2847665" cy="1840260"/>
              <a:chOff x="9209233" y="1131778"/>
              <a:chExt cx="2847665" cy="184026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87AB8A1E-667D-4186-88BA-D98B01626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9233" y="1131778"/>
                <a:ext cx="2847665" cy="1840260"/>
              </a:xfrm>
              <a:prstGeom prst="rect">
                <a:avLst/>
              </a:prstGeom>
            </p:spPr>
          </p:pic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720F4CBB-40AE-4C41-AB1C-8E0F598D0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4240" y="1584960"/>
                <a:ext cx="187960" cy="243840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D0F80AC-13CD-42B7-9D35-8B9BD6474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0400" y="1971040"/>
                <a:ext cx="0" cy="332434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48C0F6-1C96-4977-BD95-D1FD83F1CBCB}"/>
                </a:ext>
              </a:extLst>
            </p:cNvPr>
            <p:cNvSpPr/>
            <p:nvPr/>
          </p:nvSpPr>
          <p:spPr>
            <a:xfrm>
              <a:off x="11181081" y="1402080"/>
              <a:ext cx="345437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23F717B-1146-4C74-82EE-C3984177E154}"/>
                </a:ext>
              </a:extLst>
            </p:cNvPr>
            <p:cNvSpPr/>
            <p:nvPr/>
          </p:nvSpPr>
          <p:spPr>
            <a:xfrm>
              <a:off x="11181080" y="2372289"/>
              <a:ext cx="345437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170625-FC67-4AE4-8180-431E0CBCBC0B}"/>
              </a:ext>
            </a:extLst>
          </p:cNvPr>
          <p:cNvGrpSpPr/>
          <p:nvPr/>
        </p:nvGrpSpPr>
        <p:grpSpPr>
          <a:xfrm>
            <a:off x="7004478" y="3406864"/>
            <a:ext cx="4721255" cy="2073843"/>
            <a:chOff x="7004478" y="3406864"/>
            <a:chExt cx="4721255" cy="2073843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0A41B49-6B1C-45E2-87F9-423BB3899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4478" y="3406864"/>
              <a:ext cx="2357155" cy="207384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0EA63E3-C396-4B09-A57A-7E47B77E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400" y="3425220"/>
              <a:ext cx="2175333" cy="18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2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91CA68-CDE6-42A3-9C26-69E8264E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67"/>
            <a:ext cx="12192000" cy="652606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EC1D1-9689-4D72-8B89-0AE31B1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4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A989-6CD6-4FCE-8FB7-3BFF11C6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7" y="1307940"/>
            <a:ext cx="12164993" cy="58875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Two Characteristics of </a:t>
            </a:r>
            <a:r>
              <a:rPr lang="en-US" altLang="zh-CN" dirty="0" err="1"/>
              <a:t>BiNE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/>
              <a:t>Model </a:t>
            </a:r>
            <a:r>
              <a:rPr lang="en-US" altLang="zh-CN" sz="2800" dirty="0">
                <a:solidFill>
                  <a:srgbClr val="FF0000"/>
                </a:solidFill>
              </a:rPr>
              <a:t>both the explicit and implicit relations </a:t>
            </a:r>
            <a:r>
              <a:rPr lang="en-US" altLang="zh-CN" sz="2800" dirty="0"/>
              <a:t>simultaneously .</a:t>
            </a:r>
            <a:endParaRPr lang="zh-CN" altLang="zh-CN" sz="2800" dirty="0"/>
          </a:p>
          <a:p>
            <a:pPr lvl="2"/>
            <a:r>
              <a:rPr lang="en-US" altLang="zh-CN" sz="2800" dirty="0"/>
              <a:t>explicit : to reconstruct the network by focusing on </a:t>
            </a:r>
            <a:r>
              <a:rPr lang="en-US" altLang="zh-CN" sz="2800" b="1" dirty="0"/>
              <a:t>observed links</a:t>
            </a:r>
            <a:r>
              <a:rPr lang="en-US" altLang="zh-CN" sz="2800" dirty="0"/>
              <a:t>. </a:t>
            </a:r>
            <a:endParaRPr lang="zh-CN" altLang="zh-CN" sz="2800" dirty="0"/>
          </a:p>
          <a:p>
            <a:pPr lvl="2"/>
            <a:r>
              <a:rPr lang="en-US" altLang="zh-CN" sz="2800" dirty="0"/>
              <a:t>Implicit: to capture the </a:t>
            </a:r>
            <a:r>
              <a:rPr lang="en-US" altLang="zh-CN" sz="2800" b="1" dirty="0"/>
              <a:t>high-order correlations</a:t>
            </a:r>
            <a:r>
              <a:rPr lang="en-US" altLang="zh-CN" sz="2800" dirty="0"/>
              <a:t> in the network.</a:t>
            </a:r>
          </a:p>
          <a:p>
            <a:pPr marL="914400" lvl="2" indent="0">
              <a:buNone/>
            </a:pPr>
            <a:endParaRPr lang="en-US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/>
              <a:t>A </a:t>
            </a:r>
            <a:r>
              <a:rPr lang="en-US" altLang="zh-CN" sz="3200" dirty="0">
                <a:solidFill>
                  <a:srgbClr val="FF0000"/>
                </a:solidFill>
              </a:rPr>
              <a:t>biased and self-adaptive</a:t>
            </a:r>
            <a:r>
              <a:rPr lang="en-US" altLang="zh-CN" sz="3200" dirty="0"/>
              <a:t> random walk generator.</a:t>
            </a:r>
          </a:p>
          <a:p>
            <a:pPr lvl="2"/>
            <a:r>
              <a:rPr lang="en-US" altLang="zh-CN" sz="2800" dirty="0"/>
              <a:t>number of walks starting from each vertex based on its </a:t>
            </a:r>
            <a:r>
              <a:rPr lang="en-US" altLang="zh-CN" sz="2800" b="1" dirty="0"/>
              <a:t>importance.</a:t>
            </a:r>
          </a:p>
          <a:p>
            <a:pPr lvl="2"/>
            <a:r>
              <a:rPr lang="en-US" altLang="zh-CN" sz="2800" dirty="0"/>
              <a:t>allow a walk to be </a:t>
            </a:r>
            <a:r>
              <a:rPr lang="en-US" altLang="zh-CN" sz="2800" b="1" dirty="0"/>
              <a:t>stopped</a:t>
            </a:r>
            <a:r>
              <a:rPr lang="en-US" altLang="zh-CN" sz="2800" dirty="0"/>
              <a:t> in a </a:t>
            </a:r>
            <a:r>
              <a:rPr lang="en-US" altLang="zh-CN" sz="2800" b="1" dirty="0"/>
              <a:t>probabilistic</a:t>
            </a:r>
            <a:r>
              <a:rPr lang="en-US" altLang="zh-CN" sz="2800" dirty="0"/>
              <a:t> way.</a:t>
            </a:r>
            <a:br>
              <a:rPr lang="en-US" altLang="zh-CN" sz="2800" dirty="0"/>
            </a:b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B91572-052D-4D84-B6FF-85F30AD6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58"/>
            <a:ext cx="12192000" cy="86698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83E81-51A8-43AD-9C42-8C448F3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3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88D07B-3A1B-4A4E-8403-2FEF8372D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995" y="1108074"/>
            <a:ext cx="10189890" cy="50496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A169CD-EDA1-4EDD-80D6-D45E33CF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192"/>
            <a:ext cx="12192000" cy="86698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D7652-91F5-47FD-BE92-C3E9A4E1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72C6D8-470E-4BC4-AB31-2E484341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7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CF2B29-9050-4759-BF31-435406D1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9" y="717973"/>
            <a:ext cx="10372122" cy="592589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E5BD4-5BCB-4928-86D2-43C0860A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4DB973-DD5D-4FA0-A31B-83925068F104}"/>
              </a:ext>
            </a:extLst>
          </p:cNvPr>
          <p:cNvCxnSpPr/>
          <p:nvPr/>
        </p:nvCxnSpPr>
        <p:spPr>
          <a:xfrm>
            <a:off x="9337040" y="2905760"/>
            <a:ext cx="965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CC29FB-A1C0-46C0-BB6D-9C0B00D3D8CB}"/>
              </a:ext>
            </a:extLst>
          </p:cNvPr>
          <p:cNvCxnSpPr>
            <a:cxnSpLocks/>
          </p:cNvCxnSpPr>
          <p:nvPr/>
        </p:nvCxnSpPr>
        <p:spPr>
          <a:xfrm>
            <a:off x="6898640" y="3291840"/>
            <a:ext cx="152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035A5-0CD4-4C4E-97F2-8A51FC0F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6347"/>
            <a:ext cx="12191999" cy="6442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Constructing Corpus of Vertex Sequences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Construct </a:t>
            </a:r>
            <a:r>
              <a:rPr lang="en-US" altLang="zh-CN" b="1" dirty="0"/>
              <a:t>U-U </a:t>
            </a:r>
            <a:r>
              <a:rPr lang="en-US" altLang="zh-CN" dirty="0"/>
              <a:t>and </a:t>
            </a:r>
            <a:r>
              <a:rPr lang="en-US" altLang="zh-CN" b="1" dirty="0"/>
              <a:t>V-V </a:t>
            </a:r>
            <a:r>
              <a:rPr lang="en-US" altLang="zh-CN" dirty="0"/>
              <a:t>networks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random walks on two homogeneous networks that contain the </a:t>
            </a:r>
            <a:r>
              <a:rPr lang="en-US" altLang="zh-CN" b="1" dirty="0"/>
              <a:t>2nd-order proximity</a:t>
            </a:r>
            <a:r>
              <a:rPr lang="en-US" altLang="zh-CN" dirty="0"/>
              <a:t> between vertices of the same type.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Run </a:t>
            </a:r>
            <a:r>
              <a:rPr lang="en-US" altLang="zh-CN" b="1" dirty="0"/>
              <a:t>Self-adaptive </a:t>
            </a:r>
            <a:r>
              <a:rPr lang="en-US" altLang="zh-CN" dirty="0"/>
              <a:t>random walker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Number of walks starting from a vertex depends on its centrality score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Length of a vertex sequence is controlled by a stop probability</a:t>
            </a:r>
            <a:r>
              <a:rPr lang="zh-CN" altLang="en-US" dirty="0"/>
              <a:t>；</a:t>
            </a:r>
            <a:br>
              <a:rPr lang="en-US" altLang="zh-CN" dirty="0"/>
            </a:br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CF092-CF1A-48DA-AEDE-6ECB2127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63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4357DB-155D-47A5-95BE-E93E73B5F4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95411" y="2997953"/>
            <a:ext cx="6093106" cy="10496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E27AEA-E2B6-4AFF-9A8F-9602B4E55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640" y="2203585"/>
            <a:ext cx="2631007" cy="30204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949FC52-8E36-4306-90F4-3F76FB27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A8FFBD-2E83-446B-B2A4-7602A10DE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1292153"/>
            <a:ext cx="12069647" cy="56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E27B9-3AFD-4C96-ADCA-7029E800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1" y="826346"/>
            <a:ext cx="11968223" cy="62958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Implicit Relation Modeling</a:t>
            </a:r>
            <a:r>
              <a:rPr lang="zh-CN" altLang="zh-CN" b="1" dirty="0"/>
              <a:t>：</a:t>
            </a:r>
            <a:r>
              <a:rPr lang="en-US" altLang="zh-CN" dirty="0" err="1"/>
              <a:t>Skipgram</a:t>
            </a:r>
            <a:r>
              <a:rPr lang="en-US" altLang="zh-CN" dirty="0"/>
              <a:t>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Assumption: </a:t>
            </a:r>
            <a:r>
              <a:rPr lang="en-US" altLang="zh-CN" dirty="0"/>
              <a:t>vertices </a:t>
            </a:r>
            <a:r>
              <a:rPr lang="en-US" altLang="zh-CN" b="1" dirty="0"/>
              <a:t>frequently co-occurred </a:t>
            </a:r>
            <a:r>
              <a:rPr lang="en-US" altLang="zh-CN" dirty="0"/>
              <a:t>in the same context of a sequence should be assigned to </a:t>
            </a:r>
            <a:r>
              <a:rPr lang="en-US" altLang="zh-CN" b="1" dirty="0"/>
              <a:t>similar embeddings</a:t>
            </a:r>
            <a:r>
              <a:rPr lang="en-US" altLang="zh-CN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embedding</a:t>
            </a:r>
            <a:r>
              <a:rPr lang="zh-CN" altLang="en-US" dirty="0"/>
              <a:t>，计算</a:t>
            </a:r>
            <a:r>
              <a:rPr lang="en-US" altLang="zh-CN" dirty="0"/>
              <a:t>corpus</a:t>
            </a:r>
            <a:r>
              <a:rPr lang="zh-CN" altLang="en-US" dirty="0"/>
              <a:t>中点和近邻点共现的概率，最大化：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Optimizing O2/O3 is non-trivial</a:t>
            </a:r>
            <a:r>
              <a:rPr lang="zh-CN" altLang="zh-CN" dirty="0"/>
              <a:t>：</a:t>
            </a:r>
            <a:r>
              <a:rPr lang="en-US" altLang="zh-CN" dirty="0" err="1"/>
              <a:t>softmax</a:t>
            </a:r>
            <a:r>
              <a:rPr lang="en-US" altLang="zh-CN" dirty="0"/>
              <a:t> function, time-costing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850CD-C117-4B57-8722-A79F9539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63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038591-EBEA-4E8E-98D8-7850792597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5108" y="2485706"/>
            <a:ext cx="6531477" cy="33142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EF6F34-9AC4-4C4E-93AF-98A885D196A6}"/>
              </a:ext>
            </a:extLst>
          </p:cNvPr>
          <p:cNvGrpSpPr/>
          <p:nvPr/>
        </p:nvGrpSpPr>
        <p:grpSpPr>
          <a:xfrm>
            <a:off x="5740996" y="3080733"/>
            <a:ext cx="4448033" cy="826347"/>
            <a:chOff x="5764191" y="3316501"/>
            <a:chExt cx="4448033" cy="8263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660275E-DE52-4FA1-803F-83FF837B5949}"/>
                </a:ext>
              </a:extLst>
            </p:cNvPr>
            <p:cNvPicPr/>
            <p:nvPr/>
          </p:nvPicPr>
          <p:blipFill rotWithShape="1">
            <a:blip r:embed="rId5"/>
            <a:srcRect r="50328"/>
            <a:stretch/>
          </p:blipFill>
          <p:spPr>
            <a:xfrm>
              <a:off x="7338348" y="3316501"/>
              <a:ext cx="2873876" cy="826347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46DD8D48-4B7A-41D0-8750-2DE216C432DF}"/>
                </a:ext>
              </a:extLst>
            </p:cNvPr>
            <p:cNvSpPr/>
            <p:nvPr/>
          </p:nvSpPr>
          <p:spPr>
            <a:xfrm>
              <a:off x="5764191" y="3659278"/>
              <a:ext cx="1574157" cy="116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433A0B-2680-460A-AAAB-97EF5504755F}"/>
              </a:ext>
            </a:extLst>
          </p:cNvPr>
          <p:cNvGrpSpPr/>
          <p:nvPr/>
        </p:nvGrpSpPr>
        <p:grpSpPr>
          <a:xfrm>
            <a:off x="5825338" y="4603734"/>
            <a:ext cx="4660949" cy="962705"/>
            <a:chOff x="5784698" y="4736760"/>
            <a:chExt cx="4660949" cy="96270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5CABCF-3086-4177-9F1D-FA2FFCD2E0B5}"/>
                </a:ext>
              </a:extLst>
            </p:cNvPr>
            <p:cNvPicPr/>
            <p:nvPr/>
          </p:nvPicPr>
          <p:blipFill rotWithShape="1">
            <a:blip r:embed="rId5"/>
            <a:srcRect l="50328"/>
            <a:stretch/>
          </p:blipFill>
          <p:spPr>
            <a:xfrm>
              <a:off x="7479174" y="4736760"/>
              <a:ext cx="2966473" cy="962705"/>
            </a:xfrm>
            <a:prstGeom prst="rect">
              <a:avLst/>
            </a:prstGeom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655232E6-03F9-42C1-B8C1-103063DCB6FC}"/>
                </a:ext>
              </a:extLst>
            </p:cNvPr>
            <p:cNvSpPr/>
            <p:nvPr/>
          </p:nvSpPr>
          <p:spPr>
            <a:xfrm>
              <a:off x="5784698" y="5300138"/>
              <a:ext cx="1574157" cy="116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83F8572-8A15-4DEF-B224-A6578E2069F9}"/>
              </a:ext>
            </a:extLst>
          </p:cNvPr>
          <p:cNvSpPr/>
          <p:nvPr/>
        </p:nvSpPr>
        <p:spPr>
          <a:xfrm>
            <a:off x="456228" y="2559181"/>
            <a:ext cx="1767783" cy="311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5D8651C-B13D-430C-A4CD-AA9D8F6E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5186-B5D3-4591-8C0D-00231D3A49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1301</Words>
  <Application>Microsoft Office PowerPoint</Application>
  <PresentationFormat>宽屏</PresentationFormat>
  <Paragraphs>178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xiaotret</dc:creator>
  <cp:lastModifiedBy>xiaotret</cp:lastModifiedBy>
  <cp:revision>47</cp:revision>
  <dcterms:created xsi:type="dcterms:W3CDTF">2019-03-01T06:07:30Z</dcterms:created>
  <dcterms:modified xsi:type="dcterms:W3CDTF">2019-03-02T05:32:05Z</dcterms:modified>
</cp:coreProperties>
</file>