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23"/>
  </p:notesMasterIdLst>
  <p:handoutMasterIdLst>
    <p:handoutMasterId r:id="rId24"/>
  </p:handoutMasterIdLst>
  <p:sldIdLst>
    <p:sldId id="256" r:id="rId3"/>
    <p:sldId id="257" r:id="rId4"/>
    <p:sldId id="258" r:id="rId5"/>
    <p:sldId id="259" r:id="rId6"/>
    <p:sldId id="278" r:id="rId7"/>
    <p:sldId id="265" r:id="rId8"/>
    <p:sldId id="266" r:id="rId9"/>
    <p:sldId id="269" r:id="rId10"/>
    <p:sldId id="279" r:id="rId11"/>
    <p:sldId id="280" r:id="rId12"/>
    <p:sldId id="281" r:id="rId13"/>
    <p:sldId id="282" r:id="rId14"/>
    <p:sldId id="272" r:id="rId15"/>
    <p:sldId id="270" r:id="rId16"/>
    <p:sldId id="271" r:id="rId17"/>
    <p:sldId id="268" r:id="rId18"/>
    <p:sldId id="284" r:id="rId19"/>
    <p:sldId id="285" r:id="rId20"/>
    <p:sldId id="286" r:id="rId21"/>
    <p:sldId id="277" r:id="rId22"/>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685A"/>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8" autoAdjust="0"/>
    <p:restoredTop sz="89043" autoAdjust="0"/>
  </p:normalViewPr>
  <p:slideViewPr>
    <p:cSldViewPr snapToGrid="0" snapToObjects="1">
      <p:cViewPr varScale="1">
        <p:scale>
          <a:sx n="103" d="100"/>
          <a:sy n="103" d="100"/>
        </p:scale>
        <p:origin x="10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E05D1B-79B3-4932-B5D4-DF28608D33CB}" type="datetimeFigureOut">
              <a:rPr lang="zh-CN" altLang="en-US" smtClean="0"/>
              <a:t>2018/12/22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DAD5EE-AAF7-4400-B0A9-7334FF9C0584}" type="slidenum">
              <a:rPr lang="zh-CN" altLang="en-US" smtClean="0"/>
              <a:t>‹#›</a:t>
            </a:fld>
            <a:endParaRPr lang="zh-CN" altLang="en-US"/>
          </a:p>
        </p:txBody>
      </p:sp>
    </p:spTree>
    <p:extLst>
      <p:ext uri="{BB962C8B-B14F-4D97-AF65-F5344CB8AC3E}">
        <p14:creationId xmlns:p14="http://schemas.microsoft.com/office/powerpoint/2010/main" val="16814420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D33FE-361C-47E8-9507-5EE47A091C4A}" type="datetimeFigureOut">
              <a:rPr lang="zh-CN" altLang="en-US" smtClean="0"/>
              <a:t>2018/12/22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0C45-6093-4C77-8FCB-CC1BC63CC1CC}" type="slidenum">
              <a:rPr lang="zh-CN" altLang="en-US" smtClean="0"/>
              <a:t>‹#›</a:t>
            </a:fld>
            <a:endParaRPr lang="zh-CN" altLang="en-US"/>
          </a:p>
        </p:txBody>
      </p:sp>
    </p:spTree>
    <p:extLst>
      <p:ext uri="{BB962C8B-B14F-4D97-AF65-F5344CB8AC3E}">
        <p14:creationId xmlns:p14="http://schemas.microsoft.com/office/powerpoint/2010/main" val="19279379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多特蒙德</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a:t>
            </a:fld>
            <a:endParaRPr lang="zh-CN" altLang="en-US"/>
          </a:p>
        </p:txBody>
      </p:sp>
    </p:spTree>
    <p:extLst>
      <p:ext uri="{BB962C8B-B14F-4D97-AF65-F5344CB8AC3E}">
        <p14:creationId xmlns:p14="http://schemas.microsoft.com/office/powerpoint/2010/main" val="298690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置换不变性。为了更好分类，池化层应具有置换不变性。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仅从图分类的梯度信号中训练池化</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是困难的，这是一个非凸优化问题。为了缓解这个问题，在训练时在加上链接预测目标，这促使邻近节点一起池化。</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另一个池化</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的重要特征是，节点的聚类簇分配向量应当接近</a:t>
            </a:r>
            <a:r>
              <a:rPr lang="en-US" altLang="zh-CN" sz="1200" b="0" i="0" u="none" strike="noStrike" kern="1200" dirty="0" smtClean="0">
                <a:solidFill>
                  <a:schemeClr val="tx1"/>
                </a:solidFill>
                <a:effectLst/>
                <a:latin typeface="+mn-lt"/>
                <a:ea typeface="+mn-ea"/>
                <a:cs typeface="+mn-cs"/>
              </a:rPr>
              <a:t>one</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hotone</a:t>
            </a:r>
            <a:r>
              <a:rPr lang="en-US" altLang="zh-CN" sz="1200" b="0" i="0" u="none" strike="noStrike" kern="1200" dirty="0" smtClean="0">
                <a:solidFill>
                  <a:schemeClr val="tx1"/>
                </a:solidFill>
                <a:effectLst/>
                <a:latin typeface="+mn-lt"/>
                <a:ea typeface="+mn-ea"/>
                <a:cs typeface="+mn-cs"/>
              </a:rPr>
              <a:t>−hot</a:t>
            </a:r>
            <a:r>
              <a:rPr lang="zh-CN" altLang="en-US" sz="1200" b="0" i="0" kern="1200" dirty="0" smtClean="0">
                <a:solidFill>
                  <a:schemeClr val="tx1"/>
                </a:solidFill>
                <a:effectLst/>
                <a:latin typeface="+mn-lt"/>
                <a:ea typeface="+mn-ea"/>
                <a:cs typeface="+mn-cs"/>
              </a:rPr>
              <a:t>向量，这样能使聚类簇更加清晰明显。</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13</a:t>
            </a:fld>
            <a:endParaRPr lang="zh-CN" altLang="en-US"/>
          </a:p>
        </p:txBody>
      </p:sp>
    </p:spTree>
    <p:extLst>
      <p:ext uri="{BB962C8B-B14F-4D97-AF65-F5344CB8AC3E}">
        <p14:creationId xmlns:p14="http://schemas.microsoft.com/office/powerpoint/2010/main" val="417935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Q1</a:t>
            </a:r>
            <a:r>
              <a:rPr lang="zh-CN" altLang="en-US" sz="1200" b="0" i="0" kern="1200" dirty="0" smtClean="0">
                <a:solidFill>
                  <a:schemeClr val="tx1"/>
                </a:solidFill>
                <a:effectLst/>
                <a:latin typeface="+mn-lt"/>
                <a:ea typeface="+mn-ea"/>
                <a:cs typeface="+mn-cs"/>
              </a:rPr>
              <a:t>：与其他已提出的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池化方法相比，</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如何？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Q2</a:t>
            </a:r>
            <a:r>
              <a:rPr lang="zh-CN" altLang="en-US" sz="1200" b="0" i="0" kern="1200" dirty="0" smtClean="0">
                <a:solidFill>
                  <a:schemeClr val="tx1"/>
                </a:solidFill>
                <a:effectLst/>
                <a:latin typeface="+mn-lt"/>
                <a:ea typeface="+mn-ea"/>
                <a:cs typeface="+mn-cs"/>
              </a:rPr>
              <a:t>：与现有最好的图分类任务模型相比，结合了</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如何？ </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Q3</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对输入图给出了有意义且可解释的簇吗？ </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15</a:t>
            </a:fld>
            <a:endParaRPr lang="zh-CN" altLang="en-US"/>
          </a:p>
        </p:txBody>
      </p:sp>
    </p:spTree>
    <p:extLst>
      <p:ext uri="{BB962C8B-B14F-4D97-AF65-F5344CB8AC3E}">
        <p14:creationId xmlns:p14="http://schemas.microsoft.com/office/powerpoint/2010/main" val="294749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为了探究</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从不同域中的图形学习复杂层级结构的能力，我们评估了从图形分类中常用的基准中选择的各种相对较大的图形数据集</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 我们使用蛋白质数据集，包括</a:t>
            </a:r>
            <a:r>
              <a:rPr lang="en-US" altLang="zh-CN" sz="1200" b="0" i="0" kern="1200" dirty="0" smtClean="0">
                <a:solidFill>
                  <a:schemeClr val="tx1"/>
                </a:solidFill>
                <a:effectLst/>
                <a:latin typeface="+mn-lt"/>
                <a:ea typeface="+mn-ea"/>
                <a:cs typeface="+mn-cs"/>
              </a:rPr>
              <a:t>ENZYMES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PROTEINS [3,12]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 [10]</a:t>
            </a:r>
            <a:r>
              <a:rPr lang="zh-CN" altLang="en-US" sz="1200" b="0" i="0" kern="1200" dirty="0" smtClean="0">
                <a:solidFill>
                  <a:schemeClr val="tx1"/>
                </a:solidFill>
                <a:effectLst/>
                <a:latin typeface="+mn-lt"/>
                <a:ea typeface="+mn-ea"/>
                <a:cs typeface="+mn-cs"/>
              </a:rPr>
              <a:t>，社交网络数据集</a:t>
            </a:r>
            <a:r>
              <a:rPr lang="en-US" altLang="zh-CN" sz="1200" b="0" i="0" kern="1200" dirty="0" smtClean="0">
                <a:solidFill>
                  <a:schemeClr val="tx1"/>
                </a:solidFill>
                <a:effectLst/>
                <a:latin typeface="+mn-lt"/>
                <a:ea typeface="+mn-ea"/>
                <a:cs typeface="+mn-cs"/>
              </a:rPr>
              <a:t>REDDIT-MULTI-12K [38]</a:t>
            </a:r>
            <a:r>
              <a:rPr lang="zh-CN" altLang="en-US" sz="1200" b="0" i="0" kern="1200" dirty="0" smtClean="0">
                <a:solidFill>
                  <a:schemeClr val="tx1"/>
                </a:solidFill>
                <a:effectLst/>
                <a:latin typeface="+mn-lt"/>
                <a:ea typeface="+mn-ea"/>
                <a:cs typeface="+mn-cs"/>
              </a:rPr>
              <a:t>和科学协作数据集</a:t>
            </a:r>
            <a:r>
              <a:rPr lang="en-US" altLang="zh-CN" sz="1200" b="0" i="0" kern="1200" dirty="0" smtClean="0">
                <a:solidFill>
                  <a:schemeClr val="tx1"/>
                </a:solidFill>
                <a:effectLst/>
                <a:latin typeface="+mn-lt"/>
                <a:ea typeface="+mn-ea"/>
                <a:cs typeface="+mn-cs"/>
              </a:rPr>
              <a:t>COLLAB [38]</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16</a:t>
            </a:fld>
            <a:endParaRPr lang="zh-CN" altLang="en-US"/>
          </a:p>
        </p:txBody>
      </p:sp>
    </p:spTree>
    <p:extLst>
      <p:ext uri="{BB962C8B-B14F-4D97-AF65-F5344CB8AC3E}">
        <p14:creationId xmlns:p14="http://schemas.microsoft.com/office/powerpoint/2010/main" val="27934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表</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比较了</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与这些最先进的图表分类基线的性能。这些结果为我们的激励问题</a:t>
            </a:r>
            <a:r>
              <a:rPr lang="en-US" altLang="zh-CN" sz="1200" b="0" i="0" kern="1200" dirty="0" smtClean="0">
                <a:solidFill>
                  <a:schemeClr val="tx1"/>
                </a:solidFill>
                <a:effectLst/>
                <a:latin typeface="+mn-lt"/>
                <a:ea typeface="+mn-ea"/>
                <a:cs typeface="+mn-cs"/>
              </a:rPr>
              <a:t>Q1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Q2</a:t>
            </a:r>
            <a:r>
              <a:rPr lang="zh-CN" altLang="en-US" sz="1200" b="0" i="0" kern="1200" dirty="0" smtClean="0">
                <a:solidFill>
                  <a:schemeClr val="tx1"/>
                </a:solidFill>
                <a:effectLst/>
                <a:latin typeface="+mn-lt"/>
                <a:ea typeface="+mn-ea"/>
                <a:cs typeface="+mn-cs"/>
              </a:rPr>
              <a:t>提供了积极的答案：我们观察到我们的</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方法在</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的所有池化方法中获得最高的平均性能，在基础</a:t>
            </a:r>
            <a:r>
              <a:rPr lang="en-US" altLang="zh-CN" sz="1200" b="0" i="0" kern="1200" dirty="0" smtClean="0">
                <a:solidFill>
                  <a:schemeClr val="tx1"/>
                </a:solidFill>
                <a:effectLst/>
                <a:latin typeface="+mn-lt"/>
                <a:ea typeface="+mn-ea"/>
                <a:cs typeface="+mn-cs"/>
              </a:rPr>
              <a:t>GRAPHSAGE</a:t>
            </a:r>
            <a:r>
              <a:rPr lang="zh-CN" altLang="en-US" sz="1200" b="0" i="0" kern="1200" dirty="0" smtClean="0">
                <a:solidFill>
                  <a:schemeClr val="tx1"/>
                </a:solidFill>
                <a:effectLst/>
                <a:latin typeface="+mn-lt"/>
                <a:ea typeface="+mn-ea"/>
                <a:cs typeface="+mn-cs"/>
              </a:rPr>
              <a:t>架构上平均提高了</a:t>
            </a:r>
            <a:r>
              <a:rPr lang="en-US" altLang="zh-CN" sz="1200" b="0" i="0" kern="1200" dirty="0" smtClean="0">
                <a:solidFill>
                  <a:schemeClr val="tx1"/>
                </a:solidFill>
                <a:effectLst/>
                <a:latin typeface="+mn-lt"/>
                <a:ea typeface="+mn-ea"/>
                <a:cs typeface="+mn-cs"/>
              </a:rPr>
              <a:t>7.01</a:t>
            </a:r>
            <a:r>
              <a:rPr lang="zh-CN" altLang="en-US" sz="1200" b="0" i="0" kern="1200" dirty="0" smtClean="0">
                <a:solidFill>
                  <a:schemeClr val="tx1"/>
                </a:solidFill>
                <a:effectLst/>
                <a:latin typeface="+mn-lt"/>
                <a:ea typeface="+mn-ea"/>
                <a:cs typeface="+mn-cs"/>
              </a:rPr>
              <a:t>％，并实现了 </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个基准测试中有</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个是最先进的。有趣的是，我们简化的模型变体</a:t>
            </a:r>
            <a:r>
              <a:rPr lang="en-US" altLang="zh-CN" sz="1200" b="0" i="0" kern="1200" dirty="0" smtClean="0">
                <a:solidFill>
                  <a:schemeClr val="tx1"/>
                </a:solidFill>
                <a:effectLst/>
                <a:latin typeface="+mn-lt"/>
                <a:ea typeface="+mn-ea"/>
                <a:cs typeface="+mn-cs"/>
              </a:rPr>
              <a:t>DIFFPOOLDET</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COLLAB</a:t>
            </a:r>
            <a:r>
              <a:rPr lang="zh-CN" altLang="en-US" sz="1200" b="0" i="0" kern="1200" dirty="0" smtClean="0">
                <a:solidFill>
                  <a:schemeClr val="tx1"/>
                </a:solidFill>
                <a:effectLst/>
                <a:latin typeface="+mn-lt"/>
                <a:ea typeface="+mn-ea"/>
                <a:cs typeface="+mn-cs"/>
              </a:rPr>
              <a:t>基准测试中实现了最先进的性能。这是因为</a:t>
            </a:r>
            <a:r>
              <a:rPr lang="en-US" altLang="zh-CN" sz="1200" b="0" i="0" kern="1200" dirty="0" smtClean="0">
                <a:solidFill>
                  <a:schemeClr val="tx1"/>
                </a:solidFill>
                <a:effectLst/>
                <a:latin typeface="+mn-lt"/>
                <a:ea typeface="+mn-ea"/>
                <a:cs typeface="+mn-cs"/>
              </a:rPr>
              <a:t>COLLAB</a:t>
            </a:r>
            <a:r>
              <a:rPr lang="zh-CN" altLang="en-US" sz="1200" b="0" i="0" kern="1200" dirty="0" smtClean="0">
                <a:solidFill>
                  <a:schemeClr val="tx1"/>
                </a:solidFill>
                <a:effectLst/>
                <a:latin typeface="+mn-lt"/>
                <a:ea typeface="+mn-ea"/>
                <a:cs typeface="+mn-cs"/>
              </a:rPr>
              <a:t>中的许多协作图仅显示单层社区结构，可以使用预先计算的图形聚类算法</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很好地捕获这些结构。</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除了</a:t>
            </a:r>
            <a:r>
              <a:rPr lang="en-US" altLang="zh-CN" sz="1200" b="0" i="0" kern="1200" dirty="0" smtClean="0">
                <a:solidFill>
                  <a:schemeClr val="tx1"/>
                </a:solidFill>
                <a:effectLst/>
                <a:latin typeface="+mn-lt"/>
                <a:ea typeface="+mn-ea"/>
                <a:cs typeface="+mn-cs"/>
              </a:rPr>
              <a:t>GRAPHSAGE</a:t>
            </a:r>
            <a:r>
              <a:rPr lang="zh-CN" altLang="en-US" sz="1200" b="0" i="0" kern="1200" dirty="0" smtClean="0">
                <a:solidFill>
                  <a:schemeClr val="tx1"/>
                </a:solidFill>
                <a:effectLst/>
                <a:latin typeface="+mn-lt"/>
                <a:ea typeface="+mn-ea"/>
                <a:cs typeface="+mn-cs"/>
              </a:rPr>
              <a:t>之外，</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还可以应用于其他</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体系结构，以捕获图形数据中的层次结构。为了进一步支持回答</a:t>
            </a:r>
            <a:r>
              <a:rPr lang="en-US" altLang="zh-CN" sz="1200" b="0" i="0" kern="1200" dirty="0" smtClean="0">
                <a:solidFill>
                  <a:schemeClr val="tx1"/>
                </a:solidFill>
                <a:effectLst/>
                <a:latin typeface="+mn-lt"/>
                <a:ea typeface="+mn-ea"/>
                <a:cs typeface="+mn-cs"/>
              </a:rPr>
              <a:t>Q1</a:t>
            </a:r>
            <a:r>
              <a:rPr lang="zh-CN" altLang="en-US" sz="1200" b="0" i="0" kern="1200" dirty="0" smtClean="0">
                <a:solidFill>
                  <a:schemeClr val="tx1"/>
                </a:solidFill>
                <a:effectLst/>
                <a:latin typeface="+mn-lt"/>
                <a:ea typeface="+mn-ea"/>
                <a:cs typeface="+mn-cs"/>
              </a:rPr>
              <a:t>，我们还在</a:t>
            </a:r>
            <a:r>
              <a:rPr lang="en-US" altLang="zh-CN" sz="1200" b="0" i="0" kern="1200" dirty="0" smtClean="0">
                <a:solidFill>
                  <a:schemeClr val="tx1"/>
                </a:solidFill>
                <a:effectLst/>
                <a:latin typeface="+mn-lt"/>
                <a:ea typeface="+mn-ea"/>
                <a:cs typeface="+mn-cs"/>
              </a:rPr>
              <a:t>Structure2Vec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）上应用了</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。我们使用具有三层架构的</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进行了实验，如</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中所述。在第一个变体中，在</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的第一层之后应用一个</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层，并且在</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的输出之上堆叠另外两个</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层。第二种变体分别在</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的第一层和第二层之后应用一个</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层。在两种变体中，</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模型用于计算嵌入矩阵，而</a:t>
            </a:r>
            <a:r>
              <a:rPr lang="en-US" altLang="zh-CN" sz="1200" b="0" i="0" kern="1200" dirty="0" smtClean="0">
                <a:solidFill>
                  <a:schemeClr val="tx1"/>
                </a:solidFill>
                <a:effectLst/>
                <a:latin typeface="+mn-lt"/>
                <a:ea typeface="+mn-ea"/>
                <a:cs typeface="+mn-cs"/>
              </a:rPr>
              <a:t>GRAPHSAGE</a:t>
            </a:r>
            <a:r>
              <a:rPr lang="zh-CN" altLang="en-US" sz="1200" b="0" i="0" kern="1200" dirty="0" smtClean="0">
                <a:solidFill>
                  <a:schemeClr val="tx1"/>
                </a:solidFill>
                <a:effectLst/>
                <a:latin typeface="+mn-lt"/>
                <a:ea typeface="+mn-ea"/>
                <a:cs typeface="+mn-cs"/>
              </a:rPr>
              <a:t>模型用于计算分配矩阵。</a:t>
            </a:r>
          </a:p>
          <a:p>
            <a:r>
              <a:rPr lang="zh-CN" altLang="en-US" sz="1200" b="0" i="0" kern="1200" dirty="0" smtClean="0">
                <a:solidFill>
                  <a:schemeClr val="tx1"/>
                </a:solidFill>
                <a:effectLst/>
                <a:latin typeface="+mn-lt"/>
                <a:ea typeface="+mn-ea"/>
                <a:cs typeface="+mn-cs"/>
              </a:rPr>
              <a:t>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中总结了分类精度的结果。我们观察到</a:t>
            </a:r>
            <a:r>
              <a:rPr lang="en-US" altLang="zh-CN" sz="1200" b="0" i="0" kern="1200" dirty="0" smtClean="0">
                <a:solidFill>
                  <a:schemeClr val="tx1"/>
                </a:solidFill>
                <a:effectLst/>
                <a:latin typeface="+mn-lt"/>
                <a:ea typeface="+mn-ea"/>
                <a:cs typeface="+mn-cs"/>
              </a:rPr>
              <a:t>DIFFPOOL</a:t>
            </a:r>
            <a:r>
              <a:rPr lang="zh-CN" altLang="en-US" sz="1200" b="0" i="0" kern="1200" dirty="0" smtClean="0">
                <a:solidFill>
                  <a:schemeClr val="tx1"/>
                </a:solidFill>
                <a:effectLst/>
                <a:latin typeface="+mn-lt"/>
                <a:ea typeface="+mn-ea"/>
                <a:cs typeface="+mn-cs"/>
              </a:rPr>
              <a:t>显着改善了</a:t>
            </a:r>
            <a:r>
              <a:rPr lang="en-US" altLang="zh-CN" sz="1200" b="0" i="0" kern="1200" dirty="0" smtClean="0">
                <a:solidFill>
                  <a:schemeClr val="tx1"/>
                </a:solidFill>
                <a:effectLst/>
                <a:latin typeface="+mn-lt"/>
                <a:ea typeface="+mn-ea"/>
                <a:cs typeface="+mn-cs"/>
              </a:rPr>
              <a:t>S2V</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ENZYMES</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a:t>
            </a:r>
            <a:r>
              <a:rPr lang="zh-CN" altLang="en-US" sz="1200" b="0" i="0" kern="1200" dirty="0" smtClean="0">
                <a:solidFill>
                  <a:schemeClr val="tx1"/>
                </a:solidFill>
                <a:effectLst/>
                <a:latin typeface="+mn-lt"/>
                <a:ea typeface="+mn-ea"/>
                <a:cs typeface="+mn-cs"/>
              </a:rPr>
              <a:t>数据集上的性能。在其他数据集上也观察到类似的性能趋势。 </a:t>
            </a:r>
            <a:r>
              <a:rPr lang="zh-CN" altLang="en-US" sz="1200" b="1" i="0" kern="1200" dirty="0" smtClean="0">
                <a:solidFill>
                  <a:schemeClr val="tx1"/>
                </a:solidFill>
                <a:effectLst/>
                <a:latin typeface="+mn-lt"/>
                <a:ea typeface="+mn-ea"/>
                <a:cs typeface="+mn-cs"/>
              </a:rPr>
              <a:t>结果表明，</a:t>
            </a:r>
            <a:r>
              <a:rPr lang="en-US" altLang="zh-CN" sz="1200" b="1" i="0" kern="1200" dirty="0" smtClean="0">
                <a:solidFill>
                  <a:schemeClr val="tx1"/>
                </a:solidFill>
                <a:effectLst/>
                <a:latin typeface="+mn-lt"/>
                <a:ea typeface="+mn-ea"/>
                <a:cs typeface="+mn-cs"/>
              </a:rPr>
              <a:t>DIFFPOOL</a:t>
            </a:r>
            <a:r>
              <a:rPr lang="zh-CN" altLang="en-US" sz="1200" b="1" i="0" kern="1200" dirty="0" smtClean="0">
                <a:solidFill>
                  <a:schemeClr val="tx1"/>
                </a:solidFill>
                <a:effectLst/>
                <a:latin typeface="+mn-lt"/>
                <a:ea typeface="+mn-ea"/>
                <a:cs typeface="+mn-cs"/>
              </a:rPr>
              <a:t>是一种池化层次结构的一般策略，可以使用不同的</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架构。</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17</a:t>
            </a:fld>
            <a:endParaRPr lang="zh-CN" altLang="en-US"/>
          </a:p>
        </p:txBody>
      </p:sp>
    </p:spTree>
    <p:extLst>
      <p:ext uri="{BB962C8B-B14F-4D97-AF65-F5344CB8AC3E}">
        <p14:creationId xmlns:p14="http://schemas.microsoft.com/office/powerpoint/2010/main" val="2793827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18</a:t>
            </a:fld>
            <a:endParaRPr lang="zh-CN" altLang="en-US"/>
          </a:p>
        </p:txBody>
      </p:sp>
    </p:spTree>
    <p:extLst>
      <p:ext uri="{BB962C8B-B14F-4D97-AF65-F5344CB8AC3E}">
        <p14:creationId xmlns:p14="http://schemas.microsoft.com/office/powerpoint/2010/main" val="779344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我们为</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引入了一种可微分的池化方法，它能够提取真实图形的复杂层次结构。通过将提出的池化层与现有的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模型结合使用，我们在几个图形分类基准测试中获得了显著的效果。有趣的未来方向包括学习硬聚类分配以进一步降低更高层的计算成本，同时还确保可微分性，并将层级池化方法应用于需要对整个图形结构进行建模的其他下游任务。</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19</a:t>
            </a:fld>
            <a:endParaRPr lang="zh-CN" altLang="en-US"/>
          </a:p>
        </p:txBody>
      </p:sp>
    </p:spTree>
    <p:extLst>
      <p:ext uri="{BB962C8B-B14F-4D97-AF65-F5344CB8AC3E}">
        <p14:creationId xmlns:p14="http://schemas.microsoft.com/office/powerpoint/2010/main" val="264157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图嵌入学习是学习从网络到向量空间的映射，同时保持相关的网络属性。</a:t>
            </a:r>
            <a:endParaRPr lang="en-US" altLang="zh-CN" dirty="0" smtClean="0"/>
          </a:p>
          <a:p>
            <a:r>
              <a:rPr lang="zh-CN" altLang="en-US" dirty="0" smtClean="0"/>
              <a:t>向量空间比图更适合于数据科学。图包含边和节点，这些网络关系只能使用数学、统计学和机器学习的特定子集。向量空间具有来自这些域的更丰富的工具集。此外，向量操作通常比等效的图操作更简单和更快。</a:t>
            </a:r>
            <a:endParaRPr lang="en-US" altLang="zh-CN" dirty="0" smtClean="0"/>
          </a:p>
          <a:p>
            <a:r>
              <a:rPr lang="zh-CN" altLang="en-US" dirty="0" smtClean="0"/>
              <a:t>把图嵌入到二维向量空间</a:t>
            </a:r>
            <a:endParaRPr lang="en-US" altLang="zh-CN" dirty="0" smtClean="0"/>
          </a:p>
          <a:p>
            <a:endParaRPr lang="zh-CN" altLang="en-US" dirty="0" smtClean="0"/>
          </a:p>
        </p:txBody>
      </p:sp>
      <p:sp>
        <p:nvSpPr>
          <p:cNvPr id="4" name="灯片编号占位符 3"/>
          <p:cNvSpPr>
            <a:spLocks noGrp="1"/>
          </p:cNvSpPr>
          <p:nvPr>
            <p:ph type="sldNum" sz="quarter" idx="10"/>
          </p:nvPr>
        </p:nvSpPr>
        <p:spPr/>
        <p:txBody>
          <a:bodyPr/>
          <a:lstStyle/>
          <a:p>
            <a:fld id="{85620C45-6093-4C77-8FCB-CC1BC63CC1CC}" type="slidenum">
              <a:rPr lang="zh-CN" altLang="en-US" smtClean="0"/>
              <a:t>4</a:t>
            </a:fld>
            <a:endParaRPr lang="zh-CN" altLang="en-US"/>
          </a:p>
        </p:txBody>
      </p:sp>
    </p:spTree>
    <p:extLst>
      <p:ext uri="{BB962C8B-B14F-4D97-AF65-F5344CB8AC3E}">
        <p14:creationId xmlns:p14="http://schemas.microsoft.com/office/powerpoint/2010/main" val="163715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图神经网络，可以在图结构数据上运行的通用深度学习架构的网络，比如社交网络数据或分子结构数据等。</a:t>
            </a:r>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一般是将底层图作为计算图，通过在图上传递、转换和聚合节点特征信息学习神经网络基元以生成单个节点嵌入。生成的节点嵌入可以作为输入，用于如节点分类或连接预测的任何可微预测层，完整的模型可以通过端到端的方式训练。 </a:t>
            </a:r>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缺点：天生平坦，无法获得分层信息</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对图形分类任务而言，层级结构的缺失是尤为重要的问题，因为这类任务是要预测与整个图相关的标签。在图分类任务中应用 </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，标准的方法是针对图中所有的节点的生成嵌入，然后对这些嵌入的节点进行全局聚合（池化），如简单地求和或在数据集上运行神经网络 </a:t>
            </a:r>
            <a:r>
              <a:rPr lang="en-US" altLang="zh-CN" sz="1200" b="0" i="0" kern="1200" dirty="0" smtClean="0">
                <a:solidFill>
                  <a:schemeClr val="tx1"/>
                </a:solidFill>
                <a:effectLst/>
                <a:latin typeface="+mn-lt"/>
                <a:ea typeface="+mn-ea"/>
                <a:cs typeface="+mn-cs"/>
              </a:rPr>
              <a:t>[7,11,15,25]</a:t>
            </a:r>
            <a:r>
              <a:rPr lang="zh-CN" altLang="en-US" sz="1200" b="0" i="0" kern="1200" dirty="0" smtClean="0">
                <a:solidFill>
                  <a:schemeClr val="tx1"/>
                </a:solidFill>
                <a:effectLst/>
                <a:latin typeface="+mn-lt"/>
                <a:ea typeface="+mn-ea"/>
                <a:cs typeface="+mn-cs"/>
              </a:rPr>
              <a:t>。这种全局聚合的方法忽略了图中可能存在的任何层级结构，并且它妨碍了研究人员为整个图形上的预测任务构而建立有效的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模型。</a:t>
            </a:r>
            <a:endParaRPr lang="zh-CN" altLang="en-US" sz="1200" b="1"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5620C45-6093-4C77-8FCB-CC1BC63CC1CC}" type="slidenum">
              <a:rPr lang="zh-CN" altLang="en-US" smtClean="0"/>
              <a:t>5</a:t>
            </a:fld>
            <a:endParaRPr lang="zh-CN" altLang="en-US"/>
          </a:p>
        </p:txBody>
      </p:sp>
    </p:spTree>
    <p:extLst>
      <p:ext uri="{BB962C8B-B14F-4D97-AF65-F5344CB8AC3E}">
        <p14:creationId xmlns:p14="http://schemas.microsoft.com/office/powerpoint/2010/main" val="355375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GNN</a:t>
            </a:r>
            <a:r>
              <a:rPr lang="zh-CN" altLang="en-US" dirty="0" smtClean="0"/>
              <a:t>面临的挑战是图形不包含空间局部性的自然概念，即所有节点不能简单地以「</a:t>
            </a:r>
            <a:r>
              <a:rPr lang="en-US" altLang="zh-CN" dirty="0" smtClean="0"/>
              <a:t>m*m </a:t>
            </a:r>
            <a:r>
              <a:rPr lang="zh-CN" altLang="en-US" dirty="0" smtClean="0"/>
              <a:t>补丁」的方式聚合在一张图像上。</a:t>
            </a:r>
            <a:endParaRPr lang="en-US" altLang="zh-CN" dirty="0" smtClean="0"/>
          </a:p>
          <a:p>
            <a:r>
              <a:rPr lang="zh-CN" altLang="en-US" dirty="0" smtClean="0"/>
              <a:t>与图像数据不同，图形数据集通常包含具有不同数量的节点和边缘的图形，这使得定义一般图形池化操作更具挑战性。</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6</a:t>
            </a:fld>
            <a:endParaRPr lang="zh-CN" altLang="en-US"/>
          </a:p>
        </p:txBody>
      </p:sp>
    </p:spTree>
    <p:extLst>
      <p:ext uri="{BB962C8B-B14F-4D97-AF65-F5344CB8AC3E}">
        <p14:creationId xmlns:p14="http://schemas.microsoft.com/office/powerpoint/2010/main" val="814241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Diffpool</a:t>
            </a:r>
            <a:endParaRPr lang="en-US" altLang="zh-CN" dirty="0" smtClean="0"/>
          </a:p>
          <a:p>
            <a:r>
              <a:rPr lang="zh-CN" altLang="en-US" dirty="0" smtClean="0"/>
              <a:t>先在原网络上跑一遍</a:t>
            </a:r>
            <a:r>
              <a:rPr lang="en-US" altLang="zh-CN" dirty="0" smtClean="0"/>
              <a:t>GNN</a:t>
            </a:r>
            <a:r>
              <a:rPr lang="zh-CN" altLang="en-US" dirty="0" smtClean="0"/>
              <a:t>得到</a:t>
            </a:r>
            <a:r>
              <a:rPr lang="en-US" altLang="zh-CN" dirty="0" smtClean="0"/>
              <a:t>embedding results</a:t>
            </a:r>
            <a:r>
              <a:rPr lang="zh-CN" altLang="en-US" dirty="0" smtClean="0"/>
              <a:t>，然后进行聚类（池化），在聚类以后的网络上再次</a:t>
            </a:r>
            <a:r>
              <a:rPr lang="en-US" altLang="zh-CN" dirty="0" smtClean="0"/>
              <a:t>GNN</a:t>
            </a:r>
            <a:r>
              <a:rPr lang="zh-CN" altLang="en-US" dirty="0" smtClean="0"/>
              <a:t>嵌入，得到的结果再聚类，重复此操作直到最后得到一个向量进行分类</a:t>
            </a:r>
            <a:endParaRPr lang="zh-CN" altLang="en-US"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8</a:t>
            </a:fld>
            <a:endParaRPr lang="zh-CN" altLang="en-US"/>
          </a:p>
        </p:txBody>
      </p:sp>
    </p:spTree>
    <p:extLst>
      <p:ext uri="{BB962C8B-B14F-4D97-AF65-F5344CB8AC3E}">
        <p14:creationId xmlns:p14="http://schemas.microsoft.com/office/powerpoint/2010/main" val="848739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sz="1200" dirty="0" smtClean="0">
                    <a:sym typeface="Wingdings" panose="05000000000000000000" pitchFamily="2" charset="2"/>
                  </a:rPr>
                  <a:t>In standard machine learning methods for classification : </a:t>
                </a:r>
                <a:r>
                  <a:rPr lang="en-US" altLang="zh-CN" sz="1200" dirty="0"/>
                  <a:t>convert each graph to an finite dimensional vector in </a:t>
                </a:r>
                <a14:m>
                  <m:oMath xmlns:m="http://schemas.openxmlformats.org/officeDocument/2006/math">
                    <m:sSup>
                      <m:sSupPr>
                        <m:ctrlPr>
                          <a:rPr lang="en-US" altLang="zh-CN" sz="1200" i="1">
                            <a:latin typeface="Cambria Math" panose="02040503050406030204" pitchFamily="18" charset="0"/>
                          </a:rPr>
                        </m:ctrlPr>
                      </m:sSupPr>
                      <m:e>
                        <m:r>
                          <a:rPr lang="en-US" altLang="zh-CN" sz="1200" i="1">
                            <a:latin typeface="Cambria Math" panose="02040503050406030204" pitchFamily="18" charset="0"/>
                            <a:ea typeface="Cambria Math" panose="02040503050406030204" pitchFamily="18" charset="0"/>
                          </a:rPr>
                          <m:t>ℝ</m:t>
                        </m:r>
                      </m:e>
                      <m:sup>
                        <m:r>
                          <m:rPr>
                            <m:sty m:val="p"/>
                          </m:rPr>
                          <a:rPr lang="en-US" altLang="zh-CN" sz="1200" i="1">
                            <a:latin typeface="Cambria Math" panose="02040503050406030204" pitchFamily="18" charset="0"/>
                          </a:rPr>
                          <m:t>D</m:t>
                        </m:r>
                      </m:sup>
                    </m:sSup>
                    <m:r>
                      <a:rPr lang="en-US" altLang="zh-CN" sz="1200" b="0" i="1" smtClean="0">
                        <a:latin typeface="Cambria Math" panose="02040503050406030204" pitchFamily="18" charset="0"/>
                      </a:rPr>
                      <m:t>.</m:t>
                    </m:r>
                  </m:oMath>
                </a14:m>
                <a:endParaRPr lang="en-US" altLang="zh-CN" sz="1200" dirty="0" smtClean="0"/>
              </a:p>
              <a:p>
                <a:r>
                  <a:rPr lang="zh-CN" altLang="en-US" sz="1200" b="0" i="0" kern="1200" dirty="0" smtClean="0">
                    <a:solidFill>
                      <a:schemeClr val="tx1"/>
                    </a:solidFill>
                    <a:effectLst/>
                    <a:latin typeface="+mn-lt"/>
                    <a:ea typeface="+mn-ea"/>
                    <a:cs typeface="+mn-cs"/>
                  </a:rPr>
                  <a:t>传播函数</a:t>
                </a:r>
                <a:r>
                  <a:rPr lang="en-US" altLang="zh-CN" sz="1200" b="0" i="0" kern="1200" dirty="0" smtClean="0">
                    <a:solidFill>
                      <a:schemeClr val="tx1"/>
                    </a:solidFill>
                    <a:effectLst/>
                    <a:latin typeface="+mn-lt"/>
                    <a:ea typeface="+mn-ea"/>
                    <a:cs typeface="+mn-cs"/>
                  </a:rPr>
                  <a:t>M[15,16]</a:t>
                </a:r>
                <a:r>
                  <a:rPr lang="zh-CN" altLang="en-US" sz="1200" b="0" i="0" kern="1200" dirty="0" smtClean="0">
                    <a:solidFill>
                      <a:schemeClr val="tx1"/>
                    </a:solidFill>
                    <a:effectLst/>
                    <a:latin typeface="+mn-lt"/>
                    <a:ea typeface="+mn-ea"/>
                    <a:cs typeface="+mn-cs"/>
                  </a:rPr>
                  <a:t>有许多可能的实现，其中</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经过</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个步骤之后计算的节点嵌入（即“消息”）的消息传播函数，它取决于邻接矩阵，可训练参数</a:t>
                </a:r>
                <a:r>
                  <a:rPr lang="en-US" altLang="zh-CN" sz="1200" b="0" i="0" kern="1200" dirty="0" smtClean="0">
                    <a:solidFill>
                      <a:schemeClr val="tx1"/>
                    </a:solidFill>
                    <a:effectLst/>
                    <a:latin typeface="+mn-lt"/>
                    <a:ea typeface="+mn-ea"/>
                    <a:cs typeface="+mn-cs"/>
                  </a:rPr>
                  <a:t>θ</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）和从先前的消息传递步骤生成的节点嵌入</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）（为了符号方便，我们假设所有</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）的嵌入维数为</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但是，一般来说，这种限制是不必要的）。在初始消息传递迭代（</a:t>
                </a:r>
                <a:r>
                  <a:rPr lang="en-US" altLang="zh-CN" sz="1200" b="0" i="0" kern="1200" dirty="0" smtClean="0">
                    <a:solidFill>
                      <a:schemeClr val="tx1"/>
                    </a:solidFill>
                    <a:effectLst/>
                    <a:latin typeface="+mn-lt"/>
                    <a:ea typeface="+mn-ea"/>
                    <a:cs typeface="+mn-cs"/>
                  </a:rPr>
                  <a:t>k = 1</a:t>
                </a:r>
                <a:r>
                  <a:rPr lang="zh-CN" altLang="en-US" sz="1200" b="0" i="0" kern="1200" dirty="0" smtClean="0">
                    <a:solidFill>
                      <a:schemeClr val="tx1"/>
                    </a:solidFill>
                    <a:effectLst/>
                    <a:latin typeface="+mn-lt"/>
                    <a:ea typeface="+mn-ea"/>
                    <a:cs typeface="+mn-cs"/>
                  </a:rPr>
                  <a:t>）处嵌入    </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）的输入节点，并且使用图上的节点特征进行初始化，</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F</a:t>
                </a:r>
              </a:p>
              <a:p>
                <a:r>
                  <a:rPr lang="zh-CN" altLang="en-US" sz="1200" b="0" i="0" kern="1200" dirty="0" smtClean="0">
                    <a:solidFill>
                      <a:schemeClr val="tx1"/>
                    </a:solidFill>
                    <a:effectLst/>
                    <a:latin typeface="+mn-lt"/>
                    <a:ea typeface="+mn-ea"/>
                    <a:cs typeface="+mn-cs"/>
                  </a:rPr>
                  <a:t>传播函数</a:t>
                </a:r>
                <a:r>
                  <a:rPr lang="en-US" altLang="zh-CN" sz="1200" b="0" i="0" u="none" strike="noStrike" kern="1200" dirty="0" smtClean="0">
                    <a:solidFill>
                      <a:schemeClr val="tx1"/>
                    </a:solidFill>
                    <a:effectLst/>
                    <a:latin typeface="+mn-lt"/>
                    <a:ea typeface="+mn-ea"/>
                    <a:cs typeface="+mn-cs"/>
                  </a:rPr>
                  <a:t>MM</a:t>
                </a:r>
                <a:r>
                  <a:rPr lang="zh-CN" altLang="en-US" sz="1200" b="0" i="0" kern="1200" dirty="0" smtClean="0">
                    <a:solidFill>
                      <a:schemeClr val="tx1"/>
                    </a:solidFill>
                    <a:effectLst/>
                    <a:latin typeface="+mn-lt"/>
                    <a:ea typeface="+mn-ea"/>
                    <a:cs typeface="+mn-cs"/>
                  </a:rPr>
                  <a:t>有多种实现方式。有一种流行的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变种</a:t>
                </a:r>
                <a:r>
                  <a:rPr lang="en-US" altLang="zh-CN" sz="1200" b="0" i="0" kern="1200" dirty="0" smtClean="0">
                    <a:solidFill>
                      <a:schemeClr val="tx1"/>
                    </a:solidFill>
                    <a:effectLst/>
                    <a:latin typeface="+mn-lt"/>
                    <a:ea typeface="+mn-ea"/>
                    <a:cs typeface="+mn-cs"/>
                  </a:rPr>
                  <a:t>GCN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的实现方式是将线性变换和</a:t>
                </a:r>
                <a:r>
                  <a:rPr lang="en-US" altLang="zh-CN" sz="1200" b="0" i="0" kern="1200" dirty="0" err="1" smtClean="0">
                    <a:solidFill>
                      <a:schemeClr val="tx1"/>
                    </a:solidFill>
                    <a:effectLst/>
                    <a:latin typeface="+mn-lt"/>
                    <a:ea typeface="+mn-ea"/>
                    <a:cs typeface="+mn-cs"/>
                  </a:rPr>
                  <a:t>ReLU</a:t>
                </a:r>
                <a:r>
                  <a:rPr lang="zh-CN" altLang="en-US" sz="1200" b="0" i="0" kern="1200" dirty="0" smtClean="0">
                    <a:solidFill>
                      <a:schemeClr val="tx1"/>
                    </a:solidFill>
                    <a:effectLst/>
                    <a:latin typeface="+mn-lt"/>
                    <a:ea typeface="+mn-ea"/>
                    <a:cs typeface="+mn-cs"/>
                  </a:rPr>
                  <a:t>非线性激活结合起来</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Z</a:t>
                </a:r>
                <a:r>
                  <a:rPr lang="zh-CN" altLang="en-US" sz="1200" b="0" i="0" kern="1200" dirty="0" smtClean="0">
                    <a:solidFill>
                      <a:schemeClr val="tx1"/>
                    </a:solidFill>
                    <a:effectLst/>
                    <a:latin typeface="+mn-lt"/>
                    <a:ea typeface="+mn-ea"/>
                    <a:cs typeface="+mn-cs"/>
                  </a:rPr>
                  <a:t>表示任意根据某些邻接矩阵</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和初始输入节点特征</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来实现的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次迭代后消息传递的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模块。</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我们的目标是学习如何使用一个</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模型的输出将节点聚类或汇集在一起​​，以便我们可以将这种粗化图作为另一个</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层的输入。</a:t>
                </a:r>
                <a:r>
                  <a:rPr lang="zh-CN" altLang="en-US" sz="1200" b="0" i="0" kern="1200" dirty="0" smtClean="0">
                    <a:solidFill>
                      <a:schemeClr val="tx1"/>
                    </a:solidFill>
                    <a:effectLst/>
                    <a:latin typeface="+mn-lt"/>
                    <a:ea typeface="+mn-ea"/>
                    <a:cs typeface="+mn-cs"/>
                  </a:rPr>
                  <a:t>与通常的图形粗化任务相比，对于</a:t>
                </a:r>
                <a:r>
                  <a:rPr lang="en-US" altLang="zh-CN" sz="1200" b="0" i="0" kern="1200" dirty="0" smtClean="0">
                    <a:solidFill>
                      <a:schemeClr val="tx1"/>
                    </a:solidFill>
                    <a:effectLst/>
                    <a:latin typeface="+mn-lt"/>
                    <a:ea typeface="+mn-ea"/>
                    <a:cs typeface="+mn-cs"/>
                  </a:rPr>
                  <a:t>GNNs</a:t>
                </a:r>
                <a:r>
                  <a:rPr lang="zh-CN" altLang="en-US" sz="1200" b="0" i="0" kern="1200" dirty="0" smtClean="0">
                    <a:solidFill>
                      <a:schemeClr val="tx1"/>
                    </a:solidFill>
                    <a:effectLst/>
                    <a:latin typeface="+mn-lt"/>
                    <a:ea typeface="+mn-ea"/>
                    <a:cs typeface="+mn-cs"/>
                  </a:rPr>
                  <a:t>使得设计（如池化层）变得极具挑战性的是，我们的目标不是简单地将节点集中在一个图形中，而是提供一个通用的配方，以便在一组广泛的输入图形中分层地聚合节点。也就是说，我们需要我们的模型来学习池化策略，该策略将在具有不同节点，不同边缘的图形上进行推广，并且可以在推理中适应各种图形结构。</a:t>
                </a:r>
                <a:endParaRPr lang="en-US" altLang="zh-CN" sz="1200" dirty="0" smtClean="0"/>
              </a:p>
              <a:p>
                <a:endParaRPr lang="en-US" altLang="zh-CN" sz="1200" dirty="0"/>
              </a:p>
            </p:txBody>
          </p:sp>
        </mc:Choice>
        <mc:Fallback xmlns="">
          <p:sp>
            <p:nvSpPr>
              <p:cNvPr id="3" name="备注占位符 2"/>
              <p:cNvSpPr>
                <a:spLocks noGrp="1"/>
              </p:cNvSpPr>
              <p:nvPr>
                <p:ph type="body" idx="1"/>
              </p:nvPr>
            </p:nvSpPr>
            <p:spPr/>
            <p:txBody>
              <a:bodyPr/>
              <a:lstStyle/>
              <a:p>
                <a:r>
                  <a:rPr lang="en-US" altLang="zh-CN" sz="1200" dirty="0" smtClean="0">
                    <a:sym typeface="Wingdings" panose="05000000000000000000" pitchFamily="2" charset="2"/>
                  </a:rPr>
                  <a:t>In standard machine learning methods for classification : </a:t>
                </a:r>
                <a:r>
                  <a:rPr lang="en-US" altLang="zh-CN" sz="1200" dirty="0"/>
                  <a:t>convert each graph to an finite dimensional vector in </a:t>
                </a:r>
                <a:r>
                  <a:rPr lang="en-US" altLang="zh-CN" sz="1200" i="0">
                    <a:latin typeface="Cambria Math" panose="02040503050406030204" pitchFamily="18" charset="0"/>
                    <a:ea typeface="Cambria Math" panose="02040503050406030204" pitchFamily="18" charset="0"/>
                  </a:rPr>
                  <a:t>ℝ^</a:t>
                </a:r>
                <a:r>
                  <a:rPr lang="en-US" altLang="zh-CN" sz="1200" i="0">
                    <a:latin typeface="Cambria Math" panose="02040503050406030204" pitchFamily="18" charset="0"/>
                  </a:rPr>
                  <a:t>D</a:t>
                </a:r>
                <a:r>
                  <a:rPr lang="en-US" altLang="zh-CN" sz="1200" b="0" i="0" smtClean="0">
                    <a:latin typeface="Cambria Math" panose="02040503050406030204" pitchFamily="18" charset="0"/>
                  </a:rPr>
                  <a:t>.</a:t>
                </a:r>
                <a:endParaRPr lang="en-US" altLang="zh-CN" sz="1200" dirty="0" smtClean="0"/>
              </a:p>
              <a:p>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Rn×d</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经过</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个步骤之后计算的节点嵌入（即“消息”）的消息传播函数，它取决于邻接矩阵，可训练参数</a:t>
                </a:r>
                <a:r>
                  <a:rPr lang="en-US" altLang="zh-CN" sz="1200" b="0" i="0" kern="1200" dirty="0" smtClean="0">
                    <a:solidFill>
                      <a:schemeClr val="tx1"/>
                    </a:solidFill>
                    <a:effectLst/>
                    <a:latin typeface="+mn-lt"/>
                    <a:ea typeface="+mn-ea"/>
                    <a:cs typeface="+mn-cs"/>
                  </a:rPr>
                  <a:t>θ</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）和从先前的消息传递步骤生成的节点嵌入</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k-1</a:t>
                </a:r>
                <a:r>
                  <a:rPr lang="zh-CN" altLang="en-US" sz="1200" b="0" i="0" kern="1200" dirty="0" smtClean="0">
                    <a:solidFill>
                      <a:schemeClr val="tx1"/>
                    </a:solidFill>
                    <a:effectLst/>
                    <a:latin typeface="+mn-lt"/>
                    <a:ea typeface="+mn-ea"/>
                    <a:cs typeface="+mn-cs"/>
                  </a:rPr>
                  <a:t>）（为了符号方便，我们假设所有</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）的嵌入维数为</a:t>
                </a:r>
                <a:r>
                  <a:rPr lang="en-US" altLang="zh-CN" sz="1200" b="0" i="0" kern="1200" dirty="0" smtClean="0">
                    <a:solidFill>
                      <a:schemeClr val="tx1"/>
                    </a:solidFill>
                    <a:effectLst/>
                    <a:latin typeface="+mn-lt"/>
                    <a:ea typeface="+mn-ea"/>
                    <a:cs typeface="+mn-cs"/>
                  </a:rPr>
                  <a:t>d; </a:t>
                </a:r>
                <a:r>
                  <a:rPr lang="zh-CN" altLang="en-US" sz="1200" b="0" i="0" kern="1200" dirty="0" smtClean="0">
                    <a:solidFill>
                      <a:schemeClr val="tx1"/>
                    </a:solidFill>
                    <a:effectLst/>
                    <a:latin typeface="+mn-lt"/>
                    <a:ea typeface="+mn-ea"/>
                    <a:cs typeface="+mn-cs"/>
                  </a:rPr>
                  <a:t>但是，一般来说，这种限制是不必要的）。在初始消息传递迭代（</a:t>
                </a:r>
                <a:r>
                  <a:rPr lang="en-US" altLang="zh-CN" sz="1200" b="0" i="0" kern="1200" dirty="0" smtClean="0">
                    <a:solidFill>
                      <a:schemeClr val="tx1"/>
                    </a:solidFill>
                    <a:effectLst/>
                    <a:latin typeface="+mn-lt"/>
                    <a:ea typeface="+mn-ea"/>
                    <a:cs typeface="+mn-cs"/>
                  </a:rPr>
                  <a:t>k = 1</a:t>
                </a:r>
                <a:r>
                  <a:rPr lang="zh-CN" altLang="en-US" sz="1200" b="0" i="0" kern="1200" dirty="0" smtClean="0">
                    <a:solidFill>
                      <a:schemeClr val="tx1"/>
                    </a:solidFill>
                    <a:effectLst/>
                    <a:latin typeface="+mn-lt"/>
                    <a:ea typeface="+mn-ea"/>
                    <a:cs typeface="+mn-cs"/>
                  </a:rPr>
                  <a:t>）处嵌入    </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）的输入节点，并且使用图上的节点特征进行初始化，</a:t>
                </a:r>
                <a:r>
                  <a:rPr lang="en-US" altLang="zh-CN" sz="1200" b="0" i="0" kern="1200" dirty="0" smtClean="0">
                    <a:solidFill>
                      <a:schemeClr val="tx1"/>
                    </a:solidFill>
                    <a:effectLst/>
                    <a:latin typeface="+mn-lt"/>
                    <a:ea typeface="+mn-ea"/>
                    <a:cs typeface="+mn-cs"/>
                  </a:rPr>
                  <a:t>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F</a:t>
                </a:r>
              </a:p>
              <a:p>
                <a:r>
                  <a:rPr lang="zh-CN" altLang="en-US" sz="1200" b="0" i="0" kern="1200" dirty="0" smtClean="0">
                    <a:solidFill>
                      <a:schemeClr val="tx1"/>
                    </a:solidFill>
                    <a:effectLst/>
                    <a:latin typeface="+mn-lt"/>
                    <a:ea typeface="+mn-ea"/>
                    <a:cs typeface="+mn-cs"/>
                  </a:rPr>
                  <a:t>传播函数</a:t>
                </a:r>
                <a:r>
                  <a:rPr lang="en-US" altLang="zh-CN" sz="1200" b="0" i="0" u="none" strike="noStrike" kern="1200" dirty="0" smtClean="0">
                    <a:solidFill>
                      <a:schemeClr val="tx1"/>
                    </a:solidFill>
                    <a:effectLst/>
                    <a:latin typeface="+mn-lt"/>
                    <a:ea typeface="+mn-ea"/>
                    <a:cs typeface="+mn-cs"/>
                  </a:rPr>
                  <a:t>MM</a:t>
                </a:r>
                <a:r>
                  <a:rPr lang="zh-CN" altLang="en-US" sz="1200" b="0" i="0" kern="1200" dirty="0" smtClean="0">
                    <a:solidFill>
                      <a:schemeClr val="tx1"/>
                    </a:solidFill>
                    <a:effectLst/>
                    <a:latin typeface="+mn-lt"/>
                    <a:ea typeface="+mn-ea"/>
                    <a:cs typeface="+mn-cs"/>
                  </a:rPr>
                  <a:t>有多种实现方式。有一种流行的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变种</a:t>
                </a:r>
                <a:r>
                  <a:rPr lang="en-US" altLang="zh-CN" sz="1200" b="0" i="0" kern="1200" dirty="0" smtClean="0">
                    <a:solidFill>
                      <a:schemeClr val="tx1"/>
                    </a:solidFill>
                    <a:effectLst/>
                    <a:latin typeface="+mn-lt"/>
                    <a:ea typeface="+mn-ea"/>
                    <a:cs typeface="+mn-cs"/>
                  </a:rPr>
                  <a:t>GCN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的实现方式是将线性变换和</a:t>
                </a:r>
                <a:r>
                  <a:rPr lang="en-US" altLang="zh-CN" sz="1200" b="0" i="0" kern="1200" dirty="0" err="1" smtClean="0">
                    <a:solidFill>
                      <a:schemeClr val="tx1"/>
                    </a:solidFill>
                    <a:effectLst/>
                    <a:latin typeface="+mn-lt"/>
                    <a:ea typeface="+mn-ea"/>
                    <a:cs typeface="+mn-cs"/>
                  </a:rPr>
                  <a:t>ReLU</a:t>
                </a:r>
                <a:r>
                  <a:rPr lang="zh-CN" altLang="en-US" sz="1200" b="0" i="0" kern="1200" dirty="0" smtClean="0">
                    <a:solidFill>
                      <a:schemeClr val="tx1"/>
                    </a:solidFill>
                    <a:effectLst/>
                    <a:latin typeface="+mn-lt"/>
                    <a:ea typeface="+mn-ea"/>
                    <a:cs typeface="+mn-cs"/>
                  </a:rPr>
                  <a:t>非线性激活结合起来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表示任意根据某些邻接矩阵</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和初始输入节点特征</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来实现的</a:t>
                </a:r>
                <a:r>
                  <a:rPr lang="en-US" altLang="zh-CN" sz="1200" b="0" i="0" kern="1200" dirty="0" smtClean="0">
                    <a:solidFill>
                      <a:schemeClr val="tx1"/>
                    </a:solidFill>
                    <a:effectLst/>
                    <a:latin typeface="+mn-lt"/>
                    <a:ea typeface="+mn-ea"/>
                    <a:cs typeface="+mn-cs"/>
                  </a:rPr>
                  <a:t>K</a:t>
                </a:r>
                <a:r>
                  <a:rPr lang="zh-CN" altLang="en-US" sz="1200" b="0" i="0" kern="1200" dirty="0" smtClean="0">
                    <a:solidFill>
                      <a:schemeClr val="tx1"/>
                    </a:solidFill>
                    <a:effectLst/>
                    <a:latin typeface="+mn-lt"/>
                    <a:ea typeface="+mn-ea"/>
                    <a:cs typeface="+mn-cs"/>
                  </a:rPr>
                  <a:t>次迭代后消息传递的</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模块。</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我们的目标是学习如何使用一个</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模型的输出将节点聚类或汇集在一起​​，以便我们可以将这种粗化图作为另一个</a:t>
                </a:r>
                <a:r>
                  <a:rPr lang="en-US" altLang="zh-CN" sz="1200" b="1" i="0" kern="1200" dirty="0" smtClean="0">
                    <a:solidFill>
                      <a:schemeClr val="tx1"/>
                    </a:solidFill>
                    <a:effectLst/>
                    <a:latin typeface="+mn-lt"/>
                    <a:ea typeface="+mn-ea"/>
                    <a:cs typeface="+mn-cs"/>
                  </a:rPr>
                  <a:t>GNN</a:t>
                </a:r>
                <a:r>
                  <a:rPr lang="zh-CN" altLang="en-US" sz="1200" b="1" i="0" kern="1200" dirty="0" smtClean="0">
                    <a:solidFill>
                      <a:schemeClr val="tx1"/>
                    </a:solidFill>
                    <a:effectLst/>
                    <a:latin typeface="+mn-lt"/>
                    <a:ea typeface="+mn-ea"/>
                    <a:cs typeface="+mn-cs"/>
                  </a:rPr>
                  <a:t>层的输入。</a:t>
                </a:r>
                <a:r>
                  <a:rPr lang="zh-CN" altLang="en-US" sz="1200" b="0" i="0" kern="1200" dirty="0" smtClean="0">
                    <a:solidFill>
                      <a:schemeClr val="tx1"/>
                    </a:solidFill>
                    <a:effectLst/>
                    <a:latin typeface="+mn-lt"/>
                    <a:ea typeface="+mn-ea"/>
                    <a:cs typeface="+mn-cs"/>
                  </a:rPr>
                  <a:t>与通常的图形粗化任务相比，对于</a:t>
                </a:r>
                <a:r>
                  <a:rPr lang="en-US" altLang="zh-CN" sz="1200" b="0" i="0" kern="1200" dirty="0" smtClean="0">
                    <a:solidFill>
                      <a:schemeClr val="tx1"/>
                    </a:solidFill>
                    <a:effectLst/>
                    <a:latin typeface="+mn-lt"/>
                    <a:ea typeface="+mn-ea"/>
                    <a:cs typeface="+mn-cs"/>
                  </a:rPr>
                  <a:t>GNNs</a:t>
                </a:r>
                <a:r>
                  <a:rPr lang="zh-CN" altLang="en-US" sz="1200" b="0" i="0" kern="1200" dirty="0" smtClean="0">
                    <a:solidFill>
                      <a:schemeClr val="tx1"/>
                    </a:solidFill>
                    <a:effectLst/>
                    <a:latin typeface="+mn-lt"/>
                    <a:ea typeface="+mn-ea"/>
                    <a:cs typeface="+mn-cs"/>
                  </a:rPr>
                  <a:t>使得设计（如池化层）变得极具挑战性的是，我们的目标不是简单地将节点集中在一个图形中，而是提供一个通用的配方，以便在一组广泛的输入图形中分层地聚合节点。也就是说，我们需要我们的模型来学习池化策略，该策略将在具有不同节点，不同边缘的图形上进行推广，并且可以在推理中适应各种图形结构。</a:t>
                </a:r>
                <a:endParaRPr lang="en-US" altLang="zh-CN" sz="1200" dirty="0" smtClean="0"/>
              </a:p>
              <a:p>
                <a:endParaRPr lang="en-US" altLang="zh-CN" sz="1200" dirty="0"/>
              </a:p>
            </p:txBody>
          </p:sp>
        </mc:Fallback>
      </mc:AlternateContent>
      <p:sp>
        <p:nvSpPr>
          <p:cNvPr id="4" name="灯片编号占位符 3"/>
          <p:cNvSpPr>
            <a:spLocks noGrp="1"/>
          </p:cNvSpPr>
          <p:nvPr>
            <p:ph type="sldNum" sz="quarter" idx="10"/>
          </p:nvPr>
        </p:nvSpPr>
        <p:spPr/>
        <p:txBody>
          <a:bodyPr/>
          <a:lstStyle/>
          <a:p>
            <a:fld id="{85620C45-6093-4C77-8FCB-CC1BC63CC1CC}" type="slidenum">
              <a:rPr lang="zh-CN" altLang="en-US" smtClean="0"/>
              <a:t>9</a:t>
            </a:fld>
            <a:endParaRPr lang="zh-CN" altLang="en-US"/>
          </a:p>
        </p:txBody>
      </p:sp>
    </p:spTree>
    <p:extLst>
      <p:ext uri="{BB962C8B-B14F-4D97-AF65-F5344CB8AC3E}">
        <p14:creationId xmlns:p14="http://schemas.microsoft.com/office/powerpoint/2010/main" val="2181433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85620C45-6093-4C77-8FCB-CC1BC63CC1CC}" type="slidenum">
              <a:rPr lang="zh-CN" altLang="en-US" smtClean="0"/>
              <a:t>10</a:t>
            </a:fld>
            <a:endParaRPr lang="zh-CN" altLang="en-US"/>
          </a:p>
        </p:txBody>
      </p:sp>
    </p:spTree>
    <p:extLst>
      <p:ext uri="{BB962C8B-B14F-4D97-AF65-F5344CB8AC3E}">
        <p14:creationId xmlns:p14="http://schemas.microsoft.com/office/powerpoint/2010/main" val="189644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ym typeface="Wingdings" panose="05000000000000000000" pitchFamily="2" charset="2"/>
              </a:rPr>
              <a:t>S(l)S(l) </a:t>
            </a:r>
            <a:r>
              <a:rPr lang="zh-CN" altLang="en-US" sz="1200" dirty="0" smtClean="0">
                <a:sym typeface="Wingdings" panose="05000000000000000000" pitchFamily="2" charset="2"/>
              </a:rPr>
              <a:t>的每一行代表在</a:t>
            </a:r>
            <a:r>
              <a:rPr lang="en-US" altLang="zh-CN" sz="1200" dirty="0" smtClean="0">
                <a:sym typeface="Wingdings" panose="05000000000000000000" pitchFamily="2" charset="2"/>
              </a:rPr>
              <a:t>l</a:t>
            </a:r>
            <a:r>
              <a:rPr lang="zh-CN" altLang="en-US" sz="1200" dirty="0" smtClean="0">
                <a:sym typeface="Wingdings" panose="05000000000000000000" pitchFamily="2" charset="2"/>
              </a:rPr>
              <a:t>层中的</a:t>
            </a:r>
            <a:r>
              <a:rPr lang="en-US" altLang="zh-CN" sz="1200" dirty="0" err="1" smtClean="0">
                <a:sym typeface="Wingdings" panose="05000000000000000000" pitchFamily="2" charset="2"/>
              </a:rPr>
              <a:t>nl</a:t>
            </a:r>
            <a:r>
              <a:rPr lang="zh-CN" altLang="en-US" sz="1200" dirty="0" smtClean="0">
                <a:sym typeface="Wingdings" panose="05000000000000000000" pitchFamily="2" charset="2"/>
              </a:rPr>
              <a:t>个节点中的一个节点（或一个节点聚类簇），每一列代表</a:t>
            </a:r>
            <a:r>
              <a:rPr lang="en-US" altLang="zh-CN" sz="1200" dirty="0" smtClean="0">
                <a:sym typeface="Wingdings" panose="05000000000000000000" pitchFamily="2" charset="2"/>
              </a:rPr>
              <a:t>l+1</a:t>
            </a:r>
            <a:r>
              <a:rPr lang="zh-CN" altLang="en-US" sz="1200" dirty="0" smtClean="0">
                <a:sym typeface="Wingdings" panose="05000000000000000000" pitchFamily="2" charset="2"/>
              </a:rPr>
              <a:t>层中的</a:t>
            </a:r>
            <a:r>
              <a:rPr lang="en-US" altLang="zh-CN" sz="1200" dirty="0" smtClean="0">
                <a:sym typeface="Wingdings" panose="05000000000000000000" pitchFamily="2" charset="2"/>
              </a:rPr>
              <a:t>nl+1</a:t>
            </a:r>
            <a:r>
              <a:rPr lang="zh-CN" altLang="en-US" sz="1200" dirty="0" smtClean="0">
                <a:sym typeface="Wingdings" panose="05000000000000000000" pitchFamily="2" charset="2"/>
              </a:rPr>
              <a:t>节点聚类簇，</a:t>
            </a:r>
            <a:r>
              <a:rPr lang="en-US" altLang="zh-CN" sz="1200" dirty="0" smtClean="0">
                <a:sym typeface="Wingdings" panose="05000000000000000000" pitchFamily="2" charset="2"/>
              </a:rPr>
              <a:t>S(l)</a:t>
            </a:r>
            <a:r>
              <a:rPr lang="zh-CN" altLang="en-US" sz="1200" dirty="0" smtClean="0">
                <a:sym typeface="Wingdings" panose="05000000000000000000" pitchFamily="2" charset="2"/>
              </a:rPr>
              <a:t>提供了从</a:t>
            </a:r>
            <a:r>
              <a:rPr lang="en-US" altLang="zh-CN" sz="1200" dirty="0" smtClean="0">
                <a:sym typeface="Wingdings" panose="05000000000000000000" pitchFamily="2" charset="2"/>
              </a:rPr>
              <a:t>l</a:t>
            </a:r>
            <a:r>
              <a:rPr lang="zh-CN" altLang="en-US" sz="1200" dirty="0" smtClean="0">
                <a:sym typeface="Wingdings" panose="05000000000000000000" pitchFamily="2" charset="2"/>
              </a:rPr>
              <a:t>层的图节点到</a:t>
            </a:r>
            <a:r>
              <a:rPr lang="en-US" altLang="zh-CN" sz="1200" dirty="0" smtClean="0">
                <a:sym typeface="Wingdings" panose="05000000000000000000" pitchFamily="2" charset="2"/>
              </a:rPr>
              <a:t>l+1</a:t>
            </a:r>
            <a:r>
              <a:rPr lang="zh-CN" altLang="en-US" sz="1200" dirty="0" smtClean="0">
                <a:sym typeface="Wingdings" panose="05000000000000000000" pitchFamily="2" charset="2"/>
              </a:rPr>
              <a:t>层的图节点（聚类簇）的软分配</a:t>
            </a:r>
            <a:endParaRPr lang="en-US" altLang="zh-CN" sz="1200" dirty="0" smtClean="0">
              <a:sym typeface="Wingdings" panose="05000000000000000000" pitchFamily="2" charset="2"/>
            </a:endParaRPr>
          </a:p>
          <a:p>
            <a:r>
              <a:rPr lang="zh-CN" altLang="en-US" sz="1200" b="0" i="0" kern="1200" dirty="0" smtClean="0">
                <a:solidFill>
                  <a:schemeClr val="tx1"/>
                </a:solidFill>
                <a:effectLst/>
                <a:latin typeface="+mn-lt"/>
                <a:ea typeface="+mn-ea"/>
                <a:cs typeface="+mn-cs"/>
              </a:rPr>
              <a:t>将</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层图的邻接矩阵记为</a:t>
            </a:r>
            <a:r>
              <a:rPr lang="en-US" altLang="zh-CN" sz="1200" b="0" i="0" u="none" strike="noStrike" kern="1200" dirty="0" smtClean="0">
                <a:solidFill>
                  <a:schemeClr val="tx1"/>
                </a:solidFill>
                <a:effectLst/>
                <a:latin typeface="+mn-lt"/>
                <a:ea typeface="+mn-ea"/>
                <a:cs typeface="+mn-cs"/>
              </a:rPr>
              <a:t>A(l)</a:t>
            </a:r>
            <a:r>
              <a:rPr lang="zh-CN" altLang="en-US" sz="1200" b="0" i="0"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层图的节点嵌入记为</a:t>
            </a:r>
            <a:r>
              <a:rPr lang="en-US" altLang="zh-CN" sz="1200" b="0" i="0" u="none" strike="noStrike" kern="1200" dirty="0" smtClean="0">
                <a:solidFill>
                  <a:schemeClr val="tx1"/>
                </a:solidFill>
                <a:effectLst/>
                <a:latin typeface="+mn-lt"/>
                <a:ea typeface="+mn-ea"/>
                <a:cs typeface="+mn-cs"/>
              </a:rPr>
              <a:t>Z(l)</a:t>
            </a:r>
          </a:p>
          <a:p>
            <a:r>
              <a:rPr lang="zh-CN" altLang="en-US" sz="1200" b="0" i="0" kern="1200" dirty="0" smtClean="0">
                <a:solidFill>
                  <a:schemeClr val="tx1"/>
                </a:solidFill>
                <a:effectLst/>
                <a:latin typeface="+mn-lt"/>
                <a:ea typeface="+mn-ea"/>
                <a:cs typeface="+mn-cs"/>
              </a:rPr>
              <a:t>根据分配矩阵，将上一层的节点嵌入</a:t>
            </a:r>
            <a:r>
              <a:rPr lang="en-US" altLang="zh-CN" sz="1200" b="0" i="0" u="none" strike="noStrike" kern="1200" dirty="0" smtClean="0">
                <a:solidFill>
                  <a:schemeClr val="tx1"/>
                </a:solidFill>
                <a:effectLst/>
                <a:latin typeface="+mn-lt"/>
                <a:ea typeface="+mn-ea"/>
                <a:cs typeface="+mn-cs"/>
              </a:rPr>
              <a:t>Xl</a:t>
            </a:r>
            <a:r>
              <a:rPr lang="zh-CN" altLang="en-US" sz="1200" b="0" i="0" kern="1200" dirty="0" smtClean="0">
                <a:solidFill>
                  <a:schemeClr val="tx1"/>
                </a:solidFill>
                <a:effectLst/>
                <a:latin typeface="+mn-lt"/>
                <a:ea typeface="+mn-ea"/>
                <a:cs typeface="+mn-cs"/>
              </a:rPr>
              <a:t>转换成下一层的节点（聚类簇）嵌入</a:t>
            </a:r>
            <a:r>
              <a:rPr lang="en-US" altLang="zh-CN" sz="1200" b="0" i="0" u="none" strike="noStrike" kern="1200" dirty="0" smtClean="0">
                <a:solidFill>
                  <a:schemeClr val="tx1"/>
                </a:solidFill>
                <a:effectLst/>
                <a:latin typeface="+mn-lt"/>
                <a:ea typeface="+mn-ea"/>
                <a:cs typeface="+mn-cs"/>
              </a:rPr>
              <a:t>X(l+1)</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公式</a:t>
            </a:r>
            <a:r>
              <a:rPr lang="en-US" altLang="zh-CN" sz="1200" b="0" i="0" u="none" strike="noStrike"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是将上一层的邻接矩阵</a:t>
            </a:r>
            <a:r>
              <a:rPr lang="en-US" altLang="zh-CN" sz="1200" b="0" i="0" u="none" strike="noStrike" kern="1200" dirty="0" smtClean="0">
                <a:solidFill>
                  <a:schemeClr val="tx1"/>
                </a:solidFill>
                <a:effectLst/>
                <a:latin typeface="+mn-lt"/>
                <a:ea typeface="+mn-ea"/>
                <a:cs typeface="+mn-cs"/>
              </a:rPr>
              <a:t>A(l)A(l)</a:t>
            </a:r>
            <a:r>
              <a:rPr lang="zh-CN" altLang="en-US" sz="1200" b="0" i="0" kern="1200" dirty="0" smtClean="0">
                <a:solidFill>
                  <a:schemeClr val="tx1"/>
                </a:solidFill>
                <a:effectLst/>
                <a:latin typeface="+mn-lt"/>
                <a:ea typeface="+mn-ea"/>
                <a:cs typeface="+mn-cs"/>
              </a:rPr>
              <a:t>转换成下一层粗化图的邻接矩阵</a:t>
            </a:r>
            <a:r>
              <a:rPr lang="en-US" altLang="zh-CN" sz="1200" b="0" i="0" u="none" strike="noStrike" kern="1200" dirty="0" smtClean="0">
                <a:solidFill>
                  <a:schemeClr val="tx1"/>
                </a:solidFill>
                <a:effectLst/>
                <a:latin typeface="+mn-lt"/>
                <a:ea typeface="+mn-ea"/>
                <a:cs typeface="+mn-cs"/>
              </a:rPr>
              <a:t>Al+1</a:t>
            </a:r>
            <a:r>
              <a:rPr lang="zh-CN" altLang="en-US" dirty="0" smtClean="0"/>
              <a:t/>
            </a:r>
            <a:br>
              <a:rPr lang="zh-CN" altLang="en-US" dirty="0" smtClean="0"/>
            </a:br>
            <a:endParaRPr lang="en-US" altLang="zh-CN" sz="1200" b="0" i="0" u="none" strike="noStrike" kern="1200" dirty="0" smtClean="0">
              <a:solidFill>
                <a:schemeClr val="tx1"/>
              </a:solidFill>
              <a:effectLst/>
              <a:latin typeface="+mn-lt"/>
              <a:ea typeface="+mn-ea"/>
              <a:cs typeface="+mn-cs"/>
            </a:endParaRPr>
          </a:p>
          <a:p>
            <a:r>
              <a:rPr lang="zh-CN" altLang="en-US" dirty="0" smtClean="0"/>
              <a:t/>
            </a:r>
            <a:br>
              <a:rPr lang="zh-CN" altLang="en-US" dirty="0" smtClean="0"/>
            </a:br>
            <a:endParaRPr lang="zh-CN" altLang="en-US" sz="1200" dirty="0" smtClean="0">
              <a:sym typeface="Wingdings" panose="05000000000000000000" pitchFamily="2" charset="2"/>
            </a:endParaRPr>
          </a:p>
        </p:txBody>
      </p:sp>
      <p:sp>
        <p:nvSpPr>
          <p:cNvPr id="4" name="灯片编号占位符 3"/>
          <p:cNvSpPr>
            <a:spLocks noGrp="1"/>
          </p:cNvSpPr>
          <p:nvPr>
            <p:ph type="sldNum" sz="quarter" idx="10"/>
          </p:nvPr>
        </p:nvSpPr>
        <p:spPr/>
        <p:txBody>
          <a:bodyPr/>
          <a:lstStyle/>
          <a:p>
            <a:fld id="{85620C45-6093-4C77-8FCB-CC1BC63CC1CC}" type="slidenum">
              <a:rPr lang="zh-CN" altLang="en-US" smtClean="0"/>
              <a:t>11</a:t>
            </a:fld>
            <a:endParaRPr lang="zh-CN" altLang="en-US"/>
          </a:p>
        </p:txBody>
      </p:sp>
    </p:spTree>
    <p:extLst>
      <p:ext uri="{BB962C8B-B14F-4D97-AF65-F5344CB8AC3E}">
        <p14:creationId xmlns:p14="http://schemas.microsoft.com/office/powerpoint/2010/main" val="300361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邻接矩阵</a:t>
            </a:r>
            <a:r>
              <a:rPr lang="en-US" altLang="zh-CN" sz="1200" b="0" i="0" u="none" strike="noStrike" kern="1200" dirty="0" smtClean="0">
                <a:solidFill>
                  <a:schemeClr val="tx1"/>
                </a:solidFill>
                <a:effectLst/>
                <a:latin typeface="+mn-lt"/>
                <a:ea typeface="+mn-ea"/>
                <a:cs typeface="+mn-cs"/>
              </a:rPr>
              <a:t>A(l),</a:t>
            </a:r>
            <a:r>
              <a:rPr lang="zh-CN" altLang="en-US" sz="1200" b="0" i="0" kern="1200" dirty="0" smtClean="0">
                <a:solidFill>
                  <a:schemeClr val="tx1"/>
                </a:solidFill>
                <a:effectLst/>
                <a:latin typeface="+mn-lt"/>
                <a:ea typeface="+mn-ea"/>
                <a:cs typeface="+mn-cs"/>
              </a:rPr>
              <a:t>输入特征</a:t>
            </a:r>
            <a:r>
              <a:rPr lang="en-US" altLang="zh-CN" sz="1200" b="0" i="0" u="none" strike="noStrike" kern="1200" dirty="0" smtClean="0">
                <a:solidFill>
                  <a:schemeClr val="tx1"/>
                </a:solidFill>
                <a:effectLst/>
                <a:latin typeface="+mn-lt"/>
                <a:ea typeface="+mn-ea"/>
                <a:cs typeface="+mn-cs"/>
              </a:rPr>
              <a:t>X(l)</a:t>
            </a:r>
            <a:r>
              <a:rPr lang="en-US" altLang="zh-CN" dirty="0" smtClean="0"/>
              <a:t/>
            </a:r>
            <a:br>
              <a:rPr lang="en-US" altLang="zh-CN" dirty="0" smtClean="0"/>
            </a:br>
            <a:r>
              <a:rPr lang="en-US" altLang="zh-CN" sz="1200" b="0" i="0" u="none" strike="noStrike" kern="1200" dirty="0" err="1" smtClean="0">
                <a:solidFill>
                  <a:schemeClr val="tx1"/>
                </a:solidFill>
                <a:effectLst/>
                <a:latin typeface="+mn-lt"/>
                <a:ea typeface="+mn-ea"/>
                <a:cs typeface="+mn-cs"/>
              </a:rPr>
              <a:t>softmax</a:t>
            </a:r>
            <a:r>
              <a:rPr lang="zh-CN" altLang="en-US" sz="1200" b="0" i="0" kern="1200" dirty="0" smtClean="0">
                <a:solidFill>
                  <a:schemeClr val="tx1"/>
                </a:solidFill>
                <a:effectLst/>
                <a:latin typeface="+mn-lt"/>
                <a:ea typeface="+mn-ea"/>
                <a:cs typeface="+mn-cs"/>
              </a:rPr>
              <a:t>应用于输出矩阵的每一行</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注意到这两个</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使用相同的输入数据，但是具有不同的参数和作用：嵌入</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对输入特征产生节点嵌入，池化</a:t>
            </a:r>
            <a:r>
              <a:rPr lang="en-US" altLang="zh-CN" sz="1200" b="0" i="0" kern="1200" dirty="0" smtClean="0">
                <a:solidFill>
                  <a:schemeClr val="tx1"/>
                </a:solidFill>
                <a:effectLst/>
                <a:latin typeface="+mn-lt"/>
                <a:ea typeface="+mn-ea"/>
                <a:cs typeface="+mn-cs"/>
              </a:rPr>
              <a:t>GNN</a:t>
            </a:r>
            <a:r>
              <a:rPr lang="zh-CN" altLang="en-US" sz="1200" b="0" i="0" kern="1200" dirty="0" smtClean="0">
                <a:solidFill>
                  <a:schemeClr val="tx1"/>
                </a:solidFill>
                <a:effectLst/>
                <a:latin typeface="+mn-lt"/>
                <a:ea typeface="+mn-ea"/>
                <a:cs typeface="+mn-cs"/>
              </a:rPr>
              <a:t>对节点产生概率分配，从而对应粗化图的聚类簇。 </a:t>
            </a:r>
            <a:endParaRPr lang="en-US" altLang="zh-CN" sz="1200" b="0" i="0" kern="1200" dirty="0" smtClean="0">
              <a:solidFill>
                <a:schemeClr val="tx1"/>
              </a:solidFill>
              <a:effectLst/>
              <a:latin typeface="+mn-lt"/>
              <a:ea typeface="+mn-ea"/>
              <a:cs typeface="+mn-cs"/>
            </a:endParaRPr>
          </a:p>
          <a:p>
            <a:r>
              <a:rPr lang="zh-CN" altLang="en-US" dirty="0" smtClean="0"/>
              <a:t>在</a:t>
            </a:r>
            <a:r>
              <a:rPr lang="en-US" altLang="zh-CN" dirty="0" smtClean="0"/>
              <a:t>l=0</a:t>
            </a:r>
            <a:r>
              <a:rPr lang="zh-CN" altLang="en-US" dirty="0" smtClean="0"/>
              <a:t>层时，公式</a:t>
            </a:r>
            <a:r>
              <a:rPr lang="en-US" altLang="zh-CN" dirty="0" smtClean="0"/>
              <a:t>(5),(6</a:t>
            </a:r>
            <a:r>
              <a:rPr lang="zh-CN" altLang="en-US" dirty="0" smtClean="0"/>
              <a:t>）的输入就是原始图的邻接矩阵</a:t>
            </a:r>
            <a:r>
              <a:rPr lang="en-US" altLang="zh-CN" dirty="0" smtClean="0"/>
              <a:t>A</a:t>
            </a:r>
            <a:r>
              <a:rPr lang="zh-CN" altLang="en-US" dirty="0" smtClean="0"/>
              <a:t>和节点特征</a:t>
            </a:r>
            <a:r>
              <a:rPr lang="en-US" altLang="zh-CN" dirty="0" smtClean="0"/>
              <a:t>F</a:t>
            </a:r>
            <a:r>
              <a:rPr lang="zh-CN" altLang="en-US" dirty="0" smtClean="0"/>
              <a:t>，而倒数第二层</a:t>
            </a:r>
            <a:r>
              <a:rPr lang="en-US" altLang="zh-CN" dirty="0" smtClean="0"/>
              <a:t>(l=L−1)</a:t>
            </a:r>
            <a:r>
              <a:rPr lang="zh-CN" altLang="en-US" dirty="0" smtClean="0"/>
              <a:t>的分配矩阵</a:t>
            </a:r>
            <a:r>
              <a:rPr lang="en-US" altLang="zh-CN" dirty="0" smtClean="0"/>
              <a:t>S(L−1)</a:t>
            </a:r>
            <a:r>
              <a:rPr lang="zh-CN" altLang="en-US" dirty="0" smtClean="0"/>
              <a:t>是全为</a:t>
            </a:r>
            <a:r>
              <a:rPr lang="en-US" altLang="zh-CN" dirty="0" smtClean="0"/>
              <a:t>1</a:t>
            </a:r>
            <a:r>
              <a:rPr lang="zh-CN" altLang="en-US" dirty="0" smtClean="0"/>
              <a:t>的向量，这样就能在最后一层</a:t>
            </a:r>
            <a:r>
              <a:rPr lang="en-US" altLang="zh-CN" dirty="0" smtClean="0"/>
              <a:t>(l=L)</a:t>
            </a:r>
            <a:r>
              <a:rPr lang="zh-CN" altLang="en-US" dirty="0" smtClean="0"/>
              <a:t>将所有节点归到一个聚类簇，并最后产生一个代表整个图的嵌入向量。最后的嵌入表示作为一个可微分类器的输入特征，整个系统以端对端的形式进行随机梯度下降训练。 </a:t>
            </a:r>
          </a:p>
          <a:p>
            <a:r>
              <a:rPr lang="zh-CN" altLang="en-US" dirty="0" smtClean="0"/>
              <a:t/>
            </a:r>
            <a:br>
              <a:rPr lang="zh-CN" altLang="en-US" dirty="0" smtClean="0"/>
            </a:br>
            <a:endParaRPr lang="en-US" altLang="zh-CN" sz="1200" b="0" i="0" u="none" strike="noStrike" kern="1200" dirty="0" smtClean="0">
              <a:solidFill>
                <a:schemeClr val="tx1"/>
              </a:solidFill>
              <a:effectLst/>
              <a:latin typeface="+mn-lt"/>
              <a:ea typeface="+mn-ea"/>
              <a:cs typeface="+mn-cs"/>
            </a:endParaRPr>
          </a:p>
          <a:p>
            <a:r>
              <a:rPr lang="zh-CN" altLang="en-US" dirty="0" smtClean="0"/>
              <a:t/>
            </a:r>
            <a:br>
              <a:rPr lang="zh-CN" altLang="en-US" dirty="0" smtClean="0"/>
            </a:br>
            <a:endParaRPr lang="zh-CN" altLang="en-US" sz="1200" dirty="0" smtClean="0">
              <a:sym typeface="Wingdings" panose="05000000000000000000" pitchFamily="2" charset="2"/>
            </a:endParaRPr>
          </a:p>
        </p:txBody>
      </p:sp>
      <p:sp>
        <p:nvSpPr>
          <p:cNvPr id="4" name="灯片编号占位符 3"/>
          <p:cNvSpPr>
            <a:spLocks noGrp="1"/>
          </p:cNvSpPr>
          <p:nvPr>
            <p:ph type="sldNum" sz="quarter" idx="10"/>
          </p:nvPr>
        </p:nvSpPr>
        <p:spPr/>
        <p:txBody>
          <a:bodyPr/>
          <a:lstStyle/>
          <a:p>
            <a:fld id="{85620C45-6093-4C77-8FCB-CC1BC63CC1CC}" type="slidenum">
              <a:rPr lang="zh-CN" altLang="en-US" smtClean="0"/>
              <a:t>12</a:t>
            </a:fld>
            <a:endParaRPr lang="zh-CN" altLang="en-US"/>
          </a:p>
        </p:txBody>
      </p:sp>
    </p:spTree>
    <p:extLst>
      <p:ext uri="{BB962C8B-B14F-4D97-AF65-F5344CB8AC3E}">
        <p14:creationId xmlns:p14="http://schemas.microsoft.com/office/powerpoint/2010/main" val="28752626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officeplus.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4.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1063545" y="910683"/>
            <a:ext cx="10064910" cy="1150770"/>
          </a:xfrm>
          <a:prstGeom prst="rect">
            <a:avLst/>
          </a:prstGeom>
        </p:spPr>
      </p:pic>
      <p:sp>
        <p:nvSpPr>
          <p:cNvPr id="4" name="文本占位符 3"/>
          <p:cNvSpPr>
            <a:spLocks noGrp="1"/>
          </p:cNvSpPr>
          <p:nvPr>
            <p:ph type="body" sz="quarter" idx="10"/>
          </p:nvPr>
        </p:nvSpPr>
        <p:spPr>
          <a:xfrm>
            <a:off x="757238" y="2328863"/>
            <a:ext cx="10677524" cy="985838"/>
          </a:xfrm>
          <a:prstGeom prst="rect">
            <a:avLst/>
          </a:prstGeom>
        </p:spPr>
        <p:txBody>
          <a:bodyPr/>
          <a:lstStyle>
            <a:lvl1pPr marL="0" indent="0" algn="ctr">
              <a:buNone/>
              <a:defRPr sz="6600" b="1">
                <a:solidFill>
                  <a:schemeClr val="accent2">
                    <a:lumMod val="50000"/>
                  </a:schemeClr>
                </a:solidFill>
              </a:defRPr>
            </a:lvl1pPr>
          </a:lstStyle>
          <a:p>
            <a:pPr lvl="0"/>
            <a:endParaRPr kumimoji="1" lang="zh-CN" altLang="en-US"/>
          </a:p>
        </p:txBody>
      </p:sp>
      <p:sp>
        <p:nvSpPr>
          <p:cNvPr id="5" name="文本占位符 3"/>
          <p:cNvSpPr>
            <a:spLocks noGrp="1"/>
          </p:cNvSpPr>
          <p:nvPr>
            <p:ph type="body" sz="quarter" idx="11"/>
          </p:nvPr>
        </p:nvSpPr>
        <p:spPr>
          <a:xfrm>
            <a:off x="2116931" y="910683"/>
            <a:ext cx="7958138" cy="760955"/>
          </a:xfrm>
          <a:prstGeom prst="rect">
            <a:avLst/>
          </a:prstGeom>
        </p:spPr>
        <p:txBody>
          <a:bodyPr anchor="ctr"/>
          <a:lstStyle>
            <a:lvl1pPr marL="0" indent="0" algn="ctr">
              <a:buNone/>
              <a:defRPr sz="3200" b="1">
                <a:solidFill>
                  <a:schemeClr val="bg1"/>
                </a:solidFill>
              </a:defRPr>
            </a:lvl1pPr>
          </a:lstStyle>
          <a:p>
            <a:pPr lvl="0"/>
            <a:endParaRPr kumimoji="1" lang="zh-CN" altLang="en-US"/>
          </a:p>
        </p:txBody>
      </p:sp>
      <p:sp>
        <p:nvSpPr>
          <p:cNvPr id="6" name="文本占位符 3"/>
          <p:cNvSpPr>
            <a:spLocks noGrp="1"/>
          </p:cNvSpPr>
          <p:nvPr>
            <p:ph type="body" sz="quarter" idx="12"/>
          </p:nvPr>
        </p:nvSpPr>
        <p:spPr>
          <a:xfrm>
            <a:off x="757238" y="3314701"/>
            <a:ext cx="10677524" cy="585787"/>
          </a:xfrm>
          <a:prstGeom prst="rect">
            <a:avLst/>
          </a:prstGeom>
        </p:spPr>
        <p:txBody>
          <a:bodyPr/>
          <a:lstStyle>
            <a:lvl1pPr marL="0" indent="0" algn="ctr">
              <a:buNone/>
              <a:defRPr sz="3200" b="1">
                <a:solidFill>
                  <a:schemeClr val="accent2"/>
                </a:solidFill>
              </a:defRPr>
            </a:lvl1pPr>
          </a:lstStyle>
          <a:p>
            <a:pPr lvl="0"/>
            <a:endParaRPr kumimoji="1" lang="zh-CN" altLang="en-US"/>
          </a:p>
        </p:txBody>
      </p:sp>
      <p:sp>
        <p:nvSpPr>
          <p:cNvPr id="7" name="文本占位符 3"/>
          <p:cNvSpPr>
            <a:spLocks noGrp="1"/>
          </p:cNvSpPr>
          <p:nvPr>
            <p:ph type="body" sz="quarter" idx="13"/>
          </p:nvPr>
        </p:nvSpPr>
        <p:spPr>
          <a:xfrm>
            <a:off x="4657725" y="4530394"/>
            <a:ext cx="2876550" cy="392907"/>
          </a:xfrm>
          <a:prstGeom prst="rect">
            <a:avLst/>
          </a:prstGeom>
        </p:spPr>
        <p:txBody>
          <a:bodyPr/>
          <a:lstStyle>
            <a:lvl1pPr marL="0" indent="0" algn="ctr">
              <a:buNone/>
              <a:defRPr sz="1600" b="0">
                <a:solidFill>
                  <a:schemeClr val="accent2">
                    <a:lumMod val="50000"/>
                  </a:schemeClr>
                </a:solidFill>
              </a:defRPr>
            </a:lvl1pPr>
          </a:lstStyle>
          <a:p>
            <a:pPr lvl="0"/>
            <a:endParaRPr kumimoji="1" lang="zh-CN" altLang="en-US" dirty="0"/>
          </a:p>
        </p:txBody>
      </p:sp>
      <p:cxnSp>
        <p:nvCxnSpPr>
          <p:cNvPr id="9" name="直接连接符 79"/>
          <p:cNvCxnSpPr/>
          <p:nvPr/>
        </p:nvCxnSpPr>
        <p:spPr>
          <a:xfrm>
            <a:off x="1764181"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cxnSp>
        <p:nvCxnSpPr>
          <p:cNvPr id="10" name="直接连接符 80"/>
          <p:cNvCxnSpPr/>
          <p:nvPr/>
        </p:nvCxnSpPr>
        <p:spPr>
          <a:xfrm>
            <a:off x="7637986" y="4715060"/>
            <a:ext cx="2755900" cy="0"/>
          </a:xfrm>
          <a:prstGeom prst="line">
            <a:avLst/>
          </a:prstGeom>
          <a:ln>
            <a:solidFill>
              <a:srgbClr val="777671"/>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0" y="5266806"/>
            <a:ext cx="12193057" cy="1591194"/>
          </a:xfrm>
          <a:prstGeom prst="rect">
            <a:avLst/>
          </a:prstGeom>
        </p:spPr>
      </p:pic>
      <p:sp>
        <p:nvSpPr>
          <p:cNvPr id="13" name="任意多边形 29"/>
          <p:cNvSpPr/>
          <p:nvPr userDrawn="1"/>
        </p:nvSpPr>
        <p:spPr>
          <a:xfrm>
            <a:off x="125378" y="5499101"/>
            <a:ext cx="11941243" cy="1259002"/>
          </a:xfrm>
          <a:custGeom>
            <a:avLst/>
            <a:gdLst>
              <a:gd name="connsiteX0" fmla="*/ 6096000 w 12192000"/>
              <a:gd name="connsiteY0" fmla="*/ 0 h 1591193"/>
              <a:gd name="connsiteX1" fmla="*/ 6410502 w 12192000"/>
              <a:gd name="connsiteY1" fmla="*/ 322781 h 1591193"/>
              <a:gd name="connsiteX2" fmla="*/ 12192000 w 12192000"/>
              <a:gd name="connsiteY2" fmla="*/ 322781 h 1591193"/>
              <a:gd name="connsiteX3" fmla="*/ 12192000 w 12192000"/>
              <a:gd name="connsiteY3" fmla="*/ 1591193 h 1591193"/>
              <a:gd name="connsiteX4" fmla="*/ 0 w 12192000"/>
              <a:gd name="connsiteY4" fmla="*/ 1591193 h 1591193"/>
              <a:gd name="connsiteX5" fmla="*/ 0 w 12192000"/>
              <a:gd name="connsiteY5" fmla="*/ 322781 h 1591193"/>
              <a:gd name="connsiteX6" fmla="*/ 5781498 w 12192000"/>
              <a:gd name="connsiteY6" fmla="*/ 322781 h 159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591193">
                <a:moveTo>
                  <a:pt x="6096000" y="0"/>
                </a:moveTo>
                <a:lnTo>
                  <a:pt x="6410502" y="322781"/>
                </a:lnTo>
                <a:lnTo>
                  <a:pt x="12192000" y="322781"/>
                </a:lnTo>
                <a:lnTo>
                  <a:pt x="12192000" y="1591193"/>
                </a:lnTo>
                <a:lnTo>
                  <a:pt x="0" y="1591193"/>
                </a:lnTo>
                <a:lnTo>
                  <a:pt x="0" y="322781"/>
                </a:lnTo>
                <a:lnTo>
                  <a:pt x="5781498" y="322781"/>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占位符 3"/>
          <p:cNvSpPr>
            <a:spLocks noGrp="1"/>
          </p:cNvSpPr>
          <p:nvPr>
            <p:ph type="body" sz="quarter" idx="14"/>
          </p:nvPr>
        </p:nvSpPr>
        <p:spPr>
          <a:xfrm>
            <a:off x="757238" y="6062403"/>
            <a:ext cx="10677524" cy="409835"/>
          </a:xfrm>
          <a:prstGeom prst="rect">
            <a:avLst/>
          </a:prstGeom>
        </p:spPr>
        <p:txBody>
          <a:bodyPr/>
          <a:lstStyle>
            <a:lvl1pPr marL="0" indent="0" algn="ctr">
              <a:buNone/>
              <a:defRPr sz="2400" b="1">
                <a:solidFill>
                  <a:schemeClr val="accent2">
                    <a:lumMod val="20000"/>
                    <a:lumOff val="80000"/>
                  </a:schemeClr>
                </a:solidFill>
              </a:defRPr>
            </a:lvl1pPr>
          </a:lstStyle>
          <a:p>
            <a:pPr lvl="0"/>
            <a:endParaRPr kumimoji="1" lang="zh-CN" altLang="en-US"/>
          </a:p>
        </p:txBody>
      </p:sp>
    </p:spTree>
    <p:extLst>
      <p:ext uri="{BB962C8B-B14F-4D97-AF65-F5344CB8AC3E}">
        <p14:creationId xmlns:p14="http://schemas.microsoft.com/office/powerpoint/2010/main" val="679821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5" name="图片 4">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609727"/>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940846"/>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0" name="文本占位符 3"/>
          <p:cNvSpPr>
            <a:spLocks noGrp="1"/>
          </p:cNvSpPr>
          <p:nvPr>
            <p:ph type="body" sz="quarter" idx="14"/>
          </p:nvPr>
        </p:nvSpPr>
        <p:spPr>
          <a:xfrm>
            <a:off x="6449768" y="4271964"/>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7048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8" y="1104902"/>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8" y="243602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8" y="3767139"/>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8" y="50982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85775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94774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204311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313849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4233865"/>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5329241"/>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386418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0" y="-297"/>
            <a:ext cx="5194242" cy="6858594"/>
          </a:xfrm>
          <a:prstGeom prst="rect">
            <a:avLst/>
          </a:prstGeom>
        </p:spPr>
      </p:pic>
      <p:pic>
        <p:nvPicPr>
          <p:cNvPr id="3" name="图片 2"/>
          <p:cNvPicPr>
            <a:picLocks noChangeAspect="1"/>
          </p:cNvPicPr>
          <p:nvPr userDrawn="1"/>
        </p:nvPicPr>
        <p:blipFill>
          <a:blip r:embed="rId4">
            <a:extLst>
              <a:ext uri="{BEBA8EAE-BF5A-486C-A8C5-ECC9F3942E4B}">
                <a14:imgProps xmlns:a14="http://schemas.microsoft.com/office/drawing/2010/main">
                  <a14:imgLayer r:embed="rId5">
                    <a14:imgEffect>
                      <a14:artisticTexturizer scaling="0"/>
                    </a14:imgEffect>
                  </a14:imgLayer>
                </a14:imgProps>
              </a:ext>
            </a:extLst>
          </a:blip>
          <a:stretch>
            <a:fillRect/>
          </a:stretch>
        </p:blipFill>
        <p:spPr>
          <a:xfrm>
            <a:off x="11856691" y="-297"/>
            <a:ext cx="335309" cy="6858594"/>
          </a:xfrm>
          <a:prstGeom prst="rect">
            <a:avLst/>
          </a:prstGeom>
        </p:spPr>
      </p:pic>
      <p:cxnSp>
        <p:nvCxnSpPr>
          <p:cNvPr id="4" name="直接连接符 19"/>
          <p:cNvCxnSpPr/>
          <p:nvPr userDrawn="1"/>
        </p:nvCxnSpPr>
        <p:spPr>
          <a:xfrm>
            <a:off x="12032650" y="177800"/>
            <a:ext cx="0" cy="6502400"/>
          </a:xfrm>
          <a:prstGeom prst="line">
            <a:avLst/>
          </a:prstGeom>
          <a:ln w="19050">
            <a:solidFill>
              <a:schemeClr val="accent2">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任意多边形 17"/>
          <p:cNvSpPr/>
          <p:nvPr userDrawn="1"/>
        </p:nvSpPr>
        <p:spPr>
          <a:xfrm>
            <a:off x="136037" y="177800"/>
            <a:ext cx="4864588" cy="6502400"/>
          </a:xfrm>
          <a:custGeom>
            <a:avLst/>
            <a:gdLst>
              <a:gd name="connsiteX0" fmla="*/ 0 w 5191349"/>
              <a:gd name="connsiteY0" fmla="*/ 0 h 6858000"/>
              <a:gd name="connsiteX1" fmla="*/ 4882718 w 5191349"/>
              <a:gd name="connsiteY1" fmla="*/ 0 h 6858000"/>
              <a:gd name="connsiteX2" fmla="*/ 4882718 w 5191349"/>
              <a:gd name="connsiteY2" fmla="*/ 3113151 h 6858000"/>
              <a:gd name="connsiteX3" fmla="*/ 5191349 w 5191349"/>
              <a:gd name="connsiteY3" fmla="*/ 3429000 h 6858000"/>
              <a:gd name="connsiteX4" fmla="*/ 4882718 w 5191349"/>
              <a:gd name="connsiteY4" fmla="*/ 3744848 h 6858000"/>
              <a:gd name="connsiteX5" fmla="*/ 4882718 w 5191349"/>
              <a:gd name="connsiteY5" fmla="*/ 6858000 h 6858000"/>
              <a:gd name="connsiteX6" fmla="*/ 0 w 519134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1349" h="6858000">
                <a:moveTo>
                  <a:pt x="0" y="0"/>
                </a:moveTo>
                <a:lnTo>
                  <a:pt x="4882718" y="0"/>
                </a:lnTo>
                <a:lnTo>
                  <a:pt x="4882718" y="3113151"/>
                </a:lnTo>
                <a:lnTo>
                  <a:pt x="5191349" y="3429000"/>
                </a:lnTo>
                <a:lnTo>
                  <a:pt x="4882718" y="3744848"/>
                </a:lnTo>
                <a:lnTo>
                  <a:pt x="4882718" y="6858000"/>
                </a:lnTo>
                <a:lnTo>
                  <a:pt x="0" y="6858000"/>
                </a:lnTo>
                <a:close/>
              </a:path>
            </a:pathLst>
          </a:custGeom>
          <a:noFill/>
          <a:ln w="1905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占位符 3"/>
          <p:cNvSpPr>
            <a:spLocks noGrp="1"/>
          </p:cNvSpPr>
          <p:nvPr>
            <p:ph type="body" sz="quarter" idx="10" hasCustomPrompt="1"/>
          </p:nvPr>
        </p:nvSpPr>
        <p:spPr>
          <a:xfrm>
            <a:off x="1225306" y="2200276"/>
            <a:ext cx="2686050" cy="1343024"/>
          </a:xfrm>
          <a:prstGeom prst="rect">
            <a:avLst/>
          </a:prstGeom>
        </p:spPr>
        <p:txBody>
          <a:bodyPr/>
          <a:lstStyle>
            <a:lvl1pPr marL="0" indent="0" algn="ctr">
              <a:buNone/>
              <a:defRPr sz="9600" b="1">
                <a:solidFill>
                  <a:schemeClr val="accent2">
                    <a:lumMod val="20000"/>
                    <a:lumOff val="80000"/>
                  </a:schemeClr>
                </a:solidFill>
              </a:defRPr>
            </a:lvl1pPr>
          </a:lstStyle>
          <a:p>
            <a:pPr lvl="0"/>
            <a:r>
              <a:rPr kumimoji="1" lang="zh-CN" altLang="en-US"/>
              <a:t>标题</a:t>
            </a:r>
          </a:p>
        </p:txBody>
      </p:sp>
      <p:sp>
        <p:nvSpPr>
          <p:cNvPr id="7" name="文本占位符 3"/>
          <p:cNvSpPr>
            <a:spLocks noGrp="1"/>
          </p:cNvSpPr>
          <p:nvPr>
            <p:ph type="body" sz="quarter" idx="11" hasCustomPrompt="1"/>
          </p:nvPr>
        </p:nvSpPr>
        <p:spPr>
          <a:xfrm>
            <a:off x="1225306" y="3543300"/>
            <a:ext cx="2686050" cy="585788"/>
          </a:xfrm>
          <a:prstGeom prst="rect">
            <a:avLst/>
          </a:prstGeom>
        </p:spPr>
        <p:txBody>
          <a:bodyPr/>
          <a:lstStyle>
            <a:lvl1pPr marL="0" indent="0" algn="ctr">
              <a:buNone/>
              <a:defRPr sz="3200" b="1">
                <a:solidFill>
                  <a:schemeClr val="accent2">
                    <a:lumMod val="20000"/>
                    <a:lumOff val="80000"/>
                  </a:schemeClr>
                </a:solidFill>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3"/>
          <p:cNvSpPr>
            <a:spLocks noGrp="1"/>
          </p:cNvSpPr>
          <p:nvPr>
            <p:ph type="body" sz="quarter" idx="12"/>
          </p:nvPr>
        </p:nvSpPr>
        <p:spPr>
          <a:xfrm>
            <a:off x="6449767" y="76200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9" name="文本占位符 3"/>
          <p:cNvSpPr>
            <a:spLocks noGrp="1"/>
          </p:cNvSpPr>
          <p:nvPr>
            <p:ph type="body" sz="quarter" idx="13"/>
          </p:nvPr>
        </p:nvSpPr>
        <p:spPr>
          <a:xfrm>
            <a:off x="6449767" y="169735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1" name="文本占位符 3"/>
          <p:cNvSpPr>
            <a:spLocks noGrp="1"/>
          </p:cNvSpPr>
          <p:nvPr>
            <p:ph type="body" sz="quarter" idx="14"/>
          </p:nvPr>
        </p:nvSpPr>
        <p:spPr>
          <a:xfrm>
            <a:off x="6449767" y="263271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2" name="文本占位符 3"/>
          <p:cNvSpPr>
            <a:spLocks noGrp="1"/>
          </p:cNvSpPr>
          <p:nvPr>
            <p:ph type="body" sz="quarter" idx="15"/>
          </p:nvPr>
        </p:nvSpPr>
        <p:spPr>
          <a:xfrm>
            <a:off x="6449767" y="3568068"/>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3" name="文本占位符 3"/>
          <p:cNvSpPr>
            <a:spLocks noGrp="1"/>
          </p:cNvSpPr>
          <p:nvPr>
            <p:ph type="body" sz="quarter" idx="16"/>
          </p:nvPr>
        </p:nvSpPr>
        <p:spPr>
          <a:xfrm>
            <a:off x="6449767" y="4503423"/>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
        <p:nvSpPr>
          <p:cNvPr id="14" name="文本占位符 3"/>
          <p:cNvSpPr>
            <a:spLocks noGrp="1"/>
          </p:cNvSpPr>
          <p:nvPr>
            <p:ph type="body" sz="quarter" idx="17"/>
          </p:nvPr>
        </p:nvSpPr>
        <p:spPr>
          <a:xfrm>
            <a:off x="6449767" y="5438780"/>
            <a:ext cx="4208707" cy="590549"/>
          </a:xfrm>
          <a:prstGeom prst="rect">
            <a:avLst/>
          </a:prstGeom>
        </p:spPr>
        <p:txBody>
          <a:bodyPr anchor="ctr"/>
          <a:lstStyle>
            <a:lvl1pPr marL="0" indent="0" algn="l">
              <a:buNone/>
              <a:defRPr sz="3200" b="1">
                <a:solidFill>
                  <a:schemeClr val="accent6"/>
                </a:solidFill>
              </a:defRPr>
            </a:lvl1pPr>
          </a:lstStyle>
          <a:p>
            <a:pPr lvl="0"/>
            <a:endParaRPr kumimoji="1" lang="zh-CN" altLang="en-US"/>
          </a:p>
        </p:txBody>
      </p:sp>
    </p:spTree>
    <p:extLst>
      <p:ext uri="{BB962C8B-B14F-4D97-AF65-F5344CB8AC3E}">
        <p14:creationId xmlns:p14="http://schemas.microsoft.com/office/powerpoint/2010/main" val="111272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artisticTexturizer scaling="0"/>
                    </a14:imgEffect>
                  </a14:imgLayer>
                </a14:imgProps>
              </a:ext>
            </a:extLst>
          </a:blip>
          <a:stretch>
            <a:fillRect/>
          </a:stretch>
        </p:blipFill>
        <p:spPr>
          <a:xfrm>
            <a:off x="-529" y="0"/>
            <a:ext cx="12193057" cy="6078239"/>
          </a:xfrm>
          <a:prstGeom prst="rect">
            <a:avLst/>
          </a:prstGeom>
          <a:ln>
            <a:noFill/>
          </a:ln>
        </p:spPr>
      </p:pic>
      <p:sp>
        <p:nvSpPr>
          <p:cNvPr id="3" name="任意多边形 5"/>
          <p:cNvSpPr/>
          <p:nvPr userDrawn="1"/>
        </p:nvSpPr>
        <p:spPr>
          <a:xfrm rot="10800000">
            <a:off x="178065" y="142981"/>
            <a:ext cx="11835867" cy="5718804"/>
          </a:xfrm>
          <a:custGeom>
            <a:avLst/>
            <a:gdLst>
              <a:gd name="connsiteX0" fmla="*/ 12192000 w 12192000"/>
              <a:gd name="connsiteY0" fmla="*/ 6074228 h 6074228"/>
              <a:gd name="connsiteX1" fmla="*/ 0 w 12192000"/>
              <a:gd name="connsiteY1" fmla="*/ 6074228 h 6074228"/>
              <a:gd name="connsiteX2" fmla="*/ 0 w 12192000"/>
              <a:gd name="connsiteY2" fmla="*/ 293914 h 6074228"/>
              <a:gd name="connsiteX3" fmla="*/ 5632768 w 12192000"/>
              <a:gd name="connsiteY3" fmla="*/ 293914 h 6074228"/>
              <a:gd name="connsiteX4" fmla="*/ 6096002 w 12192000"/>
              <a:gd name="connsiteY4" fmla="*/ 0 h 6074228"/>
              <a:gd name="connsiteX5" fmla="*/ 6559235 w 12192000"/>
              <a:gd name="connsiteY5" fmla="*/ 293914 h 6074228"/>
              <a:gd name="connsiteX6" fmla="*/ 12192000 w 12192000"/>
              <a:gd name="connsiteY6" fmla="*/ 293914 h 6074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074228">
                <a:moveTo>
                  <a:pt x="12192000" y="6074228"/>
                </a:moveTo>
                <a:lnTo>
                  <a:pt x="0" y="6074228"/>
                </a:lnTo>
                <a:lnTo>
                  <a:pt x="0" y="293914"/>
                </a:lnTo>
                <a:lnTo>
                  <a:pt x="5632768" y="293914"/>
                </a:lnTo>
                <a:lnTo>
                  <a:pt x="6096002" y="0"/>
                </a:lnTo>
                <a:lnTo>
                  <a:pt x="6559235" y="293914"/>
                </a:lnTo>
                <a:lnTo>
                  <a:pt x="12192000" y="293914"/>
                </a:lnTo>
                <a:close/>
              </a:path>
            </a:pathLst>
          </a:cu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71" name="组 70"/>
          <p:cNvGrpSpPr/>
          <p:nvPr userDrawn="1"/>
        </p:nvGrpSpPr>
        <p:grpSpPr>
          <a:xfrm>
            <a:off x="3685541" y="345797"/>
            <a:ext cx="4820918" cy="4822970"/>
            <a:chOff x="3683902" y="345797"/>
            <a:chExt cx="4820918" cy="4822970"/>
          </a:xfrm>
        </p:grpSpPr>
        <p:grpSp>
          <p:nvGrpSpPr>
            <p:cNvPr id="17" name="组合 11"/>
            <p:cNvGrpSpPr/>
            <p:nvPr/>
          </p:nvGrpSpPr>
          <p:grpSpPr>
            <a:xfrm>
              <a:off x="3812098" y="462897"/>
              <a:ext cx="4568634" cy="4568633"/>
              <a:chOff x="3651549" y="975481"/>
              <a:chExt cx="2929467" cy="2929467"/>
            </a:xfrm>
          </p:grpSpPr>
          <p:sp>
            <p:nvSpPr>
              <p:cNvPr id="69" name="椭圆 68"/>
              <p:cNvSpPr/>
              <p:nvPr/>
            </p:nvSpPr>
            <p:spPr>
              <a:xfrm>
                <a:off x="3651549" y="975481"/>
                <a:ext cx="2929467" cy="2929467"/>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0" name="椭圆 69"/>
              <p:cNvSpPr/>
              <p:nvPr/>
            </p:nvSpPr>
            <p:spPr>
              <a:xfrm>
                <a:off x="3856282" y="1186757"/>
                <a:ext cx="2520000" cy="25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8" name="直接连接符 30"/>
            <p:cNvCxnSpPr/>
            <p:nvPr/>
          </p:nvCxnSpPr>
          <p:spPr>
            <a:xfrm rot="16200000" flipH="1">
              <a:off x="3751182" y="250933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31"/>
            <p:cNvCxnSpPr/>
            <p:nvPr/>
          </p:nvCxnSpPr>
          <p:spPr>
            <a:xfrm rot="16623529" flipH="1">
              <a:off x="3767588" y="2243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32"/>
            <p:cNvCxnSpPr/>
            <p:nvPr/>
          </p:nvCxnSpPr>
          <p:spPr>
            <a:xfrm rot="17047059" flipH="1">
              <a:off x="3816559" y="1981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33"/>
            <p:cNvCxnSpPr/>
            <p:nvPr/>
          </p:nvCxnSpPr>
          <p:spPr>
            <a:xfrm rot="17470588" flipH="1">
              <a:off x="3897350" y="172740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直接连接符 34"/>
            <p:cNvCxnSpPr/>
            <p:nvPr/>
          </p:nvCxnSpPr>
          <p:spPr>
            <a:xfrm rot="17894118" flipH="1">
              <a:off x="4008739" y="148529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p:nvPr/>
          </p:nvCxnSpPr>
          <p:spPr>
            <a:xfrm rot="18317647" flipH="1">
              <a:off x="4149036" y="12587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36"/>
            <p:cNvCxnSpPr/>
            <p:nvPr/>
          </p:nvCxnSpPr>
          <p:spPr>
            <a:xfrm rot="18741177" flipH="1">
              <a:off x="4316115" y="105107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37"/>
            <p:cNvCxnSpPr/>
            <p:nvPr/>
          </p:nvCxnSpPr>
          <p:spPr>
            <a:xfrm rot="19164706" flipH="1">
              <a:off x="4507442" y="86555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38"/>
            <p:cNvCxnSpPr/>
            <p:nvPr/>
          </p:nvCxnSpPr>
          <p:spPr>
            <a:xfrm rot="19588235" flipH="1">
              <a:off x="4720118" y="70495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39"/>
            <p:cNvCxnSpPr/>
            <p:nvPr/>
          </p:nvCxnSpPr>
          <p:spPr>
            <a:xfrm rot="20011765" flipH="1">
              <a:off x="4950919" y="5716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直接连接符 40"/>
            <p:cNvCxnSpPr/>
            <p:nvPr/>
          </p:nvCxnSpPr>
          <p:spPr>
            <a:xfrm rot="20435294" flipH="1">
              <a:off x="5196345" y="46781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41"/>
            <p:cNvCxnSpPr/>
            <p:nvPr/>
          </p:nvCxnSpPr>
          <p:spPr>
            <a:xfrm rot="20858823" flipH="1">
              <a:off x="5452677" y="39488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42"/>
            <p:cNvCxnSpPr/>
            <p:nvPr/>
          </p:nvCxnSpPr>
          <p:spPr>
            <a:xfrm rot="21282353" flipH="1">
              <a:off x="5716029" y="35400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43"/>
            <p:cNvCxnSpPr/>
            <p:nvPr/>
          </p:nvCxnSpPr>
          <p:spPr>
            <a:xfrm rot="105883" flipH="1">
              <a:off x="5982408" y="34579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直接连接符 44"/>
            <p:cNvCxnSpPr/>
            <p:nvPr/>
          </p:nvCxnSpPr>
          <p:spPr>
            <a:xfrm rot="529412" flipH="1">
              <a:off x="6247777" y="37038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45"/>
            <p:cNvCxnSpPr/>
            <p:nvPr/>
          </p:nvCxnSpPr>
          <p:spPr>
            <a:xfrm rot="952941" flipH="1">
              <a:off x="6508112" y="42740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46"/>
            <p:cNvCxnSpPr/>
            <p:nvPr/>
          </p:nvCxnSpPr>
          <p:spPr>
            <a:xfrm rot="1376471" flipH="1">
              <a:off x="6759468" y="515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47"/>
            <p:cNvCxnSpPr/>
            <p:nvPr/>
          </p:nvCxnSpPr>
          <p:spPr>
            <a:xfrm rot="1800000" flipH="1">
              <a:off x="6998034" y="63476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48"/>
            <p:cNvCxnSpPr/>
            <p:nvPr/>
          </p:nvCxnSpPr>
          <p:spPr>
            <a:xfrm rot="2223529" flipH="1">
              <a:off x="7220194" y="78197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49"/>
            <p:cNvCxnSpPr/>
            <p:nvPr/>
          </p:nvCxnSpPr>
          <p:spPr>
            <a:xfrm rot="2647059" flipH="1">
              <a:off x="7422579" y="9553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50"/>
            <p:cNvCxnSpPr/>
            <p:nvPr/>
          </p:nvCxnSpPr>
          <p:spPr>
            <a:xfrm rot="3070588" flipH="1">
              <a:off x="7602123" y="115231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51"/>
            <p:cNvCxnSpPr/>
            <p:nvPr/>
          </p:nvCxnSpPr>
          <p:spPr>
            <a:xfrm rot="3494117" flipH="1">
              <a:off x="7756103" y="136984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52"/>
            <p:cNvCxnSpPr/>
            <p:nvPr/>
          </p:nvCxnSpPr>
          <p:spPr>
            <a:xfrm rot="3917647" flipH="1">
              <a:off x="7882185" y="160463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53"/>
            <p:cNvCxnSpPr/>
            <p:nvPr/>
          </p:nvCxnSpPr>
          <p:spPr>
            <a:xfrm rot="4341176" flipH="1">
              <a:off x="7978457" y="185314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54"/>
            <p:cNvCxnSpPr/>
            <p:nvPr/>
          </p:nvCxnSpPr>
          <p:spPr>
            <a:xfrm rot="4764706" flipH="1">
              <a:off x="8043462" y="211160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55"/>
            <p:cNvCxnSpPr/>
            <p:nvPr/>
          </p:nvCxnSpPr>
          <p:spPr>
            <a:xfrm rot="5188236" flipH="1">
              <a:off x="8076213" y="2376086"/>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56"/>
            <p:cNvCxnSpPr/>
            <p:nvPr/>
          </p:nvCxnSpPr>
          <p:spPr>
            <a:xfrm rot="5611765" flipH="1">
              <a:off x="8076213" y="26425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直接连接符 57"/>
            <p:cNvCxnSpPr/>
            <p:nvPr/>
          </p:nvCxnSpPr>
          <p:spPr>
            <a:xfrm rot="6035294" flipH="1">
              <a:off x="8043462" y="290707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直接连接符 58"/>
            <p:cNvCxnSpPr/>
            <p:nvPr/>
          </p:nvCxnSpPr>
          <p:spPr>
            <a:xfrm rot="6458824" flipH="1">
              <a:off x="7978457" y="3165534"/>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直接连接符 59"/>
            <p:cNvCxnSpPr/>
            <p:nvPr/>
          </p:nvCxnSpPr>
          <p:spPr>
            <a:xfrm rot="6882353" flipH="1">
              <a:off x="7882185" y="3414042"/>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直接连接符 60"/>
            <p:cNvCxnSpPr/>
            <p:nvPr/>
          </p:nvCxnSpPr>
          <p:spPr>
            <a:xfrm rot="7305883" flipH="1">
              <a:off x="7756103" y="364883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直接连接符 61"/>
            <p:cNvCxnSpPr/>
            <p:nvPr/>
          </p:nvCxnSpPr>
          <p:spPr>
            <a:xfrm rot="7729412" flipH="1">
              <a:off x="7602123" y="386635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直接连接符 62"/>
            <p:cNvCxnSpPr/>
            <p:nvPr/>
          </p:nvCxnSpPr>
          <p:spPr>
            <a:xfrm rot="8152941" flipH="1">
              <a:off x="7422579" y="406330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63"/>
            <p:cNvCxnSpPr/>
            <p:nvPr/>
          </p:nvCxnSpPr>
          <p:spPr>
            <a:xfrm rot="8576471" flipH="1">
              <a:off x="7220194" y="4236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64"/>
            <p:cNvCxnSpPr/>
            <p:nvPr/>
          </p:nvCxnSpPr>
          <p:spPr>
            <a:xfrm rot="9000000" flipH="1">
              <a:off x="6998034" y="4383909"/>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65"/>
            <p:cNvCxnSpPr/>
            <p:nvPr/>
          </p:nvCxnSpPr>
          <p:spPr>
            <a:xfrm rot="9423529" flipH="1">
              <a:off x="6759468" y="450270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66"/>
            <p:cNvCxnSpPr/>
            <p:nvPr/>
          </p:nvCxnSpPr>
          <p:spPr>
            <a:xfrm rot="9847059" flipH="1">
              <a:off x="6508111" y="4591275"/>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67"/>
            <p:cNvCxnSpPr/>
            <p:nvPr/>
          </p:nvCxnSpPr>
          <p:spPr>
            <a:xfrm rot="10270589" flipH="1">
              <a:off x="6247777" y="464829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68"/>
            <p:cNvCxnSpPr/>
            <p:nvPr/>
          </p:nvCxnSpPr>
          <p:spPr>
            <a:xfrm rot="10694117" flipH="1">
              <a:off x="5982408" y="46728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直接连接符 69"/>
            <p:cNvCxnSpPr/>
            <p:nvPr/>
          </p:nvCxnSpPr>
          <p:spPr>
            <a:xfrm rot="11117648" flipH="1">
              <a:off x="5716029" y="466467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直接连接符 70"/>
            <p:cNvCxnSpPr/>
            <p:nvPr/>
          </p:nvCxnSpPr>
          <p:spPr>
            <a:xfrm rot="11541176" flipH="1">
              <a:off x="5452677" y="462379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直接连接符 71"/>
            <p:cNvCxnSpPr/>
            <p:nvPr/>
          </p:nvCxnSpPr>
          <p:spPr>
            <a:xfrm rot="11964706" flipH="1">
              <a:off x="5196345" y="455086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直接连接符 72"/>
            <p:cNvCxnSpPr/>
            <p:nvPr/>
          </p:nvCxnSpPr>
          <p:spPr>
            <a:xfrm rot="12388235" flipH="1">
              <a:off x="4950919" y="444698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直接连接符 73"/>
            <p:cNvCxnSpPr/>
            <p:nvPr/>
          </p:nvCxnSpPr>
          <p:spPr>
            <a:xfrm rot="12811765" flipH="1">
              <a:off x="4720118" y="431372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直接连接符 74"/>
            <p:cNvCxnSpPr/>
            <p:nvPr/>
          </p:nvCxnSpPr>
          <p:spPr>
            <a:xfrm rot="13235294" flipH="1">
              <a:off x="4507443" y="4153123"/>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直接连接符 75"/>
            <p:cNvCxnSpPr/>
            <p:nvPr/>
          </p:nvCxnSpPr>
          <p:spPr>
            <a:xfrm rot="13658824" flipH="1">
              <a:off x="4316115" y="396759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接连接符 76"/>
            <p:cNvCxnSpPr/>
            <p:nvPr/>
          </p:nvCxnSpPr>
          <p:spPr>
            <a:xfrm rot="14082352" flipH="1">
              <a:off x="4149036" y="375997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直接连接符 77"/>
            <p:cNvCxnSpPr/>
            <p:nvPr/>
          </p:nvCxnSpPr>
          <p:spPr>
            <a:xfrm rot="14505883" flipH="1">
              <a:off x="4008739" y="3533381"/>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6" name="直接连接符 78"/>
            <p:cNvCxnSpPr/>
            <p:nvPr/>
          </p:nvCxnSpPr>
          <p:spPr>
            <a:xfrm rot="14929413" flipH="1">
              <a:off x="3897350" y="3291270"/>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7" name="直接连接符 79"/>
            <p:cNvCxnSpPr/>
            <p:nvPr/>
          </p:nvCxnSpPr>
          <p:spPr>
            <a:xfrm rot="15352941" flipH="1">
              <a:off x="3816559" y="3037307"/>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直接连接符 80"/>
            <p:cNvCxnSpPr/>
            <p:nvPr/>
          </p:nvCxnSpPr>
          <p:spPr>
            <a:xfrm rot="15776472" flipH="1">
              <a:off x="3767588" y="2775338"/>
              <a:ext cx="361327" cy="49588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72" name="直接连接符 132"/>
          <p:cNvCxnSpPr/>
          <p:nvPr userDrawn="1"/>
        </p:nvCxnSpPr>
        <p:spPr>
          <a:xfrm>
            <a:off x="4840431"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cxnSp>
        <p:nvCxnSpPr>
          <p:cNvPr id="73" name="直接连接符 134"/>
          <p:cNvCxnSpPr/>
          <p:nvPr userDrawn="1"/>
        </p:nvCxnSpPr>
        <p:spPr>
          <a:xfrm>
            <a:off x="6218348" y="2195273"/>
            <a:ext cx="1127340" cy="0"/>
          </a:xfrm>
          <a:prstGeom prst="line">
            <a:avLst/>
          </a:prstGeom>
          <a:ln>
            <a:solidFill>
              <a:srgbClr val="F5F0EA"/>
            </a:solidFill>
          </a:ln>
        </p:spPr>
        <p:style>
          <a:lnRef idx="1">
            <a:schemeClr val="accent1"/>
          </a:lnRef>
          <a:fillRef idx="0">
            <a:schemeClr val="accent1"/>
          </a:fillRef>
          <a:effectRef idx="0">
            <a:schemeClr val="accent1"/>
          </a:effectRef>
          <a:fontRef idx="minor">
            <a:schemeClr val="tx1"/>
          </a:fontRef>
        </p:style>
      </p:cxnSp>
      <p:sp>
        <p:nvSpPr>
          <p:cNvPr id="74" name="椭圆 73"/>
          <p:cNvSpPr/>
          <p:nvPr userDrawn="1"/>
        </p:nvSpPr>
        <p:spPr>
          <a:xfrm>
            <a:off x="5996400" y="2094038"/>
            <a:ext cx="199137" cy="199137"/>
          </a:xfrm>
          <a:prstGeom prst="ellipse">
            <a:avLst/>
          </a:prstGeom>
          <a:noFill/>
          <a:ln>
            <a:solidFill>
              <a:srgbClr val="F5F0E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5" name="文本占位符 3"/>
          <p:cNvSpPr>
            <a:spLocks noGrp="1"/>
          </p:cNvSpPr>
          <p:nvPr>
            <p:ph type="body" sz="quarter" idx="12" hasCustomPrompt="1"/>
          </p:nvPr>
        </p:nvSpPr>
        <p:spPr>
          <a:xfrm>
            <a:off x="4837016" y="1471967"/>
            <a:ext cx="2517968" cy="590549"/>
          </a:xfrm>
          <a:prstGeom prst="rect">
            <a:avLst/>
          </a:prstGeom>
        </p:spPr>
        <p:txBody>
          <a:bodyPr/>
          <a:lstStyle>
            <a:lvl1pPr marL="0" indent="0" algn="ctr">
              <a:buNone/>
              <a:defRPr sz="3600" b="0">
                <a:solidFill>
                  <a:schemeClr val="accent2">
                    <a:lumMod val="20000"/>
                    <a:lumOff val="80000"/>
                  </a:schemeClr>
                </a:solidFill>
              </a:defRPr>
            </a:lvl1pPr>
          </a:lstStyle>
          <a:p>
            <a:pPr lvl="0"/>
            <a:r>
              <a:rPr kumimoji="1" lang="zh-CN" altLang="en-US" dirty="0"/>
              <a:t>标题</a:t>
            </a:r>
          </a:p>
        </p:txBody>
      </p:sp>
      <p:sp>
        <p:nvSpPr>
          <p:cNvPr id="76" name="文本占位符 3"/>
          <p:cNvSpPr>
            <a:spLocks noGrp="1"/>
          </p:cNvSpPr>
          <p:nvPr>
            <p:ph type="body" sz="quarter" idx="13" hasCustomPrompt="1"/>
          </p:nvPr>
        </p:nvSpPr>
        <p:spPr>
          <a:xfrm>
            <a:off x="4382780" y="2477356"/>
            <a:ext cx="3415788" cy="715645"/>
          </a:xfrm>
          <a:prstGeom prst="rect">
            <a:avLst/>
          </a:prstGeom>
        </p:spPr>
        <p:txBody>
          <a:bodyPr/>
          <a:lstStyle>
            <a:lvl1pPr marL="0" indent="0" algn="ctr">
              <a:buNone/>
              <a:defRPr sz="4800" b="1">
                <a:solidFill>
                  <a:schemeClr val="accent2">
                    <a:lumMod val="20000"/>
                    <a:lumOff val="80000"/>
                  </a:schemeClr>
                </a:solidFill>
              </a:defRPr>
            </a:lvl1pPr>
          </a:lstStyle>
          <a:p>
            <a:pPr lvl="0"/>
            <a:r>
              <a:rPr kumimoji="1" lang="zh-CN" altLang="en-US"/>
              <a:t>标题</a:t>
            </a:r>
            <a:endParaRPr kumimoji="1" lang="zh-CN" altLang="en-US" dirty="0"/>
          </a:p>
        </p:txBody>
      </p:sp>
    </p:spTree>
    <p:extLst>
      <p:ext uri="{BB962C8B-B14F-4D97-AF65-F5344CB8AC3E}">
        <p14:creationId xmlns:p14="http://schemas.microsoft.com/office/powerpoint/2010/main" val="144468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pattFill prst="dotGrid">
          <a:fgClr>
            <a:schemeClr val="accent2">
              <a:lumMod val="60000"/>
              <a:lumOff val="40000"/>
            </a:schemeClr>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8" name="矩形 7"/>
          <p:cNvSpPr/>
          <p:nvPr userDrawn="1"/>
        </p:nvSpPr>
        <p:spPr>
          <a:xfrm>
            <a:off x="183931" y="176048"/>
            <a:ext cx="11824138" cy="6505904"/>
          </a:xfrm>
          <a:prstGeom prst="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五边形 4"/>
          <p:cNvSpPr/>
          <p:nvPr userDrawn="1"/>
        </p:nvSpPr>
        <p:spPr>
          <a:xfrm rot="5400000">
            <a:off x="431643" y="151946"/>
            <a:ext cx="891720" cy="587829"/>
          </a:xfrm>
          <a:prstGeom prst="homePlate">
            <a:avLst/>
          </a:prstGeom>
          <a:solidFill>
            <a:srgbClr val="79A5B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文本占位符 3"/>
          <p:cNvSpPr>
            <a:spLocks noGrp="1"/>
          </p:cNvSpPr>
          <p:nvPr>
            <p:ph type="body" sz="quarter" idx="10" hasCustomPrompt="1"/>
          </p:nvPr>
        </p:nvSpPr>
        <p:spPr>
          <a:xfrm>
            <a:off x="583588" y="0"/>
            <a:ext cx="587830" cy="746234"/>
          </a:xfrm>
          <a:prstGeom prst="rect">
            <a:avLst/>
          </a:prstGeom>
        </p:spPr>
        <p:txBody>
          <a:bodyPr anchor="ctr"/>
          <a:lstStyle>
            <a:lvl1pPr marL="0" indent="0" algn="ctr">
              <a:buNone/>
              <a:defRPr sz="4000" b="1">
                <a:solidFill>
                  <a:schemeClr val="accent2">
                    <a:lumMod val="20000"/>
                    <a:lumOff val="80000"/>
                  </a:schemeClr>
                </a:solidFill>
              </a:defRPr>
            </a:lvl1pPr>
          </a:lstStyle>
          <a:p>
            <a:pPr lvl="0"/>
            <a:r>
              <a:rPr kumimoji="1" lang="en-US" altLang="zh-CN"/>
              <a:t>0</a:t>
            </a:r>
            <a:endParaRPr kumimoji="1" lang="zh-CN" altLang="en-US" dirty="0"/>
          </a:p>
        </p:txBody>
      </p:sp>
      <p:sp>
        <p:nvSpPr>
          <p:cNvPr id="9" name="文本占位符 3"/>
          <p:cNvSpPr>
            <a:spLocks noGrp="1"/>
          </p:cNvSpPr>
          <p:nvPr>
            <p:ph type="body" sz="quarter" idx="12"/>
          </p:nvPr>
        </p:nvSpPr>
        <p:spPr>
          <a:xfrm>
            <a:off x="1171418" y="213647"/>
            <a:ext cx="4208707" cy="464425"/>
          </a:xfrm>
          <a:prstGeom prst="rect">
            <a:avLst/>
          </a:prstGeom>
        </p:spPr>
        <p:txBody>
          <a:bodyPr anchor="ctr"/>
          <a:lstStyle>
            <a:lvl1pPr marL="0" indent="0" algn="l">
              <a:buNone/>
              <a:defRPr sz="2400" b="1">
                <a:solidFill>
                  <a:schemeClr val="accent6"/>
                </a:solidFill>
              </a:defRPr>
            </a:lvl1pPr>
          </a:lstStyle>
          <a:p>
            <a:pPr lvl="0"/>
            <a:endParaRPr kumimoji="1" lang="zh-CN" altLang="en-US"/>
          </a:p>
        </p:txBody>
      </p:sp>
    </p:spTree>
    <p:extLst>
      <p:ext uri="{BB962C8B-B14F-4D97-AF65-F5344CB8AC3E}">
        <p14:creationId xmlns:p14="http://schemas.microsoft.com/office/powerpoint/2010/main" val="163262172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8749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7" r:id="rId3"/>
    <p:sldLayoutId id="2147483688" r:id="rId4"/>
    <p:sldLayoutId id="2147483689" r:id="rId5"/>
    <p:sldLayoutId id="2147483685" r:id="rId6"/>
    <p:sldLayoutId id="2147483662" r:id="rId7"/>
    <p:sldLayoutId id="2147483686"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a:xfrm>
            <a:off x="4373696" y="4574354"/>
            <a:ext cx="3444608" cy="392907"/>
          </a:xfrm>
        </p:spPr>
        <p:txBody>
          <a:bodyPr/>
          <a:lstStyle/>
          <a:p>
            <a:r>
              <a:rPr kumimoji="1" lang="en-US" altLang="zh-CN" dirty="0">
                <a:solidFill>
                  <a:srgbClr val="777671"/>
                </a:solidFill>
                <a:latin typeface="微软雅黑" panose="020B0503020204020204" pitchFamily="34" charset="-122"/>
                <a:ea typeface="微软雅黑" panose="020B0503020204020204" pitchFamily="34" charset="-122"/>
              </a:rPr>
              <a:t>PRESENTED</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a:solidFill>
                  <a:srgbClr val="777671"/>
                </a:solidFill>
                <a:latin typeface="微软雅黑" panose="020B0503020204020204" pitchFamily="34" charset="-122"/>
                <a:ea typeface="微软雅黑" panose="020B0503020204020204" pitchFamily="34" charset="-122"/>
              </a:rPr>
              <a:t>BY</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smtClean="0">
                <a:solidFill>
                  <a:srgbClr val="777671"/>
                </a:solidFill>
                <a:latin typeface="微软雅黑" panose="020B0503020204020204" pitchFamily="34" charset="-122"/>
                <a:ea typeface="微软雅黑" panose="020B0503020204020204" pitchFamily="34" charset="-122"/>
              </a:rPr>
              <a:t>Huang </a:t>
            </a:r>
            <a:r>
              <a:rPr kumimoji="1" lang="en-US" altLang="zh-CN" dirty="0" err="1" smtClean="0">
                <a:solidFill>
                  <a:srgbClr val="777671"/>
                </a:solidFill>
                <a:latin typeface="微软雅黑" panose="020B0503020204020204" pitchFamily="34" charset="-122"/>
                <a:ea typeface="微软雅黑" panose="020B0503020204020204" pitchFamily="34" charset="-122"/>
              </a:rPr>
              <a:t>JinXiao</a:t>
            </a:r>
            <a:endParaRPr lang="zh-CN" altLang="en-US" dirty="0">
              <a:solidFill>
                <a:srgbClr val="77767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a:xfrm>
            <a:off x="-390635" y="5726472"/>
            <a:ext cx="3999400" cy="409835"/>
          </a:xfrm>
        </p:spPr>
        <p:txBody>
          <a:bodyPr/>
          <a:lstStyle/>
          <a:p>
            <a:r>
              <a:rPr lang="en-US" altLang="zh-CN" sz="1800" dirty="0">
                <a:solidFill>
                  <a:srgbClr val="6E685A"/>
                </a:solidFill>
              </a:rPr>
              <a:t>Rex Ying </a:t>
            </a:r>
            <a:endParaRPr lang="en-US" altLang="zh-CN" sz="1800" dirty="0" smtClean="0">
              <a:solidFill>
                <a:srgbClr val="6E685A"/>
              </a:solidFill>
            </a:endParaRPr>
          </a:p>
          <a:p>
            <a:r>
              <a:rPr lang="en-US" altLang="zh-CN" sz="1800" dirty="0" smtClean="0">
                <a:solidFill>
                  <a:srgbClr val="6E685A"/>
                </a:solidFill>
              </a:rPr>
              <a:t>rexying@stanford.edu </a:t>
            </a:r>
          </a:p>
          <a:p>
            <a:r>
              <a:rPr lang="en-US" altLang="zh-CN" sz="1800" dirty="0" smtClean="0">
                <a:solidFill>
                  <a:srgbClr val="6E685A"/>
                </a:solidFill>
              </a:rPr>
              <a:t>Stanford </a:t>
            </a:r>
            <a:r>
              <a:rPr lang="en-US" altLang="zh-CN" sz="1800" dirty="0">
                <a:solidFill>
                  <a:srgbClr val="6E685A"/>
                </a:solidFill>
              </a:rPr>
              <a:t>University</a:t>
            </a:r>
            <a:endParaRPr lang="zh-CN" altLang="en-US" sz="1800" dirty="0">
              <a:solidFill>
                <a:srgbClr val="6E685A"/>
              </a:solidFill>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862745" y="2698658"/>
            <a:ext cx="10677524" cy="985838"/>
          </a:xfrm>
        </p:spPr>
        <p:txBody>
          <a:bodyPr/>
          <a:lstStyle/>
          <a:p>
            <a:r>
              <a:rPr lang="en-US" altLang="zh-CN" sz="4400" dirty="0"/>
              <a:t>Hierarchical Graph Representation </a:t>
            </a:r>
            <a:r>
              <a:rPr lang="en-US" altLang="zh-CN" sz="4400" dirty="0" smtClean="0"/>
              <a:t>Learning with Differentiable </a:t>
            </a:r>
            <a:r>
              <a:rPr lang="en-US" altLang="zh-CN" sz="4400" dirty="0"/>
              <a:t>Pooling</a:t>
            </a:r>
            <a:endParaRPr lang="zh-CN" altLang="en-US" sz="4400" dirty="0"/>
          </a:p>
        </p:txBody>
      </p:sp>
      <p:sp>
        <p:nvSpPr>
          <p:cNvPr id="10" name="文本占位符 5"/>
          <p:cNvSpPr>
            <a:spLocks noGrp="1"/>
          </p:cNvSpPr>
          <p:nvPr>
            <p:ph type="body" sz="quarter" idx="14"/>
          </p:nvPr>
        </p:nvSpPr>
        <p:spPr>
          <a:xfrm>
            <a:off x="4096300" y="5761139"/>
            <a:ext cx="3999400" cy="409835"/>
          </a:xfrm>
        </p:spPr>
        <p:txBody>
          <a:bodyPr/>
          <a:lstStyle/>
          <a:p>
            <a:r>
              <a:rPr lang="en-US" altLang="zh-CN" sz="1800" dirty="0" err="1" smtClean="0">
                <a:solidFill>
                  <a:srgbClr val="6E685A"/>
                </a:solidFill>
              </a:rPr>
              <a:t>Jiaxuan</a:t>
            </a:r>
            <a:r>
              <a:rPr lang="en-US" altLang="zh-CN" sz="1800" dirty="0" smtClean="0">
                <a:solidFill>
                  <a:srgbClr val="6E685A"/>
                </a:solidFill>
              </a:rPr>
              <a:t> You</a:t>
            </a:r>
          </a:p>
          <a:p>
            <a:r>
              <a:rPr lang="en-US" altLang="zh-CN" sz="1800" dirty="0" smtClean="0">
                <a:solidFill>
                  <a:srgbClr val="6E685A"/>
                </a:solidFill>
              </a:rPr>
              <a:t>jiaxuan@stanford.edu </a:t>
            </a:r>
          </a:p>
          <a:p>
            <a:r>
              <a:rPr lang="en-US" altLang="zh-CN" sz="1800" dirty="0" smtClean="0">
                <a:solidFill>
                  <a:srgbClr val="6E685A"/>
                </a:solidFill>
              </a:rPr>
              <a:t>Stanford University</a:t>
            </a:r>
            <a:endParaRPr lang="zh-CN" altLang="en-US" sz="1800" dirty="0">
              <a:solidFill>
                <a:srgbClr val="6E685A"/>
              </a:solidFill>
            </a:endParaRPr>
          </a:p>
        </p:txBody>
      </p:sp>
      <p:sp>
        <p:nvSpPr>
          <p:cNvPr id="11" name="文本占位符 5"/>
          <p:cNvSpPr>
            <a:spLocks noGrp="1"/>
          </p:cNvSpPr>
          <p:nvPr>
            <p:ph type="body" sz="quarter" idx="14"/>
          </p:nvPr>
        </p:nvSpPr>
        <p:spPr>
          <a:xfrm>
            <a:off x="8451423" y="5708621"/>
            <a:ext cx="3999400" cy="409835"/>
          </a:xfrm>
        </p:spPr>
        <p:txBody>
          <a:bodyPr/>
          <a:lstStyle/>
          <a:p>
            <a:r>
              <a:rPr lang="en-US" altLang="zh-CN" sz="1800" dirty="0">
                <a:solidFill>
                  <a:srgbClr val="6E685A"/>
                </a:solidFill>
              </a:rPr>
              <a:t>Christopher </a:t>
            </a:r>
            <a:r>
              <a:rPr lang="en-US" altLang="zh-CN" sz="1800" dirty="0" smtClean="0">
                <a:solidFill>
                  <a:srgbClr val="6E685A"/>
                </a:solidFill>
              </a:rPr>
              <a:t>Morris</a:t>
            </a:r>
          </a:p>
          <a:p>
            <a:r>
              <a:rPr lang="en-US" altLang="zh-CN" sz="1800" dirty="0" smtClean="0">
                <a:solidFill>
                  <a:srgbClr val="6E685A"/>
                </a:solidFill>
              </a:rPr>
              <a:t>christopher.morris@udo.edu </a:t>
            </a:r>
          </a:p>
          <a:p>
            <a:r>
              <a:rPr lang="en-US" altLang="zh-CN" sz="1800" dirty="0" smtClean="0">
                <a:solidFill>
                  <a:srgbClr val="6E685A"/>
                </a:solidFill>
              </a:rPr>
              <a:t>TU </a:t>
            </a:r>
            <a:r>
              <a:rPr lang="en-US" altLang="zh-CN" sz="1800" dirty="0">
                <a:solidFill>
                  <a:srgbClr val="6E685A"/>
                </a:solidFill>
              </a:rPr>
              <a:t>Dortmund University </a:t>
            </a:r>
            <a:endParaRPr lang="zh-CN" altLang="en-US" sz="1800" dirty="0">
              <a:solidFill>
                <a:srgbClr val="6E685A"/>
              </a:solidFill>
            </a:endParaRPr>
          </a:p>
        </p:txBody>
      </p:sp>
    </p:spTree>
    <p:extLst>
      <p:ext uri="{BB962C8B-B14F-4D97-AF65-F5344CB8AC3E}">
        <p14:creationId xmlns:p14="http://schemas.microsoft.com/office/powerpoint/2010/main" val="941804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7"/>
          <p:cNvSpPr/>
          <p:nvPr/>
        </p:nvSpPr>
        <p:spPr>
          <a:xfrm rot="1489306" flipV="1">
            <a:off x="4259124" y="4104865"/>
            <a:ext cx="3018833" cy="1483166"/>
          </a:xfrm>
          <a:custGeom>
            <a:avLst/>
            <a:gdLst>
              <a:gd name="connsiteX0" fmla="*/ 0 w 1165392"/>
              <a:gd name="connsiteY0" fmla="*/ 17995 h 35991"/>
              <a:gd name="connsiteX1" fmla="*/ 1165392 w 1165392"/>
              <a:gd name="connsiteY1" fmla="*/ 17995 h 35991"/>
            </a:gdLst>
            <a:ahLst/>
            <a:cxnLst>
              <a:cxn ang="0">
                <a:pos x="connsiteX0" y="connsiteY0"/>
              </a:cxn>
              <a:cxn ang="0">
                <a:pos x="connsiteX1" y="connsiteY1"/>
              </a:cxn>
            </a:cxnLst>
            <a:rect l="l" t="t" r="r" b="b"/>
            <a:pathLst>
              <a:path w="1165392" h="35991">
                <a:moveTo>
                  <a:pt x="0" y="17995"/>
                </a:moveTo>
                <a:lnTo>
                  <a:pt x="1165392" y="17995"/>
                </a:lnTo>
              </a:path>
            </a:pathLst>
          </a:custGeom>
          <a:noFill/>
          <a:ln>
            <a:solidFill>
              <a:schemeClr val="tx1">
                <a:lumMod val="75000"/>
                <a:lumOff val="2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66260" tIns="-11140" rIns="566262" bIns="-1113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15" name="任意多边形 11"/>
          <p:cNvSpPr/>
          <p:nvPr/>
        </p:nvSpPr>
        <p:spPr>
          <a:xfrm rot="20239647">
            <a:off x="4292114" y="2816990"/>
            <a:ext cx="3121670" cy="957318"/>
          </a:xfrm>
          <a:custGeom>
            <a:avLst/>
            <a:gdLst>
              <a:gd name="connsiteX0" fmla="*/ 0 w 1165392"/>
              <a:gd name="connsiteY0" fmla="*/ 17995 h 35991"/>
              <a:gd name="connsiteX1" fmla="*/ 1165392 w 1165392"/>
              <a:gd name="connsiteY1" fmla="*/ 17995 h 35991"/>
            </a:gdLst>
            <a:ahLst/>
            <a:cxnLst>
              <a:cxn ang="0">
                <a:pos x="connsiteX0" y="connsiteY0"/>
              </a:cxn>
              <a:cxn ang="0">
                <a:pos x="connsiteX1" y="connsiteY1"/>
              </a:cxn>
            </a:cxnLst>
            <a:rect l="l" t="t" r="r" b="b"/>
            <a:pathLst>
              <a:path w="1165392" h="35991">
                <a:moveTo>
                  <a:pt x="0" y="17995"/>
                </a:moveTo>
                <a:lnTo>
                  <a:pt x="1165392" y="17995"/>
                </a:lnTo>
              </a:path>
            </a:pathLst>
          </a:custGeom>
          <a:noFill/>
          <a:ln>
            <a:solidFill>
              <a:schemeClr val="tx1">
                <a:lumMod val="75000"/>
                <a:lumOff val="2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66260" tIns="-11140" rIns="566262" bIns="-11139" numCol="1" spcCol="1270" anchor="ctr" anchorCtr="0">
            <a:noAutofit/>
          </a:bodyPr>
          <a:lstStyle/>
          <a:p>
            <a:pPr lvl="0" algn="ctr" defTabSz="222250">
              <a:lnSpc>
                <a:spcPct val="90000"/>
              </a:lnSpc>
              <a:spcBef>
                <a:spcPct val="0"/>
              </a:spcBef>
              <a:spcAft>
                <a:spcPct val="35000"/>
              </a:spcAft>
            </a:pPr>
            <a:endParaRPr lang="zh-CN" altLang="en-US" sz="500" kern="1200"/>
          </a:p>
        </p:txBody>
      </p:sp>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a:xfrm>
            <a:off x="1171418" y="213647"/>
            <a:ext cx="8098706" cy="464425"/>
          </a:xfrm>
        </p:spPr>
        <p:txBody>
          <a:bodyPr/>
          <a:lstStyle/>
          <a:p>
            <a:r>
              <a:rPr kumimoji="1" lang="en-US" altLang="zh-CN" dirty="0"/>
              <a:t>Differentiable Pooling via Learned Assignments</a:t>
            </a:r>
          </a:p>
        </p:txBody>
      </p:sp>
      <p:sp>
        <p:nvSpPr>
          <p:cNvPr id="12" name="矩形 11"/>
          <p:cNvSpPr/>
          <p:nvPr/>
        </p:nvSpPr>
        <p:spPr>
          <a:xfrm>
            <a:off x="6048644" y="1266139"/>
            <a:ext cx="3626076" cy="4696523"/>
          </a:xfrm>
          <a:prstGeom prst="rect">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05816" tIns="305816" rIns="305816" bIns="3773929" numCol="1" spcCol="1270" anchor="ctr" anchorCtr="0">
            <a:noAutofit/>
          </a:bodyPr>
          <a:lstStyle/>
          <a:p>
            <a:pPr lvl="0" algn="ctr" defTabSz="1911350">
              <a:lnSpc>
                <a:spcPct val="90000"/>
              </a:lnSpc>
              <a:spcBef>
                <a:spcPct val="0"/>
              </a:spcBef>
              <a:spcAft>
                <a:spcPct val="35000"/>
              </a:spcAft>
            </a:pPr>
            <a:endParaRPr lang="zh-CN" altLang="en-US" sz="4300" kern="1200"/>
          </a:p>
        </p:txBody>
      </p:sp>
      <p:sp>
        <p:nvSpPr>
          <p:cNvPr id="13" name="矩形 12"/>
          <p:cNvSpPr/>
          <p:nvPr/>
        </p:nvSpPr>
        <p:spPr>
          <a:xfrm>
            <a:off x="2145800" y="1278378"/>
            <a:ext cx="2377553" cy="4696523"/>
          </a:xfrm>
          <a:prstGeom prst="rect">
            <a:avLst/>
          </a:prstGeom>
          <a:solidFill>
            <a:schemeClr val="bg1">
              <a:lumMod val="8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305816" tIns="305816" rIns="305816" bIns="3773929" numCol="1" spcCol="1270" anchor="ctr" anchorCtr="0">
            <a:noAutofit/>
          </a:bodyPr>
          <a:lstStyle/>
          <a:p>
            <a:pPr lvl="0" algn="ctr" defTabSz="1911350">
              <a:lnSpc>
                <a:spcPct val="90000"/>
              </a:lnSpc>
              <a:spcBef>
                <a:spcPct val="0"/>
              </a:spcBef>
              <a:spcAft>
                <a:spcPct val="35000"/>
              </a:spcAft>
            </a:pPr>
            <a:endParaRPr lang="zh-CN" altLang="en-US" sz="4300" kern="1200"/>
          </a:p>
        </p:txBody>
      </p:sp>
      <p:sp>
        <p:nvSpPr>
          <p:cNvPr id="14" name="矩形 13"/>
          <p:cNvSpPr/>
          <p:nvPr/>
        </p:nvSpPr>
        <p:spPr>
          <a:xfrm>
            <a:off x="2343929" y="3539725"/>
            <a:ext cx="1981294" cy="99064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algn="ctr" defTabSz="1911350">
              <a:lnSpc>
                <a:spcPct val="90000"/>
              </a:lnSpc>
              <a:spcBef>
                <a:spcPct val="0"/>
              </a:spcBef>
              <a:spcAft>
                <a:spcPct val="35000"/>
              </a:spcAft>
            </a:pPr>
            <a:r>
              <a:rPr lang="en-US" altLang="zh-CN" b="1" dirty="0" smtClean="0">
                <a:solidFill>
                  <a:schemeClr val="accent2">
                    <a:lumMod val="20000"/>
                    <a:lumOff val="80000"/>
                  </a:schemeClr>
                </a:solidFill>
                <a:ea typeface="微软雅黑" charset="0"/>
              </a:rPr>
              <a:t>Learn a new pooling strategy </a:t>
            </a:r>
            <a:endParaRPr lang="zh-CN" altLang="en-US" b="1" dirty="0">
              <a:solidFill>
                <a:schemeClr val="accent2">
                  <a:lumMod val="20000"/>
                  <a:lumOff val="80000"/>
                </a:schemeClr>
              </a:solidFill>
              <a:ea typeface="微软雅黑" charset="0"/>
            </a:endParaRPr>
          </a:p>
        </p:txBody>
      </p:sp>
      <p:sp>
        <p:nvSpPr>
          <p:cNvPr id="16" name="矩形 15"/>
          <p:cNvSpPr/>
          <p:nvPr/>
        </p:nvSpPr>
        <p:spPr>
          <a:xfrm>
            <a:off x="6209519" y="2505821"/>
            <a:ext cx="3267069" cy="1291575"/>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defTabSz="1911350">
              <a:lnSpc>
                <a:spcPct val="90000"/>
              </a:lnSpc>
              <a:spcBef>
                <a:spcPct val="0"/>
              </a:spcBef>
              <a:spcAft>
                <a:spcPct val="35000"/>
              </a:spcAft>
            </a:pPr>
            <a:r>
              <a:rPr lang="en-US" altLang="zh-CN" b="1" dirty="0" smtClean="0">
                <a:solidFill>
                  <a:schemeClr val="accent2">
                    <a:lumMod val="20000"/>
                    <a:lumOff val="80000"/>
                  </a:schemeClr>
                </a:solidFill>
                <a:ea typeface="微软雅黑" charset="0"/>
              </a:rPr>
              <a:t>How the module pools nodes at each layer ?</a:t>
            </a:r>
            <a:endParaRPr lang="zh-CN" altLang="en-US" b="1" dirty="0">
              <a:solidFill>
                <a:schemeClr val="accent2">
                  <a:lumMod val="20000"/>
                  <a:lumOff val="80000"/>
                </a:schemeClr>
              </a:solidFill>
              <a:ea typeface="微软雅黑" charset="0"/>
            </a:endParaRPr>
          </a:p>
        </p:txBody>
      </p:sp>
      <p:sp>
        <p:nvSpPr>
          <p:cNvPr id="18" name="矩形 17"/>
          <p:cNvSpPr/>
          <p:nvPr/>
        </p:nvSpPr>
        <p:spPr>
          <a:xfrm>
            <a:off x="6266676" y="4338965"/>
            <a:ext cx="3209912" cy="1215007"/>
          </a:xfrm>
          <a:prstGeom prst="rect">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6320" tIns="56320" rIns="56320" bIns="56320" numCol="1" spcCol="1270" anchor="ctr" anchorCtr="0">
            <a:noAutofit/>
          </a:bodyPr>
          <a:lstStyle/>
          <a:p>
            <a:pPr defTabSz="1911350">
              <a:lnSpc>
                <a:spcPct val="90000"/>
              </a:lnSpc>
              <a:spcBef>
                <a:spcPct val="0"/>
              </a:spcBef>
              <a:spcAft>
                <a:spcPct val="35000"/>
              </a:spcAft>
            </a:pPr>
            <a:r>
              <a:rPr lang="en-US" altLang="zh-CN" b="1" dirty="0" smtClean="0">
                <a:solidFill>
                  <a:schemeClr val="accent2">
                    <a:lumMod val="20000"/>
                    <a:lumOff val="80000"/>
                  </a:schemeClr>
                </a:solidFill>
                <a:ea typeface="微软雅黑" charset="0"/>
              </a:rPr>
              <a:t>How generate the assignment matrix ? </a:t>
            </a:r>
            <a:endParaRPr lang="zh-CN" altLang="en-US" b="1" dirty="0">
              <a:solidFill>
                <a:schemeClr val="accent2">
                  <a:lumMod val="20000"/>
                  <a:lumOff val="80000"/>
                </a:schemeClr>
              </a:solidFill>
              <a:ea typeface="微软雅黑" charset="0"/>
            </a:endParaRPr>
          </a:p>
        </p:txBody>
      </p:sp>
      <p:sp>
        <p:nvSpPr>
          <p:cNvPr id="19" name="文本框 18"/>
          <p:cNvSpPr txBox="1"/>
          <p:nvPr/>
        </p:nvSpPr>
        <p:spPr>
          <a:xfrm>
            <a:off x="2862940" y="1380689"/>
            <a:ext cx="979371" cy="461665"/>
          </a:xfrm>
          <a:prstGeom prst="rect">
            <a:avLst/>
          </a:prstGeom>
          <a:noFill/>
        </p:spPr>
        <p:txBody>
          <a:bodyPr wrap="none" rtlCol="0">
            <a:spAutoFit/>
          </a:bodyPr>
          <a:lstStyle/>
          <a:p>
            <a:r>
              <a:rPr kumimoji="1" lang="en-US" altLang="zh-CN" sz="2400" b="1" dirty="0">
                <a:solidFill>
                  <a:schemeClr val="accent6"/>
                </a:solidFill>
              </a:rPr>
              <a:t>Goal </a:t>
            </a:r>
            <a:endParaRPr kumimoji="1" lang="zh-CN" altLang="en-US" sz="2400" b="1" dirty="0">
              <a:solidFill>
                <a:schemeClr val="accent6"/>
              </a:solidFill>
            </a:endParaRPr>
          </a:p>
        </p:txBody>
      </p:sp>
      <p:sp>
        <p:nvSpPr>
          <p:cNvPr id="20" name="文本框 19"/>
          <p:cNvSpPr txBox="1"/>
          <p:nvPr/>
        </p:nvSpPr>
        <p:spPr>
          <a:xfrm>
            <a:off x="7026332" y="1380689"/>
            <a:ext cx="1660647" cy="461665"/>
          </a:xfrm>
          <a:prstGeom prst="rect">
            <a:avLst/>
          </a:prstGeom>
          <a:noFill/>
        </p:spPr>
        <p:txBody>
          <a:bodyPr wrap="none" rtlCol="0">
            <a:spAutoFit/>
          </a:bodyPr>
          <a:lstStyle/>
          <a:p>
            <a:r>
              <a:rPr kumimoji="1" lang="en-US" altLang="zh-CN" sz="2400" b="1" dirty="0">
                <a:solidFill>
                  <a:schemeClr val="accent6"/>
                </a:solidFill>
              </a:rPr>
              <a:t>Sub Goal </a:t>
            </a:r>
            <a:endParaRPr kumimoji="1" lang="zh-CN" altLang="en-US" sz="2400" b="1" dirty="0">
              <a:solidFill>
                <a:schemeClr val="accent6"/>
              </a:solidFill>
            </a:endParaRPr>
          </a:p>
        </p:txBody>
      </p:sp>
    </p:spTree>
    <p:extLst>
      <p:ext uri="{BB962C8B-B14F-4D97-AF65-F5344CB8AC3E}">
        <p14:creationId xmlns:p14="http://schemas.microsoft.com/office/powerpoint/2010/main" val="13177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a:xfrm>
            <a:off x="1171418" y="213647"/>
            <a:ext cx="5860003" cy="464425"/>
          </a:xfrm>
        </p:spPr>
        <p:txBody>
          <a:bodyPr/>
          <a:lstStyle/>
          <a:p>
            <a:r>
              <a:rPr kumimoji="1" lang="en-US" altLang="zh-CN" dirty="0" smtClean="0"/>
              <a:t>Pooling with an assignment matrix </a:t>
            </a:r>
            <a:endParaRPr kumimoji="1" lang="zh-CN" altLang="en-US" dirty="0"/>
          </a:p>
        </p:txBody>
      </p:sp>
      <p:sp>
        <p:nvSpPr>
          <p:cNvPr id="12" name="矩形 11"/>
          <p:cNvSpPr/>
          <p:nvPr/>
        </p:nvSpPr>
        <p:spPr>
          <a:xfrm>
            <a:off x="1171418" y="1409873"/>
            <a:ext cx="4494628"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Pooling with an assignment matrix </a:t>
            </a:r>
            <a:endParaRPr lang="zh-CN" altLang="en-US" b="1" dirty="0">
              <a:solidFill>
                <a:schemeClr val="tx1">
                  <a:lumMod val="75000"/>
                  <a:lumOff val="25000"/>
                </a:schemeClr>
              </a:solidFill>
              <a:ea typeface="微软雅黑" charset="0"/>
            </a:endParaRPr>
          </a:p>
        </p:txBody>
      </p:sp>
      <p:pic>
        <p:nvPicPr>
          <p:cNvPr id="4" name="图片 3"/>
          <p:cNvPicPr>
            <a:picLocks noChangeAspect="1"/>
          </p:cNvPicPr>
          <p:nvPr/>
        </p:nvPicPr>
        <p:blipFill rotWithShape="1">
          <a:blip r:embed="rId3"/>
          <a:srcRect t="14335"/>
          <a:stretch/>
        </p:blipFill>
        <p:spPr>
          <a:xfrm>
            <a:off x="5914478" y="1444705"/>
            <a:ext cx="1771429" cy="334500"/>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4"/>
          <a:stretch>
            <a:fillRect/>
          </a:stretch>
        </p:blipFill>
        <p:spPr>
          <a:xfrm>
            <a:off x="4896456" y="2141032"/>
            <a:ext cx="4438095" cy="333333"/>
          </a:xfrm>
          <a:prstGeom prst="rect">
            <a:avLst/>
          </a:prstGeom>
          <a:ln>
            <a:noFill/>
          </a:ln>
          <a:effectLst>
            <a:outerShdw blurRad="292100" dist="139700" dir="2700000" algn="tl" rotWithShape="0">
              <a:srgbClr val="333333">
                <a:alpha val="65000"/>
              </a:srgbClr>
            </a:outerShdw>
          </a:effectLst>
        </p:spPr>
      </p:pic>
      <p:sp>
        <p:nvSpPr>
          <p:cNvPr id="14" name="矩形 13"/>
          <p:cNvSpPr/>
          <p:nvPr/>
        </p:nvSpPr>
        <p:spPr>
          <a:xfrm>
            <a:off x="1202950" y="2141032"/>
            <a:ext cx="2674835" cy="369332"/>
          </a:xfrm>
          <a:prstGeom prst="rect">
            <a:avLst/>
          </a:prstGeom>
        </p:spPr>
        <p:txBody>
          <a:bodyPr wrap="none">
            <a:spAutoFit/>
          </a:bodyPr>
          <a:lstStyle/>
          <a:p>
            <a:r>
              <a:rPr lang="zh-CN" altLang="en-US" b="1" dirty="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The </a:t>
            </a:r>
            <a:r>
              <a:rPr lang="en-US" altLang="zh-CN" b="1" dirty="0">
                <a:solidFill>
                  <a:schemeClr val="tx1">
                    <a:lumMod val="75000"/>
                    <a:lumOff val="25000"/>
                  </a:schemeClr>
                </a:solidFill>
                <a:ea typeface="微软雅黑" charset="0"/>
              </a:rPr>
              <a:t>DIFFPOOL layer</a:t>
            </a:r>
            <a:endParaRPr lang="zh-CN" altLang="en-US" b="1" dirty="0">
              <a:solidFill>
                <a:schemeClr val="tx1">
                  <a:lumMod val="75000"/>
                  <a:lumOff val="25000"/>
                </a:schemeClr>
              </a:solidFill>
              <a:ea typeface="微软雅黑" charset="0"/>
            </a:endParaRPr>
          </a:p>
        </p:txBody>
      </p:sp>
      <p:pic>
        <p:nvPicPr>
          <p:cNvPr id="15" name="图片 14"/>
          <p:cNvPicPr>
            <a:picLocks noChangeAspect="1"/>
          </p:cNvPicPr>
          <p:nvPr/>
        </p:nvPicPr>
        <p:blipFill>
          <a:blip r:embed="rId5"/>
          <a:stretch>
            <a:fillRect/>
          </a:stretch>
        </p:blipFill>
        <p:spPr>
          <a:xfrm>
            <a:off x="5704954" y="2821095"/>
            <a:ext cx="3961905" cy="952381"/>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1202950" y="2904880"/>
            <a:ext cx="4416017" cy="369332"/>
          </a:xfrm>
          <a:prstGeom prst="rect">
            <a:avLst/>
          </a:prstGeom>
        </p:spPr>
        <p:txBody>
          <a:bodyPr wrap="none">
            <a:spAutoFit/>
          </a:bodyPr>
          <a:lstStyle/>
          <a:p>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New coarsened adjacency matrix </a:t>
            </a:r>
            <a:endParaRPr lang="zh-CN" altLang="en-US" b="1" dirty="0">
              <a:solidFill>
                <a:schemeClr val="tx1">
                  <a:lumMod val="75000"/>
                  <a:lumOff val="25000"/>
                </a:schemeClr>
              </a:solidFill>
              <a:ea typeface="微软雅黑" charset="0"/>
            </a:endParaRPr>
          </a:p>
        </p:txBody>
      </p:sp>
      <p:sp>
        <p:nvSpPr>
          <p:cNvPr id="17" name="矩形 16"/>
          <p:cNvSpPr/>
          <p:nvPr/>
        </p:nvSpPr>
        <p:spPr>
          <a:xfrm>
            <a:off x="1202950" y="3364359"/>
            <a:ext cx="3546292" cy="369332"/>
          </a:xfrm>
          <a:prstGeom prst="rect">
            <a:avLst/>
          </a:prstGeom>
        </p:spPr>
        <p:txBody>
          <a:bodyPr wrap="none">
            <a:spAutoFit/>
          </a:bodyPr>
          <a:lstStyle/>
          <a:p>
            <a:r>
              <a:rPr lang="zh-CN" altLang="en-US" b="1" dirty="0">
                <a:solidFill>
                  <a:schemeClr val="tx1">
                    <a:lumMod val="75000"/>
                    <a:lumOff val="25000"/>
                  </a:schemeClr>
                </a:solidFill>
                <a:ea typeface="微软雅黑" charset="0"/>
              </a:rPr>
              <a:t>▷ </a:t>
            </a:r>
            <a:r>
              <a:rPr lang="en-US" altLang="zh-CN" b="1" dirty="0">
                <a:solidFill>
                  <a:schemeClr val="tx1">
                    <a:lumMod val="75000"/>
                    <a:lumOff val="25000"/>
                  </a:schemeClr>
                </a:solidFill>
                <a:ea typeface="微软雅黑" charset="0"/>
              </a:rPr>
              <a:t>New matrix of </a:t>
            </a:r>
            <a:r>
              <a:rPr lang="en-US" altLang="zh-CN" b="1" dirty="0" err="1">
                <a:solidFill>
                  <a:schemeClr val="tx1">
                    <a:lumMod val="75000"/>
                    <a:lumOff val="25000"/>
                  </a:schemeClr>
                </a:solidFill>
                <a:ea typeface="微软雅黑" charset="0"/>
              </a:rPr>
              <a:t>embeddings</a:t>
            </a:r>
            <a:endParaRPr lang="zh-CN" altLang="en-US" b="1" dirty="0">
              <a:solidFill>
                <a:schemeClr val="tx1">
                  <a:lumMod val="75000"/>
                  <a:lumOff val="25000"/>
                </a:schemeClr>
              </a:solidFill>
              <a:ea typeface="微软雅黑" charset="0"/>
            </a:endParaRPr>
          </a:p>
        </p:txBody>
      </p:sp>
      <p:pic>
        <p:nvPicPr>
          <p:cNvPr id="11" name="图片 10"/>
          <p:cNvPicPr>
            <a:picLocks noChangeAspect="1"/>
          </p:cNvPicPr>
          <p:nvPr/>
        </p:nvPicPr>
        <p:blipFill>
          <a:blip r:embed="rId6"/>
          <a:stretch>
            <a:fillRect/>
          </a:stretch>
        </p:blipFill>
        <p:spPr>
          <a:xfrm>
            <a:off x="3352800" y="4277224"/>
            <a:ext cx="5650512" cy="18024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999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a:xfrm>
            <a:off x="1171418" y="213647"/>
            <a:ext cx="5860003" cy="464425"/>
          </a:xfrm>
        </p:spPr>
        <p:txBody>
          <a:bodyPr/>
          <a:lstStyle/>
          <a:p>
            <a:r>
              <a:rPr kumimoji="1" lang="en-US" altLang="zh-CN" dirty="0" smtClean="0"/>
              <a:t>Learning the assignment matrix </a:t>
            </a:r>
            <a:endParaRPr kumimoji="1" lang="zh-CN" altLang="en-US" dirty="0"/>
          </a:p>
        </p:txBody>
      </p:sp>
      <p:sp>
        <p:nvSpPr>
          <p:cNvPr id="6" name="矩形 5"/>
          <p:cNvSpPr/>
          <p:nvPr/>
        </p:nvSpPr>
        <p:spPr>
          <a:xfrm>
            <a:off x="1171418" y="2185999"/>
            <a:ext cx="3560975" cy="369332"/>
          </a:xfrm>
          <a:prstGeom prst="rect">
            <a:avLst/>
          </a:prstGeom>
        </p:spPr>
        <p:txBody>
          <a:bodyPr wrap="none">
            <a:spAutoFit/>
          </a:bodyPr>
          <a:lstStyle/>
          <a:p>
            <a:r>
              <a:rPr lang="en-US" altLang="zh-CN" dirty="0"/>
              <a:t>The embedding </a:t>
            </a:r>
            <a:r>
              <a:rPr lang="en-US" altLang="zh-CN" dirty="0" smtClean="0"/>
              <a:t>GNN at layer l</a:t>
            </a:r>
            <a:endParaRPr lang="zh-CN" altLang="en-US" i="1" dirty="0"/>
          </a:p>
        </p:txBody>
      </p:sp>
      <p:pic>
        <p:nvPicPr>
          <p:cNvPr id="7" name="图片 6"/>
          <p:cNvPicPr>
            <a:picLocks noChangeAspect="1"/>
          </p:cNvPicPr>
          <p:nvPr/>
        </p:nvPicPr>
        <p:blipFill>
          <a:blip r:embed="rId3"/>
          <a:stretch>
            <a:fillRect/>
          </a:stretch>
        </p:blipFill>
        <p:spPr>
          <a:xfrm>
            <a:off x="5955135" y="2084950"/>
            <a:ext cx="3266667" cy="571429"/>
          </a:xfrm>
          <a:prstGeom prst="rect">
            <a:avLst/>
          </a:prstGeom>
          <a:ln>
            <a:noFill/>
          </a:ln>
          <a:effectLst>
            <a:outerShdw blurRad="292100" dist="139700" dir="2700000" algn="tl" rotWithShape="0">
              <a:srgbClr val="333333">
                <a:alpha val="65000"/>
              </a:srgbClr>
            </a:outerShdw>
          </a:effectLst>
        </p:spPr>
      </p:pic>
      <p:sp>
        <p:nvSpPr>
          <p:cNvPr id="9" name="矩形 8"/>
          <p:cNvSpPr/>
          <p:nvPr/>
        </p:nvSpPr>
        <p:spPr>
          <a:xfrm>
            <a:off x="1171418" y="3014297"/>
            <a:ext cx="2698175" cy="369332"/>
          </a:xfrm>
          <a:prstGeom prst="rect">
            <a:avLst/>
          </a:prstGeom>
        </p:spPr>
        <p:txBody>
          <a:bodyPr wrap="none">
            <a:spAutoFit/>
          </a:bodyPr>
          <a:lstStyle/>
          <a:p>
            <a:r>
              <a:rPr lang="en-US" altLang="zh-CN" dirty="0" smtClean="0"/>
              <a:t>The assignment </a:t>
            </a:r>
            <a:r>
              <a:rPr lang="en-US" altLang="zh-CN" dirty="0"/>
              <a:t>matrix</a:t>
            </a:r>
            <a:endParaRPr lang="zh-CN" altLang="en-US" dirty="0"/>
          </a:p>
        </p:txBody>
      </p:sp>
      <p:pic>
        <p:nvPicPr>
          <p:cNvPr id="10" name="图片 9"/>
          <p:cNvPicPr>
            <a:picLocks noChangeAspect="1"/>
          </p:cNvPicPr>
          <p:nvPr/>
        </p:nvPicPr>
        <p:blipFill>
          <a:blip r:embed="rId4"/>
          <a:stretch>
            <a:fillRect/>
          </a:stretch>
        </p:blipFill>
        <p:spPr>
          <a:xfrm>
            <a:off x="5955135" y="2903725"/>
            <a:ext cx="4190476" cy="590476"/>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8" name="矩形 7"/>
              <p:cNvSpPr/>
              <p:nvPr/>
            </p:nvSpPr>
            <p:spPr>
              <a:xfrm>
                <a:off x="1171418" y="4047761"/>
                <a:ext cx="6096000" cy="1124667"/>
              </a:xfrm>
              <a:prstGeom prst="rect">
                <a:avLst/>
              </a:prstGeom>
            </p:spPr>
            <p:txBody>
              <a:bodyPr>
                <a:spAutoFit/>
              </a:bodyPr>
              <a:lstStyle/>
              <a:p>
                <a:r>
                  <a:rPr lang="en-US" altLang="zh-CN" sz="1600" dirty="0" smtClean="0"/>
                  <a:t>General “message-passing” architecture :</a:t>
                </a:r>
              </a:p>
              <a:p>
                <a:pPr/>
                <a14:m>
                  <m:oMathPara xmlns:m="http://schemas.openxmlformats.org/officeDocument/2006/math">
                    <m:oMathParaPr>
                      <m:jc m:val="center"/>
                    </m:oMathParaPr>
                    <m:oMath xmlns:m="http://schemas.openxmlformats.org/officeDocument/2006/math">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r>
                            <m:rPr>
                              <m:sty m:val="p"/>
                            </m:rPr>
                            <a:rPr lang="en-US" altLang="zh-CN" sz="1600" i="1">
                              <a:latin typeface="Cambria Math" panose="02040503050406030204" pitchFamily="18" charset="0"/>
                            </a:rPr>
                            <m:t>k</m:t>
                          </m:r>
                        </m:sup>
                      </m:sSup>
                      <m:r>
                        <a:rPr lang="en-US" altLang="zh-CN" sz="1600" i="1">
                          <a:latin typeface="Cambria Math" panose="02040503050406030204" pitchFamily="18" charset="0"/>
                        </a:rPr>
                        <m:t>=</m:t>
                      </m:r>
                      <m:r>
                        <m:rPr>
                          <m:sty m:val="p"/>
                        </m:rPr>
                        <a:rPr lang="en-US" altLang="zh-CN" sz="1600" i="1">
                          <a:latin typeface="Cambria Math" panose="02040503050406030204" pitchFamily="18" charset="0"/>
                        </a:rPr>
                        <m:t>M</m:t>
                      </m:r>
                      <m:d>
                        <m:dPr>
                          <m:ctrlPr>
                            <a:rPr lang="en-US" altLang="zh-CN" sz="1600" i="1">
                              <a:latin typeface="Cambria Math" panose="02040503050406030204" pitchFamily="18" charset="0"/>
                            </a:rPr>
                          </m:ctrlPr>
                        </m:dPr>
                        <m:e>
                          <m:r>
                            <m:rPr>
                              <m:sty m:val="p"/>
                            </m:rPr>
                            <a:rPr lang="en-US" altLang="zh-CN" sz="1600" i="1">
                              <a:latin typeface="Cambria Math" panose="02040503050406030204" pitchFamily="18" charset="0"/>
                            </a:rPr>
                            <m:t>A</m:t>
                          </m:r>
                          <m:r>
                            <a:rPr lang="en-US" altLang="zh-CN" sz="1600" i="1">
                              <a:latin typeface="Cambria Math" panose="02040503050406030204" pitchFamily="18" charset="0"/>
                            </a:rPr>
                            <m:t>, </m:t>
                          </m:r>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𝑘</m:t>
                                  </m:r>
                                  <m:r>
                                    <a:rPr lang="en-US" altLang="zh-CN" sz="1600" i="1">
                                      <a:latin typeface="Cambria Math" panose="02040503050406030204" pitchFamily="18" charset="0"/>
                                    </a:rPr>
                                    <m:t>−1 </m:t>
                                  </m:r>
                                </m:e>
                              </m:d>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zh-CN" altLang="en-US" sz="1600" i="1">
                                  <a:latin typeface="Cambria Math" panose="02040503050406030204" pitchFamily="18" charset="0"/>
                                </a:rPr>
                                <m:t>𝜃</m:t>
                              </m:r>
                            </m:e>
                            <m:sup>
                              <m:r>
                                <m:rPr>
                                  <m:sty m:val="p"/>
                                </m:rPr>
                                <a:rPr lang="en-US" altLang="zh-CN" sz="1600" i="1">
                                  <a:latin typeface="Cambria Math" panose="02040503050406030204" pitchFamily="18" charset="0"/>
                                </a:rPr>
                                <m:t>k</m:t>
                              </m:r>
                            </m:sup>
                          </m:sSup>
                        </m:e>
                      </m:d>
                      <m:r>
                        <a:rPr lang="zh-CN" altLang="en-US" sz="1600" i="1">
                          <a:latin typeface="Cambria Math" panose="02040503050406030204" pitchFamily="18" charset="0"/>
                        </a:rPr>
                        <m:t>，</m:t>
                      </m:r>
                      <m:r>
                        <a:rPr lang="en-US" altLang="zh-CN" sz="1600" b="0" i="1" smtClean="0">
                          <a:latin typeface="Cambria Math" panose="02040503050406030204" pitchFamily="18" charset="0"/>
                        </a:rPr>
                        <m:t>2</m:t>
                      </m:r>
                      <m:r>
                        <a:rPr lang="en-US" altLang="zh-CN" sz="1600" i="1" smtClean="0">
                          <a:latin typeface="Cambria Math" panose="02040503050406030204" pitchFamily="18" charset="0"/>
                          <a:ea typeface="Cambria Math" panose="02040503050406030204" pitchFamily="18" charset="0"/>
                        </a:rPr>
                        <m:t>≤</m:t>
                      </m:r>
                      <m:r>
                        <m:rPr>
                          <m:sty m:val="p"/>
                        </m:rPr>
                        <a:rPr lang="en-US" altLang="zh-CN" sz="1600" i="1">
                          <a:latin typeface="Cambria Math" panose="02040503050406030204" pitchFamily="18" charset="0"/>
                          <a:ea typeface="Cambria Math" panose="02040503050406030204" pitchFamily="18" charset="0"/>
                        </a:rPr>
                        <m:t>k</m:t>
                      </m:r>
                      <m:r>
                        <a:rPr lang="en-US" altLang="zh-CN" sz="1600" i="1" smtClean="0">
                          <a:latin typeface="Cambria Math" panose="02040503050406030204" pitchFamily="18" charset="0"/>
                          <a:ea typeface="Cambria Math" panose="02040503050406030204" pitchFamily="18" charset="0"/>
                        </a:rPr>
                        <m:t>≤</m:t>
                      </m:r>
                      <m:r>
                        <a:rPr lang="en-US" altLang="zh-CN" sz="1600" b="0" i="0" smtClean="0">
                          <a:latin typeface="Cambria Math" panose="02040503050406030204" pitchFamily="18" charset="0"/>
                          <a:ea typeface="Cambria Math" panose="02040503050406030204" pitchFamily="18" charset="0"/>
                        </a:rPr>
                        <m:t>6</m:t>
                      </m:r>
                    </m:oMath>
                  </m:oMathPara>
                </a14:m>
                <a:endParaRPr lang="en-US" altLang="zh-CN" sz="1600" dirty="0" smtClean="0"/>
              </a:p>
              <a:p>
                <a:endParaRPr lang="en-US" altLang="zh-CN" sz="1600" dirty="0" smtClean="0"/>
              </a:p>
              <a:p>
                <a:pPr algn="ctr"/>
                <a14:m>
                  <m:oMathPara xmlns:m="http://schemas.openxmlformats.org/officeDocument/2006/math">
                    <m:oMathParaPr>
                      <m:jc m:val="center"/>
                    </m:oMathParaPr>
                    <m:oMath xmlns:m="http://schemas.openxmlformats.org/officeDocument/2006/math">
                      <m:r>
                        <a:rPr lang="en-US" altLang="zh-CN" sz="1600" i="1">
                          <a:latin typeface="Cambria Math" panose="02040503050406030204" pitchFamily="18" charset="0"/>
                        </a:rPr>
                        <m:t>𝑍</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r>
                            <m:rPr>
                              <m:sty m:val="p"/>
                            </m:rPr>
                            <a:rPr lang="en-US" altLang="zh-CN" sz="1600" i="1">
                              <a:latin typeface="Cambria Math" panose="02040503050406030204" pitchFamily="18" charset="0"/>
                            </a:rPr>
                            <m:t>k</m:t>
                          </m:r>
                        </m:sup>
                      </m:sSup>
                      <m:r>
                        <a:rPr lang="en-US" altLang="zh-CN" sz="1600" i="1">
                          <a:latin typeface="Cambria Math" panose="02040503050406030204" pitchFamily="18" charset="0"/>
                        </a:rPr>
                        <m:t>=</m:t>
                      </m:r>
                      <m:r>
                        <a:rPr lang="en-US" altLang="zh-CN" sz="1600" i="1">
                          <a:latin typeface="Cambria Math" panose="02040503050406030204" pitchFamily="18" charset="0"/>
                        </a:rPr>
                        <m:t>𝐺𝑁𝑁</m:t>
                      </m:r>
                      <m:r>
                        <a:rPr lang="en-US" altLang="zh-CN" sz="1600" i="1">
                          <a:latin typeface="Cambria Math" panose="02040503050406030204" pitchFamily="18" charset="0"/>
                        </a:rPr>
                        <m:t>(</m:t>
                      </m:r>
                      <m:r>
                        <a:rPr lang="en-US" altLang="zh-CN" sz="1600" i="1">
                          <a:latin typeface="Cambria Math" panose="02040503050406030204" pitchFamily="18" charset="0"/>
                        </a:rPr>
                        <m:t>𝐴</m:t>
                      </m:r>
                      <m:r>
                        <a:rPr lang="en-US" altLang="zh-CN" sz="1600" i="1">
                          <a:latin typeface="Cambria Math" panose="02040503050406030204" pitchFamily="18" charset="0"/>
                        </a:rPr>
                        <m:t>,</m:t>
                      </m:r>
                      <m:r>
                        <a:rPr lang="en-US" altLang="zh-CN" sz="1600" i="1">
                          <a:latin typeface="Cambria Math" panose="02040503050406030204" pitchFamily="18" charset="0"/>
                        </a:rPr>
                        <m:t>𝑋</m:t>
                      </m:r>
                      <m:r>
                        <a:rPr lang="en-US" altLang="zh-CN" sz="1600" i="1">
                          <a:latin typeface="Cambria Math" panose="02040503050406030204" pitchFamily="18" charset="0"/>
                        </a:rPr>
                        <m:t>)</m:t>
                      </m:r>
                    </m:oMath>
                  </m:oMathPara>
                </a14:m>
                <a:endParaRPr lang="en-US" altLang="zh-CN" sz="1600" dirty="0" smtClean="0"/>
              </a:p>
            </p:txBody>
          </p:sp>
        </mc:Choice>
        <mc:Fallback xmlns="">
          <p:sp>
            <p:nvSpPr>
              <p:cNvPr id="8" name="矩形 7"/>
              <p:cNvSpPr>
                <a:spLocks noRot="1" noChangeAspect="1" noMove="1" noResize="1" noEditPoints="1" noAdjustHandles="1" noChangeArrowheads="1" noChangeShapeType="1" noTextEdit="1"/>
              </p:cNvSpPr>
              <p:nvPr/>
            </p:nvSpPr>
            <p:spPr>
              <a:xfrm>
                <a:off x="1171418" y="4047761"/>
                <a:ext cx="6096000" cy="1124667"/>
              </a:xfrm>
              <a:prstGeom prst="rect">
                <a:avLst/>
              </a:prstGeom>
              <a:blipFill rotWithShape="0">
                <a:blip r:embed="rId5"/>
                <a:stretch>
                  <a:fillRect l="-500" t="-1630" b="-3261"/>
                </a:stretch>
              </a:blipFill>
            </p:spPr>
            <p:txBody>
              <a:bodyPr/>
              <a:lstStyle/>
              <a:p>
                <a:r>
                  <a:rPr lang="zh-CN" altLang="en-US">
                    <a:noFill/>
                  </a:rPr>
                  <a:t> </a:t>
                </a:r>
              </a:p>
            </p:txBody>
          </p:sp>
        </mc:Fallback>
      </mc:AlternateContent>
      <p:pic>
        <p:nvPicPr>
          <p:cNvPr id="11" name="图片 10"/>
          <p:cNvPicPr>
            <a:picLocks noChangeAspect="1"/>
          </p:cNvPicPr>
          <p:nvPr/>
        </p:nvPicPr>
        <p:blipFill>
          <a:blip r:embed="rId6"/>
          <a:stretch>
            <a:fillRect/>
          </a:stretch>
        </p:blipFill>
        <p:spPr>
          <a:xfrm>
            <a:off x="5955135" y="4294478"/>
            <a:ext cx="4875188" cy="3176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878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Some Issues </a:t>
            </a:r>
            <a:endParaRPr kumimoji="1" lang="zh-CN" altLang="en-US" dirty="0"/>
          </a:p>
        </p:txBody>
      </p:sp>
      <p:grpSp>
        <p:nvGrpSpPr>
          <p:cNvPr id="4" name="组 3"/>
          <p:cNvGrpSpPr/>
          <p:nvPr/>
        </p:nvGrpSpPr>
        <p:grpSpPr>
          <a:xfrm>
            <a:off x="1171418" y="1085427"/>
            <a:ext cx="4419600" cy="4419600"/>
            <a:chOff x="1107861" y="1329267"/>
            <a:chExt cx="4419600" cy="4419600"/>
          </a:xfrm>
        </p:grpSpPr>
        <p:sp>
          <p:nvSpPr>
            <p:cNvPr id="15" name="等腰三角形 6"/>
            <p:cNvSpPr/>
            <p:nvPr/>
          </p:nvSpPr>
          <p:spPr>
            <a:xfrm>
              <a:off x="1107861" y="1329267"/>
              <a:ext cx="4419600" cy="4419600"/>
            </a:xfrm>
            <a:prstGeom prst="triangl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等腰三角形 11"/>
            <p:cNvSpPr/>
            <p:nvPr/>
          </p:nvSpPr>
          <p:spPr>
            <a:xfrm>
              <a:off x="1264494" y="1574658"/>
              <a:ext cx="4106334" cy="4106334"/>
            </a:xfrm>
            <a:prstGeom prst="triangle">
              <a:avLst/>
            </a:prstGeom>
            <a:noFill/>
            <a:ln w="38100">
              <a:solidFill>
                <a:schemeClr val="accent2">
                  <a:lumMod val="20000"/>
                  <a:lumOff val="80000"/>
                </a:schemeClr>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17" name="矩形 16"/>
          <p:cNvSpPr/>
          <p:nvPr/>
        </p:nvSpPr>
        <p:spPr>
          <a:xfrm>
            <a:off x="3586744" y="2085457"/>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lvl="0" algn="ctr" defTabSz="1466850">
              <a:lnSpc>
                <a:spcPct val="90000"/>
              </a:lnSpc>
              <a:spcBef>
                <a:spcPct val="0"/>
              </a:spcBef>
              <a:spcAft>
                <a:spcPct val="35000"/>
              </a:spcAft>
            </a:pPr>
            <a:r>
              <a:rPr lang="en-US" altLang="zh-CN" sz="3200" b="1" kern="1200" dirty="0">
                <a:solidFill>
                  <a:schemeClr val="accent2">
                    <a:lumMod val="20000"/>
                    <a:lumOff val="80000"/>
                  </a:schemeClr>
                </a:solidFill>
              </a:rPr>
              <a:t>1</a:t>
            </a:r>
            <a:r>
              <a:rPr lang="en-US" altLang="zh-CN" sz="2400" b="1" kern="1200" dirty="0">
                <a:solidFill>
                  <a:schemeClr val="accent2">
                    <a:lumMod val="20000"/>
                    <a:lumOff val="80000"/>
                  </a:schemeClr>
                </a:solidFill>
              </a:rPr>
              <a:t> </a:t>
            </a:r>
            <a:r>
              <a:rPr lang="en-US" altLang="zh-CN" sz="2400" b="1" dirty="0">
                <a:solidFill>
                  <a:schemeClr val="accent2">
                    <a:lumMod val="20000"/>
                    <a:lumOff val="80000"/>
                  </a:schemeClr>
                </a:solidFill>
              </a:rPr>
              <a:t>Permutation invariance</a:t>
            </a:r>
            <a:endParaRPr lang="zh-CN" altLang="en-US" sz="2400" b="1" kern="1200" dirty="0">
              <a:solidFill>
                <a:schemeClr val="accent2">
                  <a:lumMod val="20000"/>
                  <a:lumOff val="80000"/>
                </a:schemeClr>
              </a:solidFill>
            </a:endParaRPr>
          </a:p>
        </p:txBody>
      </p:sp>
      <p:sp>
        <p:nvSpPr>
          <p:cNvPr id="18" name="矩形 17"/>
          <p:cNvSpPr/>
          <p:nvPr/>
        </p:nvSpPr>
        <p:spPr>
          <a:xfrm>
            <a:off x="3586744" y="3262435"/>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algn="ctr" defTabSz="1466850">
              <a:lnSpc>
                <a:spcPct val="90000"/>
              </a:lnSpc>
              <a:spcBef>
                <a:spcPct val="0"/>
              </a:spcBef>
              <a:spcAft>
                <a:spcPct val="35000"/>
              </a:spcAft>
            </a:pPr>
            <a:r>
              <a:rPr lang="en-US" altLang="zh-CN" sz="3200" b="1" dirty="0">
                <a:solidFill>
                  <a:schemeClr val="accent2">
                    <a:lumMod val="20000"/>
                    <a:lumOff val="80000"/>
                  </a:schemeClr>
                </a:solidFill>
              </a:rPr>
              <a:t>2</a:t>
            </a:r>
            <a:r>
              <a:rPr lang="en-US" altLang="zh-CN" sz="2400" b="1" dirty="0">
                <a:solidFill>
                  <a:schemeClr val="accent2">
                    <a:lumMod val="20000"/>
                    <a:lumOff val="80000"/>
                  </a:schemeClr>
                </a:solidFill>
              </a:rPr>
              <a:t> </a:t>
            </a:r>
            <a:r>
              <a:rPr lang="en-US" altLang="zh-CN" sz="2400" b="1" dirty="0" smtClean="0">
                <a:solidFill>
                  <a:schemeClr val="accent2">
                    <a:lumMod val="20000"/>
                    <a:lumOff val="80000"/>
                  </a:schemeClr>
                </a:solidFill>
              </a:rPr>
              <a:t>Non-convex optimization</a:t>
            </a:r>
            <a:endParaRPr lang="zh-CN" altLang="en-US" sz="2400" b="1" dirty="0">
              <a:solidFill>
                <a:schemeClr val="accent2">
                  <a:lumMod val="20000"/>
                  <a:lumOff val="80000"/>
                </a:schemeClr>
              </a:solidFill>
            </a:endParaRPr>
          </a:p>
        </p:txBody>
      </p:sp>
      <p:sp>
        <p:nvSpPr>
          <p:cNvPr id="19" name="矩形 18"/>
          <p:cNvSpPr/>
          <p:nvPr/>
        </p:nvSpPr>
        <p:spPr>
          <a:xfrm>
            <a:off x="3586744" y="4439412"/>
            <a:ext cx="2729446" cy="906336"/>
          </a:xfrm>
          <a:prstGeom prst="rect">
            <a:avLst/>
          </a:prstGeom>
          <a:solidFill>
            <a:schemeClr val="accent2">
              <a:lumMod val="50000"/>
            </a:schemeClr>
          </a:solidFill>
          <a:ln>
            <a:no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76801" tIns="176801" rIns="176801" bIns="176801" numCol="1" spcCol="1270" anchor="ctr" anchorCtr="0">
            <a:noAutofit/>
          </a:bodyPr>
          <a:lstStyle/>
          <a:p>
            <a:pPr defTabSz="1466850">
              <a:lnSpc>
                <a:spcPct val="90000"/>
              </a:lnSpc>
              <a:spcBef>
                <a:spcPct val="0"/>
              </a:spcBef>
              <a:spcAft>
                <a:spcPct val="35000"/>
              </a:spcAft>
            </a:pPr>
            <a:r>
              <a:rPr lang="en-US" altLang="zh-CN" sz="3600" b="1" dirty="0">
                <a:solidFill>
                  <a:schemeClr val="accent2">
                    <a:lumMod val="20000"/>
                    <a:lumOff val="80000"/>
                  </a:schemeClr>
                </a:solidFill>
              </a:rPr>
              <a:t>3</a:t>
            </a:r>
            <a:r>
              <a:rPr lang="en-US" altLang="zh-CN" sz="2800" b="1" dirty="0">
                <a:solidFill>
                  <a:schemeClr val="accent2">
                    <a:lumMod val="20000"/>
                    <a:lumOff val="80000"/>
                  </a:schemeClr>
                </a:solidFill>
              </a:rPr>
              <a:t> </a:t>
            </a:r>
            <a:r>
              <a:rPr lang="en-US" altLang="zh-CN" sz="2800" b="1" dirty="0" smtClean="0">
                <a:solidFill>
                  <a:schemeClr val="accent2">
                    <a:lumMod val="20000"/>
                    <a:lumOff val="80000"/>
                  </a:schemeClr>
                </a:solidFill>
              </a:rPr>
              <a:t>One-hot   vector</a:t>
            </a:r>
            <a:endParaRPr lang="zh-CN" altLang="en-US" sz="2800" b="1" dirty="0">
              <a:solidFill>
                <a:schemeClr val="accent2">
                  <a:lumMod val="20000"/>
                  <a:lumOff val="80000"/>
                </a:schemeClr>
              </a:solidFill>
            </a:endParaRPr>
          </a:p>
        </p:txBody>
      </p:sp>
      <p:sp>
        <p:nvSpPr>
          <p:cNvPr id="20" name="矩形 19"/>
          <p:cNvSpPr/>
          <p:nvPr/>
        </p:nvSpPr>
        <p:spPr>
          <a:xfrm>
            <a:off x="6383110" y="2059230"/>
            <a:ext cx="4235128" cy="812530"/>
          </a:xfrm>
          <a:prstGeom prst="rect">
            <a:avLst/>
          </a:prstGeom>
        </p:spPr>
        <p:txBody>
          <a:bodyPr wrap="square">
            <a:spAutoFit/>
          </a:bodyPr>
          <a:lstStyle/>
          <a:p>
            <a:pPr defTabSz="609585">
              <a:lnSpc>
                <a:spcPct val="130000"/>
              </a:lnSpc>
            </a:pPr>
            <a:r>
              <a:rPr lang="en-US" altLang="zh-CN" sz="1200" dirty="0">
                <a:solidFill>
                  <a:schemeClr val="tx1">
                    <a:lumMod val="75000"/>
                    <a:lumOff val="25000"/>
                  </a:schemeClr>
                </a:solidFill>
                <a:latin typeface="微软雅黑" charset="0"/>
                <a:ea typeface="微软雅黑" charset="0"/>
              </a:rPr>
              <a:t>Note that in order to be useful for graph classification, the pooling </a:t>
            </a:r>
            <a:r>
              <a:rPr lang="en-US" altLang="zh-CN" sz="1200" dirty="0" smtClean="0">
                <a:solidFill>
                  <a:schemeClr val="tx1">
                    <a:lumMod val="75000"/>
                    <a:lumOff val="25000"/>
                  </a:schemeClr>
                </a:solidFill>
                <a:latin typeface="微软雅黑" charset="0"/>
                <a:ea typeface="微软雅黑" charset="0"/>
              </a:rPr>
              <a:t>layer should </a:t>
            </a:r>
            <a:r>
              <a:rPr lang="en-US" altLang="zh-CN" sz="1200" dirty="0">
                <a:solidFill>
                  <a:schemeClr val="tx1">
                    <a:lumMod val="75000"/>
                    <a:lumOff val="25000"/>
                  </a:schemeClr>
                </a:solidFill>
                <a:latin typeface="微软雅黑" charset="0"/>
                <a:ea typeface="微软雅黑" charset="0"/>
              </a:rPr>
              <a:t>be invariant under node </a:t>
            </a:r>
            <a:r>
              <a:rPr lang="en-US" altLang="zh-CN" sz="1200" dirty="0" smtClean="0">
                <a:solidFill>
                  <a:schemeClr val="tx1">
                    <a:lumMod val="75000"/>
                    <a:lumOff val="25000"/>
                  </a:schemeClr>
                </a:solidFill>
                <a:latin typeface="微软雅黑" charset="0"/>
                <a:ea typeface="微软雅黑" charset="0"/>
              </a:rPr>
              <a:t>permutations.</a:t>
            </a:r>
            <a:endParaRPr lang="zh-CN" altLang="en-US" sz="1200" dirty="0">
              <a:solidFill>
                <a:schemeClr val="tx1">
                  <a:lumMod val="75000"/>
                  <a:lumOff val="25000"/>
                </a:schemeClr>
              </a:solidFill>
              <a:latin typeface="微软雅黑" charset="0"/>
              <a:ea typeface="微软雅黑" charset="0"/>
            </a:endParaRPr>
          </a:p>
        </p:txBody>
      </p:sp>
      <p:sp>
        <p:nvSpPr>
          <p:cNvPr id="21" name="矩形 20"/>
          <p:cNvSpPr/>
          <p:nvPr/>
        </p:nvSpPr>
        <p:spPr>
          <a:xfrm>
            <a:off x="6383110" y="3249321"/>
            <a:ext cx="4515046" cy="812530"/>
          </a:xfrm>
          <a:prstGeom prst="rect">
            <a:avLst/>
          </a:prstGeom>
        </p:spPr>
        <p:txBody>
          <a:bodyPr wrap="square">
            <a:spAutoFit/>
          </a:bodyPr>
          <a:lstStyle/>
          <a:p>
            <a:pPr defTabSz="609585">
              <a:lnSpc>
                <a:spcPct val="130000"/>
              </a:lnSpc>
            </a:pPr>
            <a:r>
              <a:rPr lang="en-US" altLang="zh-CN" sz="1200" dirty="0" smtClean="0"/>
              <a:t>We </a:t>
            </a:r>
            <a:r>
              <a:rPr lang="en-US" altLang="zh-CN" sz="1200" dirty="0"/>
              <a:t>have a non-convex optimization problem and it can be difficult to push the pooling GNN away from spurious local minima early in </a:t>
            </a:r>
            <a:r>
              <a:rPr lang="en-US" altLang="zh-CN" sz="1200" dirty="0" smtClean="0"/>
              <a:t>training</a:t>
            </a:r>
            <a:r>
              <a:rPr lang="en-US" altLang="zh-CN" sz="1200" dirty="0"/>
              <a:t>.</a:t>
            </a:r>
            <a:endParaRPr lang="zh-CN" altLang="en-US" sz="1200" dirty="0">
              <a:solidFill>
                <a:schemeClr val="tx1">
                  <a:lumMod val="75000"/>
                  <a:lumOff val="25000"/>
                </a:schemeClr>
              </a:solidFill>
              <a:latin typeface="微软雅黑" charset="0"/>
              <a:ea typeface="微软雅黑" charset="0"/>
            </a:endParaRPr>
          </a:p>
        </p:txBody>
      </p:sp>
      <p:sp>
        <p:nvSpPr>
          <p:cNvPr id="22" name="矩形 21"/>
          <p:cNvSpPr/>
          <p:nvPr/>
        </p:nvSpPr>
        <p:spPr>
          <a:xfrm>
            <a:off x="6383109" y="4439412"/>
            <a:ext cx="4515047" cy="812530"/>
          </a:xfrm>
          <a:prstGeom prst="rect">
            <a:avLst/>
          </a:prstGeom>
        </p:spPr>
        <p:txBody>
          <a:bodyPr wrap="square">
            <a:spAutoFit/>
          </a:bodyPr>
          <a:lstStyle/>
          <a:p>
            <a:pPr defTabSz="609585">
              <a:lnSpc>
                <a:spcPct val="130000"/>
              </a:lnSpc>
            </a:pPr>
            <a:r>
              <a:rPr lang="en-US" altLang="zh-CN" sz="1200" dirty="0" smtClean="0"/>
              <a:t>The output </a:t>
            </a:r>
            <a:r>
              <a:rPr lang="en-US" altLang="zh-CN" sz="1200" dirty="0"/>
              <a:t>cluster assignment for each node should generally </a:t>
            </a:r>
            <a:r>
              <a:rPr lang="en-US" altLang="zh-CN" sz="1200" dirty="0" smtClean="0"/>
              <a:t>be close </a:t>
            </a:r>
            <a:r>
              <a:rPr lang="en-US" altLang="zh-CN" sz="1200" dirty="0"/>
              <a:t>to a one-hot vector, so that the membership for each </a:t>
            </a:r>
            <a:r>
              <a:rPr lang="en-US" altLang="zh-CN" sz="1200" dirty="0" smtClean="0"/>
              <a:t>cluster or </a:t>
            </a:r>
            <a:r>
              <a:rPr lang="en-US" altLang="zh-CN" sz="1200" dirty="0"/>
              <a:t>subgraph is clearly </a:t>
            </a:r>
            <a:r>
              <a:rPr lang="en-US" altLang="zh-CN" sz="1200" dirty="0" smtClean="0"/>
              <a:t>defined.</a:t>
            </a:r>
            <a:endParaRPr lang="zh-CN" altLang="en-US" sz="1200" dirty="0">
              <a:solidFill>
                <a:schemeClr val="tx1">
                  <a:lumMod val="75000"/>
                  <a:lumOff val="25000"/>
                </a:schemeClr>
              </a:solidFill>
              <a:latin typeface="微软雅黑" charset="0"/>
              <a:ea typeface="微软雅黑" charset="0"/>
            </a:endParaRPr>
          </a:p>
        </p:txBody>
      </p:sp>
    </p:spTree>
    <p:extLst>
      <p:ext uri="{BB962C8B-B14F-4D97-AF65-F5344CB8AC3E}">
        <p14:creationId xmlns:p14="http://schemas.microsoft.com/office/powerpoint/2010/main" val="145559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Part 3</a:t>
            </a:r>
            <a:endParaRPr kumimoji="1" lang="zh-CN" altLang="en-US" dirty="0"/>
          </a:p>
        </p:txBody>
      </p:sp>
      <p:sp>
        <p:nvSpPr>
          <p:cNvPr id="3" name="文本占位符 2"/>
          <p:cNvSpPr>
            <a:spLocks noGrp="1"/>
          </p:cNvSpPr>
          <p:nvPr>
            <p:ph type="body" sz="quarter" idx="13"/>
          </p:nvPr>
        </p:nvSpPr>
        <p:spPr/>
        <p:txBody>
          <a:bodyPr/>
          <a:lstStyle/>
          <a:p>
            <a:r>
              <a:rPr kumimoji="1" lang="en-US" altLang="zh-CN" sz="3600" dirty="0" smtClean="0"/>
              <a:t>Experience &amp; Results </a:t>
            </a:r>
            <a:endParaRPr kumimoji="1" lang="zh-CN" altLang="en-US" sz="3600" dirty="0"/>
          </a:p>
        </p:txBody>
      </p:sp>
      <p:grpSp>
        <p:nvGrpSpPr>
          <p:cNvPr id="4" name="组合 22"/>
          <p:cNvGrpSpPr/>
          <p:nvPr/>
        </p:nvGrpSpPr>
        <p:grpSpPr>
          <a:xfrm>
            <a:off x="5693229" y="3678437"/>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Research Questions </a:t>
            </a:r>
            <a:endParaRPr kumimoji="1" lang="zh-CN" altLang="en-US" dirty="0"/>
          </a:p>
        </p:txBody>
      </p:sp>
      <p:sp>
        <p:nvSpPr>
          <p:cNvPr id="8" name="矩形 7"/>
          <p:cNvSpPr/>
          <p:nvPr/>
        </p:nvSpPr>
        <p:spPr>
          <a:xfrm>
            <a:off x="0" y="2277533"/>
            <a:ext cx="12192000" cy="275166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3589" y="2568453"/>
            <a:ext cx="11103914" cy="2169825"/>
          </a:xfrm>
          <a:prstGeom prst="rect">
            <a:avLst/>
          </a:prstGeom>
        </p:spPr>
        <p:txBody>
          <a:bodyPr wrap="square">
            <a:spAutoFit/>
          </a:bodyPr>
          <a:lstStyle/>
          <a:p>
            <a:pPr defTabSz="609585">
              <a:lnSpc>
                <a:spcPct val="150000"/>
              </a:lnSpc>
            </a:pPr>
            <a:r>
              <a:rPr lang="zh-CN" altLang="en-US" b="1" dirty="0">
                <a:solidFill>
                  <a:schemeClr val="accent2">
                    <a:lumMod val="20000"/>
                    <a:lumOff val="80000"/>
                  </a:schemeClr>
                </a:solidFill>
                <a:ea typeface="微软雅黑" charset="0"/>
              </a:rPr>
              <a:t>▷ </a:t>
            </a:r>
            <a:r>
              <a:rPr lang="en-US" altLang="zh-CN" b="1" dirty="0">
                <a:solidFill>
                  <a:schemeClr val="accent2">
                    <a:lumMod val="20000"/>
                    <a:lumOff val="80000"/>
                  </a:schemeClr>
                </a:solidFill>
                <a:ea typeface="微软雅黑" charset="0"/>
              </a:rPr>
              <a:t>Q1 How does DIFFPOOL compare to other pooling methods proposed for GNNs (e.g., using </a:t>
            </a:r>
            <a:r>
              <a:rPr lang="en-US" altLang="zh-CN" b="1" dirty="0" smtClean="0">
                <a:solidFill>
                  <a:schemeClr val="accent2">
                    <a:lumMod val="20000"/>
                    <a:lumOff val="80000"/>
                  </a:schemeClr>
                </a:solidFill>
                <a:ea typeface="微软雅黑" charset="0"/>
              </a:rPr>
              <a:t>sort pooling or </a:t>
            </a:r>
            <a:r>
              <a:rPr lang="en-US" altLang="zh-CN" b="1" dirty="0">
                <a:solidFill>
                  <a:schemeClr val="accent2">
                    <a:lumMod val="20000"/>
                    <a:lumOff val="80000"/>
                  </a:schemeClr>
                </a:solidFill>
                <a:ea typeface="微软雅黑" charset="0"/>
              </a:rPr>
              <a:t>the SET2SET method </a:t>
            </a:r>
            <a:r>
              <a:rPr lang="en-US" altLang="zh-CN" b="1" dirty="0" smtClean="0">
                <a:solidFill>
                  <a:schemeClr val="accent2">
                    <a:lumMod val="20000"/>
                    <a:lumOff val="80000"/>
                  </a:schemeClr>
                </a:solidFill>
                <a:ea typeface="微软雅黑" charset="0"/>
              </a:rPr>
              <a:t>)?</a:t>
            </a:r>
            <a:endParaRPr lang="en-US" altLang="zh-CN" b="1" dirty="0">
              <a:solidFill>
                <a:schemeClr val="accent2">
                  <a:lumMod val="20000"/>
                  <a:lumOff val="80000"/>
                </a:schemeClr>
              </a:solidFill>
              <a:ea typeface="微软雅黑" charset="0"/>
            </a:endParaRPr>
          </a:p>
          <a:p>
            <a:pPr defTabSz="609585">
              <a:lnSpc>
                <a:spcPct val="150000"/>
              </a:lnSpc>
            </a:pPr>
            <a:r>
              <a:rPr lang="zh-CN" altLang="en-US" b="1" dirty="0">
                <a:solidFill>
                  <a:schemeClr val="accent2">
                    <a:lumMod val="20000"/>
                    <a:lumOff val="80000"/>
                  </a:schemeClr>
                </a:solidFill>
                <a:ea typeface="微软雅黑" charset="0"/>
              </a:rPr>
              <a:t>▷ </a:t>
            </a:r>
            <a:r>
              <a:rPr lang="en-US" altLang="zh-CN" b="1" dirty="0" smtClean="0">
                <a:solidFill>
                  <a:schemeClr val="accent2">
                    <a:lumMod val="20000"/>
                    <a:lumOff val="80000"/>
                  </a:schemeClr>
                </a:solidFill>
                <a:ea typeface="微软雅黑" charset="0"/>
              </a:rPr>
              <a:t>Q2 </a:t>
            </a:r>
            <a:r>
              <a:rPr lang="en-US" altLang="zh-CN" b="1" dirty="0">
                <a:solidFill>
                  <a:schemeClr val="accent2">
                    <a:lumMod val="20000"/>
                    <a:lumOff val="80000"/>
                  </a:schemeClr>
                </a:solidFill>
                <a:ea typeface="微软雅黑" charset="0"/>
              </a:rPr>
              <a:t>How does DIFFPOOL combined with GNNs compare to the state-of-the-art for graph </a:t>
            </a:r>
            <a:r>
              <a:rPr lang="en-US" altLang="zh-CN" b="1" dirty="0" smtClean="0">
                <a:solidFill>
                  <a:schemeClr val="accent2">
                    <a:lumMod val="20000"/>
                    <a:lumOff val="80000"/>
                  </a:schemeClr>
                </a:solidFill>
                <a:ea typeface="微软雅黑" charset="0"/>
              </a:rPr>
              <a:t>classification task</a:t>
            </a:r>
            <a:r>
              <a:rPr lang="en-US" altLang="zh-CN" b="1" dirty="0">
                <a:solidFill>
                  <a:schemeClr val="accent2">
                    <a:lumMod val="20000"/>
                    <a:lumOff val="80000"/>
                  </a:schemeClr>
                </a:solidFill>
                <a:ea typeface="微软雅黑" charset="0"/>
              </a:rPr>
              <a:t>, including both GNNs and kernel-based methods?</a:t>
            </a:r>
          </a:p>
          <a:p>
            <a:pPr defTabSz="609585">
              <a:lnSpc>
                <a:spcPct val="150000"/>
              </a:lnSpc>
            </a:pPr>
            <a:r>
              <a:rPr lang="zh-CN" altLang="en-US" b="1" dirty="0">
                <a:solidFill>
                  <a:schemeClr val="accent2">
                    <a:lumMod val="20000"/>
                    <a:lumOff val="80000"/>
                  </a:schemeClr>
                </a:solidFill>
                <a:ea typeface="微软雅黑" charset="0"/>
              </a:rPr>
              <a:t>▷ </a:t>
            </a:r>
            <a:r>
              <a:rPr lang="en-US" altLang="zh-CN" b="1" dirty="0" smtClean="0">
                <a:solidFill>
                  <a:schemeClr val="accent2">
                    <a:lumMod val="20000"/>
                    <a:lumOff val="80000"/>
                  </a:schemeClr>
                </a:solidFill>
                <a:ea typeface="微软雅黑" charset="0"/>
              </a:rPr>
              <a:t>Q3 </a:t>
            </a:r>
            <a:r>
              <a:rPr lang="en-US" altLang="zh-CN" b="1" dirty="0">
                <a:solidFill>
                  <a:schemeClr val="accent2">
                    <a:lumMod val="20000"/>
                    <a:lumOff val="80000"/>
                  </a:schemeClr>
                </a:solidFill>
                <a:ea typeface="微软雅黑" charset="0"/>
              </a:rPr>
              <a:t>Does DIFFPOOL compute meaningful and interpretable clusters on the </a:t>
            </a:r>
            <a:r>
              <a:rPr lang="en-US" altLang="zh-CN" b="1" dirty="0" smtClean="0">
                <a:solidFill>
                  <a:schemeClr val="accent2">
                    <a:lumMod val="20000"/>
                    <a:lumOff val="80000"/>
                  </a:schemeClr>
                </a:solidFill>
                <a:ea typeface="微软雅黑" charset="0"/>
              </a:rPr>
              <a:t>input graphs</a:t>
            </a:r>
            <a:r>
              <a:rPr lang="en-US" altLang="zh-CN" b="1" dirty="0">
                <a:solidFill>
                  <a:schemeClr val="accent2">
                    <a:lumMod val="20000"/>
                    <a:lumOff val="80000"/>
                  </a:schemeClr>
                </a:solidFill>
                <a:ea typeface="微软雅黑" charset="0"/>
              </a:rPr>
              <a:t>?</a:t>
            </a:r>
          </a:p>
        </p:txBody>
      </p:sp>
    </p:spTree>
    <p:extLst>
      <p:ext uri="{BB962C8B-B14F-4D97-AF65-F5344CB8AC3E}">
        <p14:creationId xmlns:p14="http://schemas.microsoft.com/office/powerpoint/2010/main" val="131520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a:xfrm>
            <a:off x="1171418" y="213647"/>
            <a:ext cx="6206844" cy="464425"/>
          </a:xfrm>
        </p:spPr>
        <p:txBody>
          <a:bodyPr/>
          <a:lstStyle/>
          <a:p>
            <a:r>
              <a:rPr kumimoji="1" lang="en-US" altLang="zh-CN" dirty="0" smtClean="0"/>
              <a:t>Datasets &amp; Model Configurations  </a:t>
            </a:r>
            <a:endParaRPr kumimoji="1" lang="zh-CN" altLang="en-US" dirty="0"/>
          </a:p>
        </p:txBody>
      </p:sp>
      <p:sp>
        <p:nvSpPr>
          <p:cNvPr id="8" name="矩形 7"/>
          <p:cNvSpPr/>
          <p:nvPr/>
        </p:nvSpPr>
        <p:spPr>
          <a:xfrm>
            <a:off x="1202677" y="1294648"/>
            <a:ext cx="1374094"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Datasets</a:t>
            </a:r>
            <a:endParaRPr lang="zh-CN" altLang="en-US" b="1" dirty="0">
              <a:solidFill>
                <a:schemeClr val="tx1">
                  <a:lumMod val="75000"/>
                  <a:lumOff val="25000"/>
                </a:schemeClr>
              </a:solidFill>
              <a:ea typeface="微软雅黑" charset="0"/>
            </a:endParaRPr>
          </a:p>
        </p:txBody>
      </p:sp>
      <p:sp>
        <p:nvSpPr>
          <p:cNvPr id="4" name="矩形 3"/>
          <p:cNvSpPr/>
          <p:nvPr/>
        </p:nvSpPr>
        <p:spPr>
          <a:xfrm>
            <a:off x="1202677" y="1679121"/>
            <a:ext cx="8660524" cy="1338828"/>
          </a:xfrm>
          <a:prstGeom prst="rect">
            <a:avLst/>
          </a:prstGeom>
        </p:spPr>
        <p:txBody>
          <a:bodyPr wrap="square">
            <a:spAutoFit/>
          </a:bodyPr>
          <a:lstStyle/>
          <a:p>
            <a:pPr>
              <a:lnSpc>
                <a:spcPct val="150000"/>
              </a:lnSpc>
            </a:pPr>
            <a:r>
              <a:rPr lang="en-US" altLang="zh-CN" dirty="0" smtClean="0"/>
              <a:t>Protein </a:t>
            </a:r>
            <a:r>
              <a:rPr lang="en-US" altLang="zh-CN" dirty="0"/>
              <a:t>data sets including ENZYMES, </a:t>
            </a:r>
            <a:r>
              <a:rPr lang="en-US" altLang="zh-CN" dirty="0" smtClean="0"/>
              <a:t>PROTEINS, D&amp;D</a:t>
            </a:r>
          </a:p>
          <a:p>
            <a:pPr>
              <a:lnSpc>
                <a:spcPct val="150000"/>
              </a:lnSpc>
            </a:pPr>
            <a:r>
              <a:rPr lang="en-US" altLang="zh-CN" dirty="0"/>
              <a:t>S</a:t>
            </a:r>
            <a:r>
              <a:rPr lang="en-US" altLang="zh-CN" dirty="0" smtClean="0"/>
              <a:t>ocial </a:t>
            </a:r>
            <a:r>
              <a:rPr lang="en-US" altLang="zh-CN" dirty="0"/>
              <a:t>network data set </a:t>
            </a:r>
            <a:r>
              <a:rPr lang="en-US" altLang="zh-CN" dirty="0" smtClean="0"/>
              <a:t>REDDIT-MULTI-12K</a:t>
            </a:r>
          </a:p>
          <a:p>
            <a:pPr>
              <a:lnSpc>
                <a:spcPct val="150000"/>
              </a:lnSpc>
            </a:pPr>
            <a:r>
              <a:rPr lang="en-US" altLang="zh-CN" dirty="0"/>
              <a:t>S</a:t>
            </a:r>
            <a:r>
              <a:rPr lang="en-US" altLang="zh-CN" dirty="0" smtClean="0"/>
              <a:t>cientific </a:t>
            </a:r>
            <a:r>
              <a:rPr lang="en-US" altLang="zh-CN" dirty="0"/>
              <a:t>collaboration data set COLLAB</a:t>
            </a:r>
            <a:endParaRPr lang="zh-CN" altLang="en-US" dirty="0"/>
          </a:p>
        </p:txBody>
      </p:sp>
      <p:sp>
        <p:nvSpPr>
          <p:cNvPr id="12" name="矩形 11"/>
          <p:cNvSpPr/>
          <p:nvPr/>
        </p:nvSpPr>
        <p:spPr>
          <a:xfrm>
            <a:off x="1171418" y="3249309"/>
            <a:ext cx="2988319"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Model Configurations </a:t>
            </a:r>
            <a:endParaRPr lang="zh-CN" altLang="en-US" b="1" dirty="0">
              <a:solidFill>
                <a:schemeClr val="tx1">
                  <a:lumMod val="75000"/>
                  <a:lumOff val="25000"/>
                </a:schemeClr>
              </a:solidFill>
              <a:ea typeface="微软雅黑" charset="0"/>
            </a:endParaRPr>
          </a:p>
        </p:txBody>
      </p:sp>
      <p:sp>
        <p:nvSpPr>
          <p:cNvPr id="13" name="矩形 12"/>
          <p:cNvSpPr/>
          <p:nvPr/>
        </p:nvSpPr>
        <p:spPr>
          <a:xfrm>
            <a:off x="1202676" y="3618641"/>
            <a:ext cx="10264109" cy="2169825"/>
          </a:xfrm>
          <a:prstGeom prst="rect">
            <a:avLst/>
          </a:prstGeom>
        </p:spPr>
        <p:txBody>
          <a:bodyPr wrap="square">
            <a:spAutoFit/>
          </a:bodyPr>
          <a:lstStyle/>
          <a:p>
            <a:pPr>
              <a:lnSpc>
                <a:spcPct val="150000"/>
              </a:lnSpc>
            </a:pPr>
            <a:r>
              <a:rPr lang="en-US" altLang="zh-CN" dirty="0"/>
              <a:t>DIFFPOOL is built on top of the GRAPHSAGE </a:t>
            </a:r>
            <a:r>
              <a:rPr lang="en-US" altLang="zh-CN" dirty="0" smtClean="0"/>
              <a:t>architecture</a:t>
            </a:r>
          </a:p>
          <a:p>
            <a:pPr>
              <a:lnSpc>
                <a:spcPct val="150000"/>
              </a:lnSpc>
            </a:pPr>
            <a:r>
              <a:rPr lang="en-US" altLang="zh-CN" dirty="0"/>
              <a:t>In the 2 DIFFPOOL layer architecture, the number of clusters is set as 25% of the number of nodes before applying DIFFPOOL, while in the 1 DIFFPOOL layer architecture, the number of clusters is set as 10</a:t>
            </a:r>
            <a:r>
              <a:rPr lang="en-US" altLang="zh-CN" dirty="0" smtClean="0"/>
              <a:t>%.</a:t>
            </a:r>
          </a:p>
          <a:p>
            <a:pPr>
              <a:lnSpc>
                <a:spcPct val="150000"/>
              </a:lnSpc>
            </a:pPr>
            <a:r>
              <a:rPr lang="en-US" altLang="zh-CN" dirty="0" smtClean="0"/>
              <a:t>L2 normalization </a:t>
            </a:r>
            <a:endParaRPr lang="zh-CN" altLang="en-US" dirty="0"/>
          </a:p>
        </p:txBody>
      </p:sp>
    </p:spTree>
    <p:extLst>
      <p:ext uri="{BB962C8B-B14F-4D97-AF65-F5344CB8AC3E}">
        <p14:creationId xmlns:p14="http://schemas.microsoft.com/office/powerpoint/2010/main" val="195095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Results </a:t>
            </a:r>
            <a:endParaRPr kumimoji="1" lang="zh-CN" altLang="en-US" dirty="0"/>
          </a:p>
        </p:txBody>
      </p:sp>
      <p:pic>
        <p:nvPicPr>
          <p:cNvPr id="4" name="图片 3"/>
          <p:cNvPicPr>
            <a:picLocks noChangeAspect="1"/>
          </p:cNvPicPr>
          <p:nvPr/>
        </p:nvPicPr>
        <p:blipFill>
          <a:blip r:embed="rId3"/>
          <a:stretch>
            <a:fillRect/>
          </a:stretch>
        </p:blipFill>
        <p:spPr>
          <a:xfrm>
            <a:off x="1171418" y="959881"/>
            <a:ext cx="7566046" cy="3251092"/>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rotWithShape="1">
          <a:blip r:embed="rId4"/>
          <a:srcRect t="3657"/>
          <a:stretch/>
        </p:blipFill>
        <p:spPr>
          <a:xfrm>
            <a:off x="5585149" y="4740165"/>
            <a:ext cx="6066667" cy="14038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920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Results </a:t>
            </a:r>
            <a:endParaRPr kumimoji="1" lang="zh-CN" altLang="en-US" dirty="0"/>
          </a:p>
        </p:txBody>
      </p:sp>
      <p:sp>
        <p:nvSpPr>
          <p:cNvPr id="7" name="矩形 6"/>
          <p:cNvSpPr/>
          <p:nvPr/>
        </p:nvSpPr>
        <p:spPr>
          <a:xfrm>
            <a:off x="1298763" y="4692766"/>
            <a:ext cx="10247618" cy="646331"/>
          </a:xfrm>
          <a:prstGeom prst="rect">
            <a:avLst/>
          </a:prstGeom>
        </p:spPr>
        <p:txBody>
          <a:bodyPr wrap="square">
            <a:spAutoFit/>
          </a:bodyPr>
          <a:lstStyle/>
          <a:p>
            <a:r>
              <a:rPr lang="en-US" altLang="zh-CN" dirty="0" smtClean="0"/>
              <a:t>Hierarchical </a:t>
            </a:r>
            <a:r>
              <a:rPr lang="en-US" altLang="zh-CN" dirty="0"/>
              <a:t>clustering over two layers, where nodes in the second layer correspond to clusters in the first layer. </a:t>
            </a:r>
            <a:endParaRPr lang="zh-CN" altLang="en-US" dirty="0"/>
          </a:p>
        </p:txBody>
      </p:sp>
      <p:pic>
        <p:nvPicPr>
          <p:cNvPr id="4" name="图片 3"/>
          <p:cNvPicPr>
            <a:picLocks noChangeAspect="1"/>
          </p:cNvPicPr>
          <p:nvPr/>
        </p:nvPicPr>
        <p:blipFill>
          <a:blip r:embed="rId3"/>
          <a:stretch>
            <a:fillRect/>
          </a:stretch>
        </p:blipFill>
        <p:spPr>
          <a:xfrm>
            <a:off x="972190" y="1461287"/>
            <a:ext cx="10247619" cy="2771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984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Conclusion &amp; Future work </a:t>
            </a:r>
            <a:endParaRPr kumimoji="1" lang="zh-CN" altLang="en-US" dirty="0"/>
          </a:p>
        </p:txBody>
      </p:sp>
      <p:sp>
        <p:nvSpPr>
          <p:cNvPr id="8" name="矩形 7"/>
          <p:cNvSpPr/>
          <p:nvPr/>
        </p:nvSpPr>
        <p:spPr>
          <a:xfrm>
            <a:off x="0" y="2277533"/>
            <a:ext cx="12192000" cy="275166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83589" y="2345695"/>
            <a:ext cx="11103914" cy="2536400"/>
          </a:xfrm>
          <a:prstGeom prst="rect">
            <a:avLst/>
          </a:prstGeom>
        </p:spPr>
        <p:txBody>
          <a:bodyPr wrap="square">
            <a:spAutoFit/>
          </a:bodyPr>
          <a:lstStyle/>
          <a:p>
            <a:pPr defTabSz="609585">
              <a:lnSpc>
                <a:spcPct val="150000"/>
              </a:lnSpc>
            </a:pPr>
            <a:r>
              <a:rPr lang="zh-CN" altLang="en-US" b="1" dirty="0" smtClean="0">
                <a:solidFill>
                  <a:schemeClr val="accent2">
                    <a:lumMod val="20000"/>
                    <a:lumOff val="80000"/>
                  </a:schemeClr>
                </a:solidFill>
                <a:ea typeface="微软雅黑" charset="0"/>
              </a:rPr>
              <a:t>▷ </a:t>
            </a:r>
            <a:r>
              <a:rPr lang="en-US" altLang="zh-CN" b="1" dirty="0" smtClean="0">
                <a:solidFill>
                  <a:schemeClr val="accent2">
                    <a:lumMod val="20000"/>
                    <a:lumOff val="80000"/>
                  </a:schemeClr>
                </a:solidFill>
                <a:ea typeface="微软雅黑" charset="0"/>
              </a:rPr>
              <a:t>By </a:t>
            </a:r>
            <a:r>
              <a:rPr lang="en-US" altLang="zh-CN" b="1" dirty="0">
                <a:solidFill>
                  <a:schemeClr val="accent2">
                    <a:lumMod val="20000"/>
                    <a:lumOff val="80000"/>
                  </a:schemeClr>
                </a:solidFill>
                <a:ea typeface="微软雅黑" charset="0"/>
              </a:rPr>
              <a:t>using the proposed pooling layer in conjunction with existing GNN models, we achieved new state-of-the-art results on several graph classification benchmarks. </a:t>
            </a:r>
            <a:endParaRPr lang="en-US" altLang="zh-CN" b="1" dirty="0" smtClean="0">
              <a:solidFill>
                <a:schemeClr val="accent2">
                  <a:lumMod val="20000"/>
                  <a:lumOff val="80000"/>
                </a:schemeClr>
              </a:solidFill>
              <a:ea typeface="微软雅黑" charset="0"/>
            </a:endParaRPr>
          </a:p>
          <a:p>
            <a:pPr defTabSz="609585">
              <a:lnSpc>
                <a:spcPct val="150000"/>
              </a:lnSpc>
            </a:pPr>
            <a:r>
              <a:rPr lang="zh-CN" altLang="en-US" b="1" dirty="0">
                <a:solidFill>
                  <a:schemeClr val="accent2">
                    <a:lumMod val="20000"/>
                    <a:lumOff val="80000"/>
                  </a:schemeClr>
                </a:solidFill>
                <a:ea typeface="微软雅黑" charset="0"/>
              </a:rPr>
              <a:t>▷ </a:t>
            </a:r>
            <a:r>
              <a:rPr lang="en-US" altLang="zh-CN" b="1" dirty="0" smtClean="0">
                <a:solidFill>
                  <a:schemeClr val="accent2">
                    <a:lumMod val="20000"/>
                    <a:lumOff val="80000"/>
                  </a:schemeClr>
                </a:solidFill>
                <a:ea typeface="微软雅黑" charset="0"/>
              </a:rPr>
              <a:t>Interesting </a:t>
            </a:r>
            <a:r>
              <a:rPr lang="en-US" altLang="zh-CN" b="1" dirty="0">
                <a:solidFill>
                  <a:schemeClr val="accent2">
                    <a:lumMod val="20000"/>
                    <a:lumOff val="80000"/>
                  </a:schemeClr>
                </a:solidFill>
                <a:ea typeface="微软雅黑" charset="0"/>
              </a:rPr>
              <a:t>future directions include learning hard cluster assignments to further reduce computational cost in higher layers while also ensuring differentiability, and applying the hierarchical pooling method to other downstream tasks that require modeling of the entire graph structure. </a:t>
            </a:r>
          </a:p>
        </p:txBody>
      </p:sp>
    </p:spTree>
    <p:extLst>
      <p:ext uri="{BB962C8B-B14F-4D97-AF65-F5344CB8AC3E}">
        <p14:creationId xmlns:p14="http://schemas.microsoft.com/office/powerpoint/2010/main" val="309112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06559" y="3131547"/>
            <a:ext cx="3540125" cy="1861770"/>
          </a:xfrm>
        </p:spPr>
        <p:txBody>
          <a:bodyPr/>
          <a:lstStyle/>
          <a:p>
            <a:r>
              <a:rPr kumimoji="1" lang="en-US" altLang="zh-CN" sz="4400" dirty="0"/>
              <a:t>CONTENTS</a:t>
            </a:r>
            <a:endParaRPr kumimoji="1" lang="zh-CN" altLang="en-US" sz="4400" dirty="0"/>
          </a:p>
        </p:txBody>
      </p:sp>
      <p:sp>
        <p:nvSpPr>
          <p:cNvPr id="4" name="文本占位符 3"/>
          <p:cNvSpPr>
            <a:spLocks noGrp="1"/>
          </p:cNvSpPr>
          <p:nvPr>
            <p:ph type="body" sz="quarter" idx="12"/>
          </p:nvPr>
        </p:nvSpPr>
        <p:spPr>
          <a:xfrm>
            <a:off x="6449767" y="1581782"/>
            <a:ext cx="4208707" cy="590549"/>
          </a:xfrm>
        </p:spPr>
        <p:txBody>
          <a:bodyPr/>
          <a:lstStyle/>
          <a:p>
            <a:pPr lvl="0"/>
            <a:r>
              <a:rPr lang="en-US" altLang="zh-CN" kern="0" dirty="0" smtClean="0">
                <a:solidFill>
                  <a:srgbClr val="676661"/>
                </a:solidFill>
                <a:latin typeface="微软雅黑" panose="020B0503020204020204" pitchFamily="34" charset="-122"/>
                <a:ea typeface="微软雅黑" panose="020B0503020204020204" pitchFamily="34" charset="-122"/>
              </a:rPr>
              <a:t>Introduction </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a:xfrm>
            <a:off x="6449767" y="2690620"/>
            <a:ext cx="4747151" cy="590549"/>
          </a:xfrm>
        </p:spPr>
        <p:txBody>
          <a:bodyPr/>
          <a:lstStyle/>
          <a:p>
            <a:pPr lvl="0"/>
            <a:r>
              <a:rPr lang="en-US" altLang="zh-CN" kern="0" dirty="0" smtClean="0">
                <a:solidFill>
                  <a:srgbClr val="676661"/>
                </a:solidFill>
                <a:latin typeface="微软雅黑" panose="020B0503020204020204" pitchFamily="34" charset="-122"/>
                <a:ea typeface="微软雅黑" panose="020B0503020204020204" pitchFamily="34" charset="-122"/>
              </a:rPr>
              <a:t>Proposed Method </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5"/>
          </p:nvPr>
        </p:nvSpPr>
        <p:spPr>
          <a:xfrm>
            <a:off x="6449767" y="3785995"/>
            <a:ext cx="4989198" cy="590549"/>
          </a:xfrm>
        </p:spPr>
        <p:txBody>
          <a:bodyPr/>
          <a:lstStyle/>
          <a:p>
            <a:pPr lvl="0"/>
            <a:r>
              <a:rPr lang="en-US" altLang="zh-CN" kern="0" dirty="0" smtClean="0">
                <a:solidFill>
                  <a:srgbClr val="676661"/>
                </a:solidFill>
                <a:latin typeface="微软雅黑" panose="020B0503020204020204" pitchFamily="34" charset="-122"/>
                <a:ea typeface="微软雅黑" panose="020B0503020204020204" pitchFamily="34" charset="-122"/>
              </a:rPr>
              <a:t>Experiments &amp; Results </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6"/>
          </p:nvPr>
        </p:nvSpPr>
        <p:spPr>
          <a:xfrm>
            <a:off x="6449767" y="4881371"/>
            <a:ext cx="4208707" cy="590549"/>
          </a:xfrm>
        </p:spPr>
        <p:txBody>
          <a:bodyPr/>
          <a:lstStyle/>
          <a:p>
            <a:pPr lvl="0"/>
            <a:r>
              <a:rPr lang="en-US" altLang="zh-CN" kern="0" dirty="0" smtClean="0">
                <a:solidFill>
                  <a:srgbClr val="676661"/>
                </a:solidFill>
                <a:latin typeface="微软雅黑" panose="020B0503020204020204" pitchFamily="34" charset="-122"/>
                <a:ea typeface="微软雅黑" panose="020B0503020204020204" pitchFamily="34" charset="-122"/>
              </a:rPr>
              <a:t>Conclusion </a:t>
            </a:r>
            <a:endParaRPr lang="zh-CN" altLang="en-US" kern="0" dirty="0">
              <a:solidFill>
                <a:srgbClr val="676661"/>
              </a:solidFill>
              <a:latin typeface="微软雅黑" panose="020B0503020204020204" pitchFamily="34" charset="-122"/>
              <a:ea typeface="微软雅黑" panose="020B0503020204020204" pitchFamily="34" charset="-122"/>
            </a:endParaRPr>
          </a:p>
        </p:txBody>
      </p:sp>
      <p:sp>
        <p:nvSpPr>
          <p:cNvPr id="9" name="三角形 8"/>
          <p:cNvSpPr/>
          <p:nvPr/>
        </p:nvSpPr>
        <p:spPr>
          <a:xfrm rot="5400000">
            <a:off x="6074702" y="1741427"/>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三角形 9"/>
          <p:cNvSpPr/>
          <p:nvPr/>
        </p:nvSpPr>
        <p:spPr>
          <a:xfrm rot="5400000">
            <a:off x="6074702" y="5066476"/>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三角形 11"/>
          <p:cNvSpPr/>
          <p:nvPr/>
        </p:nvSpPr>
        <p:spPr>
          <a:xfrm rot="5400000">
            <a:off x="6074702" y="286299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三角形 12"/>
          <p:cNvSpPr/>
          <p:nvPr/>
        </p:nvSpPr>
        <p:spPr>
          <a:xfrm rot="5400000">
            <a:off x="6074702" y="3964735"/>
            <a:ext cx="255592" cy="220338"/>
          </a:xfrm>
          <a:prstGeom prst="triangl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9066836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a:xfrm>
            <a:off x="757238" y="1047363"/>
            <a:ext cx="10677524" cy="585787"/>
          </a:xfrm>
        </p:spPr>
        <p:txBody>
          <a:bodyPr/>
          <a:lstStyle/>
          <a:p>
            <a:r>
              <a:rPr kumimoji="1" lang="en-US" altLang="zh-CN" dirty="0">
                <a:solidFill>
                  <a:srgbClr val="CDCAC3"/>
                </a:solidFill>
                <a:latin typeface="Microsoft YaHei" charset="0"/>
                <a:ea typeface="Microsoft YaHei" charset="0"/>
                <a:cs typeface="Microsoft YaHei" charset="0"/>
              </a:rPr>
              <a:t>THANK</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YOU</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FOR</a:t>
            </a:r>
            <a:r>
              <a:rPr kumimoji="1" lang="zh-CN" altLang="en-US" dirty="0">
                <a:solidFill>
                  <a:srgbClr val="CDCAC3"/>
                </a:solidFill>
                <a:latin typeface="Microsoft YaHei" charset="0"/>
                <a:ea typeface="Microsoft YaHei" charset="0"/>
                <a:cs typeface="Microsoft YaHei" charset="0"/>
              </a:rPr>
              <a:t> </a:t>
            </a:r>
            <a:r>
              <a:rPr kumimoji="1" lang="en-US" altLang="zh-CN" dirty="0">
                <a:solidFill>
                  <a:srgbClr val="CDCAC3"/>
                </a:solidFill>
                <a:latin typeface="Microsoft YaHei" charset="0"/>
                <a:ea typeface="Microsoft YaHei" charset="0"/>
                <a:cs typeface="Microsoft YaHei" charset="0"/>
              </a:rPr>
              <a:t>WATCHING!</a:t>
            </a:r>
            <a:endParaRPr lang="zh-CN" altLang="en-US" dirty="0">
              <a:solidFill>
                <a:srgbClr val="CDCAC3"/>
              </a:solidFill>
            </a:endParaRPr>
          </a:p>
        </p:txBody>
      </p:sp>
      <p:sp>
        <p:nvSpPr>
          <p:cNvPr id="5" name="文本占位符 4"/>
          <p:cNvSpPr>
            <a:spLocks noGrp="1"/>
          </p:cNvSpPr>
          <p:nvPr>
            <p:ph type="body" sz="quarter" idx="13"/>
          </p:nvPr>
        </p:nvSpPr>
        <p:spPr>
          <a:xfrm>
            <a:off x="4373696" y="4530394"/>
            <a:ext cx="3444608" cy="392907"/>
          </a:xfrm>
        </p:spPr>
        <p:txBody>
          <a:bodyPr/>
          <a:lstStyle/>
          <a:p>
            <a:r>
              <a:rPr kumimoji="1" lang="en-US" altLang="zh-CN" dirty="0">
                <a:solidFill>
                  <a:srgbClr val="777671"/>
                </a:solidFill>
                <a:latin typeface="微软雅黑" panose="020B0503020204020204" pitchFamily="34" charset="-122"/>
                <a:ea typeface="微软雅黑" panose="020B0503020204020204" pitchFamily="34" charset="-122"/>
              </a:rPr>
              <a:t>PRESENTED</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a:solidFill>
                  <a:srgbClr val="777671"/>
                </a:solidFill>
                <a:latin typeface="微软雅黑" panose="020B0503020204020204" pitchFamily="34" charset="-122"/>
                <a:ea typeface="微软雅黑" panose="020B0503020204020204" pitchFamily="34" charset="-122"/>
              </a:rPr>
              <a:t>BY</a:t>
            </a:r>
            <a:r>
              <a:rPr kumimoji="1" lang="zh-CN" altLang="en-US" dirty="0">
                <a:solidFill>
                  <a:srgbClr val="777671"/>
                </a:solidFill>
                <a:latin typeface="微软雅黑" panose="020B0503020204020204" pitchFamily="34" charset="-122"/>
                <a:ea typeface="微软雅黑" panose="020B0503020204020204" pitchFamily="34" charset="-122"/>
              </a:rPr>
              <a:t> </a:t>
            </a:r>
            <a:r>
              <a:rPr kumimoji="1" lang="en-US" altLang="zh-CN" dirty="0" smtClean="0">
                <a:solidFill>
                  <a:srgbClr val="777671"/>
                </a:solidFill>
                <a:latin typeface="微软雅黑" panose="020B0503020204020204" pitchFamily="34" charset="-122"/>
                <a:ea typeface="微软雅黑" panose="020B0503020204020204" pitchFamily="34" charset="-122"/>
              </a:rPr>
              <a:t>Huang </a:t>
            </a:r>
            <a:r>
              <a:rPr kumimoji="1" lang="en-US" altLang="zh-CN" dirty="0" err="1" smtClean="0">
                <a:solidFill>
                  <a:srgbClr val="777671"/>
                </a:solidFill>
                <a:latin typeface="微软雅黑" panose="020B0503020204020204" pitchFamily="34" charset="-122"/>
                <a:ea typeface="微软雅黑" panose="020B0503020204020204" pitchFamily="34" charset="-122"/>
              </a:rPr>
              <a:t>JinXiao</a:t>
            </a:r>
            <a:r>
              <a:rPr kumimoji="1" lang="en-US" altLang="zh-CN" dirty="0" smtClean="0">
                <a:solidFill>
                  <a:srgbClr val="777671"/>
                </a:solidFill>
                <a:latin typeface="微软雅黑" panose="020B0503020204020204" pitchFamily="34" charset="-122"/>
                <a:ea typeface="微软雅黑" panose="020B0503020204020204" pitchFamily="34" charset="-122"/>
              </a:rPr>
              <a:t> </a:t>
            </a:r>
            <a:endParaRPr lang="zh-CN" altLang="en-US" dirty="0">
              <a:solidFill>
                <a:srgbClr val="777671"/>
              </a:solidFill>
              <a:latin typeface="微软雅黑" panose="020B0503020204020204" pitchFamily="34" charset="-122"/>
              <a:ea typeface="微软雅黑" panose="020B0503020204020204" pitchFamily="34" charset="-122"/>
            </a:endParaRPr>
          </a:p>
        </p:txBody>
      </p:sp>
      <p:sp>
        <p:nvSpPr>
          <p:cNvPr id="10" name="文本占位符 7"/>
          <p:cNvSpPr>
            <a:spLocks noGrp="1"/>
          </p:cNvSpPr>
          <p:nvPr>
            <p:ph type="body" sz="quarter" idx="10"/>
          </p:nvPr>
        </p:nvSpPr>
        <p:spPr>
          <a:xfrm>
            <a:off x="862745" y="2539612"/>
            <a:ext cx="10677524" cy="985838"/>
          </a:xfrm>
        </p:spPr>
        <p:txBody>
          <a:bodyPr/>
          <a:lstStyle/>
          <a:p>
            <a:r>
              <a:rPr lang="en-US" altLang="zh-CN" sz="5400" dirty="0"/>
              <a:t>Hierarchical Graph Representation </a:t>
            </a:r>
            <a:r>
              <a:rPr lang="en-US" altLang="zh-CN" sz="5400" dirty="0" smtClean="0"/>
              <a:t>Learning</a:t>
            </a:r>
            <a:endParaRPr lang="zh-CN" altLang="en-US" sz="5400" dirty="0"/>
          </a:p>
        </p:txBody>
      </p:sp>
    </p:spTree>
    <p:extLst>
      <p:ext uri="{BB962C8B-B14F-4D97-AF65-F5344CB8AC3E}">
        <p14:creationId xmlns:p14="http://schemas.microsoft.com/office/powerpoint/2010/main" val="190524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Part 1</a:t>
            </a:r>
            <a:endParaRPr kumimoji="1" lang="zh-CN" altLang="en-US" dirty="0"/>
          </a:p>
        </p:txBody>
      </p:sp>
      <p:sp>
        <p:nvSpPr>
          <p:cNvPr id="3" name="文本占位符 2"/>
          <p:cNvSpPr>
            <a:spLocks noGrp="1"/>
          </p:cNvSpPr>
          <p:nvPr>
            <p:ph type="body" sz="quarter" idx="13"/>
          </p:nvPr>
        </p:nvSpPr>
        <p:spPr/>
        <p:txBody>
          <a:bodyPr/>
          <a:lstStyle/>
          <a:p>
            <a:r>
              <a:rPr kumimoji="1" lang="en-US" altLang="zh-CN" sz="4000" dirty="0" smtClean="0"/>
              <a:t>Introduction </a:t>
            </a:r>
            <a:endParaRPr kumimoji="1" lang="zh-CN" altLang="en-US" dirty="0"/>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66077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a:xfrm>
            <a:off x="1171418" y="213647"/>
            <a:ext cx="8793676" cy="464425"/>
          </a:xfrm>
        </p:spPr>
        <p:txBody>
          <a:bodyPr/>
          <a:lstStyle/>
          <a:p>
            <a:r>
              <a:rPr kumimoji="1" lang="en-US" altLang="zh-CN" dirty="0" smtClean="0"/>
              <a:t>Graph Representation Learning/graph embedding  </a:t>
            </a:r>
            <a:endParaRPr kumimoji="1" lang="zh-CN" altLang="en-US" dirty="0"/>
          </a:p>
        </p:txBody>
      </p:sp>
      <p:sp>
        <p:nvSpPr>
          <p:cNvPr id="4" name="矩形 3"/>
          <p:cNvSpPr/>
          <p:nvPr/>
        </p:nvSpPr>
        <p:spPr>
          <a:xfrm>
            <a:off x="1198237" y="1169492"/>
            <a:ext cx="3472425"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What is graph embedding </a:t>
            </a:r>
            <a:endParaRPr lang="zh-CN" altLang="en-US" b="1" dirty="0">
              <a:solidFill>
                <a:schemeClr val="tx1">
                  <a:lumMod val="75000"/>
                  <a:lumOff val="25000"/>
                </a:schemeClr>
              </a:solidFill>
              <a:ea typeface="微软雅黑" charset="0"/>
            </a:endParaRPr>
          </a:p>
        </p:txBody>
      </p:sp>
      <p:sp>
        <p:nvSpPr>
          <p:cNvPr id="5" name="矩形 4"/>
          <p:cNvSpPr/>
          <p:nvPr/>
        </p:nvSpPr>
        <p:spPr>
          <a:xfrm>
            <a:off x="1413994" y="1542687"/>
            <a:ext cx="9563257" cy="732508"/>
          </a:xfrm>
          <a:prstGeom prst="rect">
            <a:avLst/>
          </a:prstGeom>
        </p:spPr>
        <p:txBody>
          <a:bodyPr wrap="square">
            <a:spAutoFit/>
          </a:bodyPr>
          <a:lstStyle/>
          <a:p>
            <a:pPr defTabSz="609585">
              <a:lnSpc>
                <a:spcPct val="130000"/>
              </a:lnSpc>
            </a:pPr>
            <a:r>
              <a:rPr lang="en-US" altLang="zh-CN" sz="1600" dirty="0">
                <a:solidFill>
                  <a:schemeClr val="tx1">
                    <a:lumMod val="75000"/>
                    <a:lumOff val="25000"/>
                  </a:schemeClr>
                </a:solidFill>
                <a:latin typeface="微软雅黑" charset="0"/>
                <a:ea typeface="微软雅黑" charset="0"/>
              </a:rPr>
              <a:t>Graph embedding </a:t>
            </a:r>
            <a:r>
              <a:rPr lang="en-US" altLang="zh-CN" sz="1600" dirty="0">
                <a:solidFill>
                  <a:srgbClr val="FF0000"/>
                </a:solidFill>
                <a:latin typeface="微软雅黑" charset="0"/>
                <a:ea typeface="微软雅黑" charset="0"/>
              </a:rPr>
              <a:t>learns a mapping</a:t>
            </a:r>
            <a:r>
              <a:rPr lang="en-US" altLang="zh-CN" sz="1600" dirty="0">
                <a:solidFill>
                  <a:schemeClr val="tx1">
                    <a:lumMod val="75000"/>
                    <a:lumOff val="25000"/>
                  </a:schemeClr>
                </a:solidFill>
                <a:latin typeface="微软雅黑" charset="0"/>
                <a:ea typeface="微软雅黑" charset="0"/>
              </a:rPr>
              <a:t> from </a:t>
            </a:r>
            <a:r>
              <a:rPr lang="en-US" altLang="zh-CN" sz="1600" dirty="0">
                <a:solidFill>
                  <a:srgbClr val="FF0000"/>
                </a:solidFill>
                <a:latin typeface="微软雅黑" charset="0"/>
                <a:ea typeface="微软雅黑" charset="0"/>
              </a:rPr>
              <a:t>a network to a vector space</a:t>
            </a:r>
            <a:r>
              <a:rPr lang="en-US" altLang="zh-CN" sz="1600" dirty="0">
                <a:solidFill>
                  <a:schemeClr val="tx1">
                    <a:lumMod val="75000"/>
                    <a:lumOff val="25000"/>
                  </a:schemeClr>
                </a:solidFill>
                <a:latin typeface="微软雅黑" charset="0"/>
                <a:ea typeface="微软雅黑" charset="0"/>
              </a:rPr>
              <a:t>, while preserving relevant network properties.</a:t>
            </a:r>
            <a:endParaRPr lang="zh-CN" altLang="en-US" sz="1600" dirty="0">
              <a:solidFill>
                <a:schemeClr val="tx1">
                  <a:lumMod val="75000"/>
                  <a:lumOff val="25000"/>
                </a:schemeClr>
              </a:solidFill>
              <a:latin typeface="微软雅黑" charset="0"/>
              <a:ea typeface="微软雅黑" charset="0"/>
            </a:endParaRPr>
          </a:p>
        </p:txBody>
      </p:sp>
      <p:sp>
        <p:nvSpPr>
          <p:cNvPr id="7" name="矩形 6"/>
          <p:cNvSpPr/>
          <p:nvPr/>
        </p:nvSpPr>
        <p:spPr>
          <a:xfrm>
            <a:off x="1198237" y="2441534"/>
            <a:ext cx="2367957"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Why embedding </a:t>
            </a:r>
            <a:endParaRPr lang="zh-CN" altLang="en-US" b="1" dirty="0">
              <a:solidFill>
                <a:schemeClr val="tx1">
                  <a:lumMod val="75000"/>
                  <a:lumOff val="25000"/>
                </a:schemeClr>
              </a:solidFill>
              <a:ea typeface="微软雅黑" charset="0"/>
            </a:endParaRPr>
          </a:p>
        </p:txBody>
      </p:sp>
      <p:sp>
        <p:nvSpPr>
          <p:cNvPr id="8" name="矩形 7"/>
          <p:cNvSpPr/>
          <p:nvPr/>
        </p:nvSpPr>
        <p:spPr>
          <a:xfrm>
            <a:off x="1405316" y="2810866"/>
            <a:ext cx="9693608" cy="1052596"/>
          </a:xfrm>
          <a:prstGeom prst="rect">
            <a:avLst/>
          </a:prstGeom>
        </p:spPr>
        <p:txBody>
          <a:bodyPr wrap="square">
            <a:spAutoFit/>
          </a:bodyPr>
          <a:lstStyle/>
          <a:p>
            <a:pPr defTabSz="609585">
              <a:lnSpc>
                <a:spcPct val="130000"/>
              </a:lnSpc>
            </a:pPr>
            <a:r>
              <a:rPr lang="en-US" altLang="zh-CN" sz="1600" dirty="0">
                <a:solidFill>
                  <a:schemeClr val="tx1">
                    <a:lumMod val="75000"/>
                    <a:lumOff val="25000"/>
                  </a:schemeClr>
                </a:solidFill>
                <a:latin typeface="微软雅黑" charset="0"/>
                <a:ea typeface="微软雅黑" charset="0"/>
              </a:rPr>
              <a:t>Vector spaces are </a:t>
            </a:r>
            <a:r>
              <a:rPr lang="en-US" altLang="zh-CN" sz="1600" dirty="0">
                <a:solidFill>
                  <a:srgbClr val="FF0000"/>
                </a:solidFill>
                <a:latin typeface="微软雅黑" charset="0"/>
                <a:ea typeface="微软雅黑" charset="0"/>
              </a:rPr>
              <a:t>more amenable </a:t>
            </a:r>
            <a:r>
              <a:rPr lang="en-US" altLang="zh-CN" sz="1600" dirty="0">
                <a:solidFill>
                  <a:schemeClr val="tx1">
                    <a:lumMod val="75000"/>
                    <a:lumOff val="25000"/>
                  </a:schemeClr>
                </a:solidFill>
                <a:latin typeface="微软雅黑" charset="0"/>
                <a:ea typeface="微软雅黑" charset="0"/>
              </a:rPr>
              <a:t>to data science than graphs. </a:t>
            </a: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600" dirty="0" smtClean="0">
                <a:solidFill>
                  <a:schemeClr val="tx1">
                    <a:lumMod val="75000"/>
                    <a:lumOff val="25000"/>
                  </a:schemeClr>
                </a:solidFill>
                <a:latin typeface="微软雅黑" charset="0"/>
                <a:ea typeface="微软雅黑" charset="0"/>
              </a:rPr>
              <a:t>Vector </a:t>
            </a:r>
            <a:r>
              <a:rPr lang="en-US" altLang="zh-CN" sz="1600" dirty="0">
                <a:solidFill>
                  <a:schemeClr val="tx1">
                    <a:lumMod val="75000"/>
                    <a:lumOff val="25000"/>
                  </a:schemeClr>
                </a:solidFill>
                <a:latin typeface="微软雅黑" charset="0"/>
                <a:ea typeface="微软雅黑" charset="0"/>
              </a:rPr>
              <a:t>spaces have </a:t>
            </a:r>
            <a:r>
              <a:rPr lang="en-US" altLang="zh-CN" sz="1600" dirty="0">
                <a:solidFill>
                  <a:srgbClr val="FF0000"/>
                </a:solidFill>
                <a:latin typeface="微软雅黑" charset="0"/>
                <a:ea typeface="微软雅黑" charset="0"/>
              </a:rPr>
              <a:t>a richer toolset from those domains</a:t>
            </a:r>
            <a:r>
              <a:rPr lang="en-US" altLang="zh-CN" sz="1600" dirty="0">
                <a:solidFill>
                  <a:schemeClr val="tx1">
                    <a:lumMod val="75000"/>
                    <a:lumOff val="25000"/>
                  </a:schemeClr>
                </a:solidFill>
                <a:latin typeface="微软雅黑" charset="0"/>
                <a:ea typeface="微软雅黑" charset="0"/>
              </a:rPr>
              <a:t>. </a:t>
            </a:r>
            <a:endParaRPr lang="en-US" altLang="zh-CN" sz="1600" dirty="0" smtClean="0">
              <a:solidFill>
                <a:schemeClr val="tx1">
                  <a:lumMod val="75000"/>
                  <a:lumOff val="25000"/>
                </a:schemeClr>
              </a:solidFill>
              <a:latin typeface="微软雅黑" charset="0"/>
              <a:ea typeface="微软雅黑" charset="0"/>
            </a:endParaRPr>
          </a:p>
          <a:p>
            <a:pPr defTabSz="609585">
              <a:lnSpc>
                <a:spcPct val="130000"/>
              </a:lnSpc>
            </a:pPr>
            <a:r>
              <a:rPr lang="en-US" altLang="zh-CN" sz="1600" dirty="0">
                <a:solidFill>
                  <a:schemeClr val="tx1">
                    <a:lumMod val="75000"/>
                    <a:lumOff val="25000"/>
                  </a:schemeClr>
                </a:solidFill>
                <a:latin typeface="微软雅黑" charset="0"/>
                <a:ea typeface="微软雅黑" charset="0"/>
              </a:rPr>
              <a:t>V</a:t>
            </a:r>
            <a:r>
              <a:rPr lang="en-US" altLang="zh-CN" sz="1600" dirty="0" smtClean="0">
                <a:solidFill>
                  <a:schemeClr val="tx1">
                    <a:lumMod val="75000"/>
                    <a:lumOff val="25000"/>
                  </a:schemeClr>
                </a:solidFill>
                <a:latin typeface="微软雅黑" charset="0"/>
                <a:ea typeface="微软雅黑" charset="0"/>
              </a:rPr>
              <a:t>ector </a:t>
            </a:r>
            <a:r>
              <a:rPr lang="en-US" altLang="zh-CN" sz="1600" dirty="0">
                <a:solidFill>
                  <a:schemeClr val="tx1">
                    <a:lumMod val="75000"/>
                    <a:lumOff val="25000"/>
                  </a:schemeClr>
                </a:solidFill>
                <a:latin typeface="微软雅黑" charset="0"/>
                <a:ea typeface="微软雅黑" charset="0"/>
              </a:rPr>
              <a:t>operations are often </a:t>
            </a:r>
            <a:r>
              <a:rPr lang="en-US" altLang="zh-CN" sz="1600" dirty="0">
                <a:solidFill>
                  <a:srgbClr val="FF0000"/>
                </a:solidFill>
                <a:latin typeface="微软雅黑" charset="0"/>
                <a:ea typeface="微软雅黑" charset="0"/>
              </a:rPr>
              <a:t>simpler and faster </a:t>
            </a:r>
            <a:r>
              <a:rPr lang="en-US" altLang="zh-CN" sz="1600" dirty="0">
                <a:solidFill>
                  <a:schemeClr val="tx1">
                    <a:lumMod val="75000"/>
                    <a:lumOff val="25000"/>
                  </a:schemeClr>
                </a:solidFill>
                <a:latin typeface="微软雅黑" charset="0"/>
                <a:ea typeface="微软雅黑" charset="0"/>
              </a:rPr>
              <a:t>than the equivalent graph operations.</a:t>
            </a:r>
            <a:endParaRPr lang="zh-CN" altLang="en-US" sz="1600" dirty="0">
              <a:solidFill>
                <a:schemeClr val="tx1">
                  <a:lumMod val="75000"/>
                  <a:lumOff val="25000"/>
                </a:schemeClr>
              </a:solidFill>
              <a:latin typeface="微软雅黑" charset="0"/>
              <a:ea typeface="微软雅黑" charset="0"/>
            </a:endParaRPr>
          </a:p>
        </p:txBody>
      </p:sp>
      <p:pic>
        <p:nvPicPr>
          <p:cNvPr id="261" name="图片 260"/>
          <p:cNvPicPr>
            <a:picLocks noChangeAspect="1"/>
          </p:cNvPicPr>
          <p:nvPr/>
        </p:nvPicPr>
        <p:blipFill>
          <a:blip r:embed="rId3"/>
          <a:stretch>
            <a:fillRect/>
          </a:stretch>
        </p:blipFill>
        <p:spPr>
          <a:xfrm>
            <a:off x="2257527" y="3960515"/>
            <a:ext cx="7876190" cy="2066667"/>
          </a:xfrm>
          <a:prstGeom prst="rect">
            <a:avLst/>
          </a:prstGeom>
          <a:ln>
            <a:noFill/>
          </a:ln>
          <a:effectLst>
            <a:outerShdw blurRad="292100" dist="139700" dir="2700000" algn="tl" rotWithShape="0">
              <a:srgbClr val="333333">
                <a:alpha val="65000"/>
              </a:srgbClr>
            </a:outerShdw>
          </a:effectLst>
        </p:spPr>
      </p:pic>
      <p:sp>
        <p:nvSpPr>
          <p:cNvPr id="262" name="矩形 261"/>
          <p:cNvSpPr/>
          <p:nvPr/>
        </p:nvSpPr>
        <p:spPr>
          <a:xfrm>
            <a:off x="8539919" y="6229167"/>
            <a:ext cx="3339889" cy="307777"/>
          </a:xfrm>
          <a:prstGeom prst="rect">
            <a:avLst/>
          </a:prstGeom>
        </p:spPr>
        <p:txBody>
          <a:bodyPr wrap="none">
            <a:spAutoFit/>
          </a:bodyPr>
          <a:lstStyle/>
          <a:p>
            <a:r>
              <a:rPr lang="zh-CN" altLang="en-US" sz="1400" dirty="0">
                <a:solidFill>
                  <a:schemeClr val="bg1">
                    <a:lumMod val="50000"/>
                  </a:schemeClr>
                </a:solidFill>
              </a:rPr>
              <a:t>https://arxiv.org/pdf/1709.07604.pdf</a:t>
            </a:r>
          </a:p>
        </p:txBody>
      </p:sp>
    </p:spTree>
    <p:extLst>
      <p:ext uri="{BB962C8B-B14F-4D97-AF65-F5344CB8AC3E}">
        <p14:creationId xmlns:p14="http://schemas.microsoft.com/office/powerpoint/2010/main" val="714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a:xfrm>
            <a:off x="1171418" y="213647"/>
            <a:ext cx="5860003" cy="464425"/>
          </a:xfrm>
        </p:spPr>
        <p:txBody>
          <a:bodyPr/>
          <a:lstStyle/>
          <a:p>
            <a:r>
              <a:rPr kumimoji="1" lang="en-US" altLang="zh-CN" dirty="0" smtClean="0"/>
              <a:t>Graph neural networks(GNN )  </a:t>
            </a:r>
            <a:endParaRPr kumimoji="1" lang="zh-CN" altLang="en-US" dirty="0"/>
          </a:p>
        </p:txBody>
      </p:sp>
      <p:sp>
        <p:nvSpPr>
          <p:cNvPr id="4" name="矩形 3"/>
          <p:cNvSpPr/>
          <p:nvPr/>
        </p:nvSpPr>
        <p:spPr>
          <a:xfrm>
            <a:off x="1198237" y="1117369"/>
            <a:ext cx="4022704"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What is graph neural networks </a:t>
            </a:r>
            <a:endParaRPr lang="zh-CN" altLang="en-US" b="1" dirty="0">
              <a:solidFill>
                <a:schemeClr val="tx1">
                  <a:lumMod val="75000"/>
                  <a:lumOff val="25000"/>
                </a:schemeClr>
              </a:solidFill>
              <a:ea typeface="微软雅黑" charset="0"/>
            </a:endParaRPr>
          </a:p>
        </p:txBody>
      </p:sp>
      <p:sp>
        <p:nvSpPr>
          <p:cNvPr id="5" name="矩形 4"/>
          <p:cNvSpPr/>
          <p:nvPr/>
        </p:nvSpPr>
        <p:spPr>
          <a:xfrm>
            <a:off x="1413994" y="1486701"/>
            <a:ext cx="9563257" cy="1052596"/>
          </a:xfrm>
          <a:prstGeom prst="rect">
            <a:avLst/>
          </a:prstGeom>
        </p:spPr>
        <p:txBody>
          <a:bodyPr wrap="square">
            <a:spAutoFit/>
          </a:bodyPr>
          <a:lstStyle/>
          <a:p>
            <a:pPr defTabSz="609585">
              <a:lnSpc>
                <a:spcPct val="130000"/>
              </a:lnSpc>
            </a:pPr>
            <a:r>
              <a:rPr lang="en-US" altLang="zh-CN" sz="1600" dirty="0" smtClean="0"/>
              <a:t>General </a:t>
            </a:r>
            <a:r>
              <a:rPr lang="en-US" altLang="zh-CN" sz="1600" dirty="0">
                <a:solidFill>
                  <a:srgbClr val="FF0000"/>
                </a:solidFill>
              </a:rPr>
              <a:t>deep learning architectures </a:t>
            </a:r>
            <a:r>
              <a:rPr lang="en-US" altLang="zh-CN" sz="1600" dirty="0"/>
              <a:t>that can </a:t>
            </a:r>
            <a:r>
              <a:rPr lang="en-US" altLang="zh-CN" sz="1600" dirty="0">
                <a:solidFill>
                  <a:srgbClr val="FF0000"/>
                </a:solidFill>
              </a:rPr>
              <a:t>operate over graph structured </a:t>
            </a:r>
            <a:r>
              <a:rPr lang="en-US" altLang="zh-CN" sz="1600" dirty="0" smtClean="0">
                <a:solidFill>
                  <a:srgbClr val="FF0000"/>
                </a:solidFill>
              </a:rPr>
              <a:t>data</a:t>
            </a:r>
            <a:r>
              <a:rPr lang="en-US" altLang="zh-CN" sz="1600" dirty="0" smtClean="0"/>
              <a:t>.</a:t>
            </a:r>
          </a:p>
          <a:p>
            <a:pPr defTabSz="609585">
              <a:lnSpc>
                <a:spcPct val="130000"/>
              </a:lnSpc>
            </a:pPr>
            <a:r>
              <a:rPr lang="en-US" altLang="zh-CN" sz="1600" dirty="0" smtClean="0"/>
              <a:t>GNNs </a:t>
            </a:r>
            <a:r>
              <a:rPr lang="en-US" altLang="zh-CN" sz="1600" dirty="0"/>
              <a:t>is to</a:t>
            </a:r>
            <a:r>
              <a:rPr lang="en-US" altLang="zh-CN" sz="1600" dirty="0">
                <a:solidFill>
                  <a:srgbClr val="FF0000"/>
                </a:solidFill>
              </a:rPr>
              <a:t> view the underlying graph as a computation graph </a:t>
            </a:r>
            <a:r>
              <a:rPr lang="en-US" altLang="zh-CN" sz="1600" dirty="0"/>
              <a:t>and learn neural network </a:t>
            </a:r>
            <a:r>
              <a:rPr lang="en-US" altLang="zh-CN" sz="1600" dirty="0" smtClean="0"/>
              <a:t>primitives. </a:t>
            </a:r>
            <a:endParaRPr lang="zh-CN" altLang="en-US" sz="1600" dirty="0">
              <a:solidFill>
                <a:schemeClr val="tx1">
                  <a:lumMod val="75000"/>
                  <a:lumOff val="25000"/>
                </a:schemeClr>
              </a:solidFill>
              <a:latin typeface="微软雅黑" charset="0"/>
              <a:ea typeface="微软雅黑" charset="0"/>
            </a:endParaRPr>
          </a:p>
        </p:txBody>
      </p:sp>
      <p:sp>
        <p:nvSpPr>
          <p:cNvPr id="7" name="矩形 6"/>
          <p:cNvSpPr/>
          <p:nvPr/>
        </p:nvSpPr>
        <p:spPr>
          <a:xfrm>
            <a:off x="1198237" y="2895382"/>
            <a:ext cx="1922770" cy="369332"/>
          </a:xfrm>
          <a:prstGeom prst="rect">
            <a:avLst/>
          </a:prstGeom>
        </p:spPr>
        <p:txBody>
          <a:bodyPr wrap="none">
            <a:spAutoFit/>
          </a:bodyPr>
          <a:lstStyle/>
          <a:p>
            <a:pPr algn="ctr" defTabSz="609585"/>
            <a:r>
              <a:rPr lang="zh-CN" altLang="en-US" b="1" dirty="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The problem:</a:t>
            </a:r>
            <a:endParaRPr lang="zh-CN" altLang="en-US" b="1" dirty="0">
              <a:solidFill>
                <a:schemeClr val="tx1">
                  <a:lumMod val="75000"/>
                  <a:lumOff val="25000"/>
                </a:schemeClr>
              </a:solidFill>
              <a:ea typeface="微软雅黑" charset="0"/>
            </a:endParaRPr>
          </a:p>
        </p:txBody>
      </p:sp>
      <p:sp>
        <p:nvSpPr>
          <p:cNvPr id="8" name="矩形 7"/>
          <p:cNvSpPr/>
          <p:nvPr/>
        </p:nvSpPr>
        <p:spPr>
          <a:xfrm>
            <a:off x="1405316" y="3277961"/>
            <a:ext cx="6057029" cy="1372683"/>
          </a:xfrm>
          <a:prstGeom prst="rect">
            <a:avLst/>
          </a:prstGeom>
        </p:spPr>
        <p:txBody>
          <a:bodyPr wrap="square">
            <a:spAutoFit/>
          </a:bodyPr>
          <a:lstStyle/>
          <a:p>
            <a:pPr defTabSz="609585">
              <a:lnSpc>
                <a:spcPct val="130000"/>
              </a:lnSpc>
            </a:pPr>
            <a:r>
              <a:rPr lang="en-US" altLang="zh-CN" sz="1600" dirty="0" smtClean="0"/>
              <a:t>Inherently </a:t>
            </a:r>
            <a:r>
              <a:rPr lang="en-US" altLang="zh-CN" sz="1600" dirty="0">
                <a:solidFill>
                  <a:srgbClr val="FF0000"/>
                </a:solidFill>
              </a:rPr>
              <a:t>flat </a:t>
            </a:r>
            <a:endParaRPr lang="en-US" altLang="zh-CN" sz="1600" dirty="0" smtClean="0">
              <a:solidFill>
                <a:srgbClr val="FF0000"/>
              </a:solidFill>
            </a:endParaRPr>
          </a:p>
          <a:p>
            <a:pPr defTabSz="609585">
              <a:lnSpc>
                <a:spcPct val="130000"/>
              </a:lnSpc>
            </a:pPr>
            <a:r>
              <a:rPr lang="en-US" altLang="zh-CN" sz="1600" dirty="0"/>
              <a:t>O</a:t>
            </a:r>
            <a:r>
              <a:rPr lang="en-US" altLang="zh-CN" sz="1600" dirty="0" smtClean="0"/>
              <a:t>nly </a:t>
            </a:r>
            <a:r>
              <a:rPr lang="en-US" altLang="zh-CN" sz="1600" dirty="0"/>
              <a:t>propagate information across the edges of the graph </a:t>
            </a:r>
            <a:endParaRPr lang="en-US" altLang="zh-CN" sz="1600" dirty="0" smtClean="0"/>
          </a:p>
          <a:p>
            <a:pPr defTabSz="609585">
              <a:lnSpc>
                <a:spcPct val="130000"/>
              </a:lnSpc>
            </a:pPr>
            <a:r>
              <a:rPr lang="en-US" altLang="zh-CN" sz="1600" dirty="0" smtClean="0"/>
              <a:t>Unable to </a:t>
            </a:r>
            <a:r>
              <a:rPr lang="en-US" altLang="zh-CN" sz="1600" dirty="0"/>
              <a:t>infer and aggregate </a:t>
            </a:r>
            <a:r>
              <a:rPr lang="en-US" altLang="zh-CN" sz="1600" dirty="0" smtClean="0"/>
              <a:t>the information </a:t>
            </a:r>
            <a:r>
              <a:rPr lang="en-US" altLang="zh-CN" sz="1600" dirty="0"/>
              <a:t>in a </a:t>
            </a:r>
            <a:r>
              <a:rPr lang="en-US" altLang="zh-CN" sz="1600" dirty="0">
                <a:solidFill>
                  <a:srgbClr val="FF0000"/>
                </a:solidFill>
              </a:rPr>
              <a:t>hierarchical</a:t>
            </a:r>
            <a:r>
              <a:rPr lang="en-US" altLang="zh-CN" sz="1600" dirty="0"/>
              <a:t> way</a:t>
            </a:r>
            <a:endParaRPr lang="zh-CN" altLang="en-US" sz="1600" dirty="0">
              <a:latin typeface="微软雅黑" charset="0"/>
              <a:ea typeface="微软雅黑" charset="0"/>
            </a:endParaRPr>
          </a:p>
        </p:txBody>
      </p:sp>
      <p:sp>
        <p:nvSpPr>
          <p:cNvPr id="262" name="矩形 261"/>
          <p:cNvSpPr/>
          <p:nvPr/>
        </p:nvSpPr>
        <p:spPr>
          <a:xfrm>
            <a:off x="735724" y="5918535"/>
            <a:ext cx="10750610" cy="523220"/>
          </a:xfrm>
          <a:prstGeom prst="rect">
            <a:avLst/>
          </a:prstGeom>
        </p:spPr>
        <p:txBody>
          <a:bodyPr wrap="square">
            <a:spAutoFit/>
          </a:bodyPr>
          <a:lstStyle/>
          <a:p>
            <a:r>
              <a:rPr lang="en-US" altLang="zh-CN" sz="1400" dirty="0">
                <a:solidFill>
                  <a:schemeClr val="bg1">
                    <a:lumMod val="50000"/>
                  </a:schemeClr>
                </a:solidFill>
              </a:rPr>
              <a:t>https://g3.luciaz.me/url?sa=i&amp;source=imgres&amp;cd=&amp;cad=rja&amp;uact=8&amp;ved=&amp;url=https%3A%2F%2Fzhidao.baidu.com%2Fquestion%2F1173696658726307979.html&amp;psig=AOvVaw3TP3biKBaj298CtITeke4b&amp;ust=1545293373067760</a:t>
            </a:r>
            <a:endParaRPr lang="zh-CN" altLang="en-US" sz="1400" dirty="0">
              <a:solidFill>
                <a:schemeClr val="bg1">
                  <a:lumMod val="50000"/>
                </a:schemeClr>
              </a:solidFill>
            </a:endParaRPr>
          </a:p>
        </p:txBody>
      </p:sp>
      <p:pic>
        <p:nvPicPr>
          <p:cNvPr id="1028" name="Picture 4" descr="“蛋白质分子结构”的图片搜索结果"/>
          <p:cNvPicPr>
            <a:picLocks noChangeAspect="1" noChangeArrowheads="1"/>
          </p:cNvPicPr>
          <p:nvPr/>
        </p:nvPicPr>
        <p:blipFill rotWithShape="1">
          <a:blip r:embed="rId3">
            <a:extLst>
              <a:ext uri="{28A0092B-C50C-407E-A947-70E740481C1C}">
                <a14:useLocalDpi xmlns:a14="http://schemas.microsoft.com/office/drawing/2010/main" val="0"/>
              </a:ext>
            </a:extLst>
          </a:blip>
          <a:srcRect b="3048"/>
          <a:stretch/>
        </p:blipFill>
        <p:spPr bwMode="auto">
          <a:xfrm>
            <a:off x="7731758" y="2761753"/>
            <a:ext cx="3754576" cy="24050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86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1</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Challenges </a:t>
            </a:r>
            <a:endParaRPr kumimoji="1" lang="zh-CN" altLang="en-US" dirty="0"/>
          </a:p>
        </p:txBody>
      </p:sp>
      <p:grpSp>
        <p:nvGrpSpPr>
          <p:cNvPr id="40" name="组合 14"/>
          <p:cNvGrpSpPr/>
          <p:nvPr/>
        </p:nvGrpSpPr>
        <p:grpSpPr>
          <a:xfrm>
            <a:off x="3213141" y="2193325"/>
            <a:ext cx="5833286" cy="2625954"/>
            <a:chOff x="2079183" y="1879600"/>
            <a:chExt cx="7874000" cy="3028695"/>
          </a:xfrm>
        </p:grpSpPr>
        <p:sp>
          <p:nvSpPr>
            <p:cNvPr id="41" name="左箭头 40"/>
            <p:cNvSpPr/>
            <p:nvPr/>
          </p:nvSpPr>
          <p:spPr>
            <a:xfrm>
              <a:off x="2079183" y="1879600"/>
              <a:ext cx="4394200"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2" name="任意多边形 8"/>
            <p:cNvSpPr/>
            <p:nvPr/>
          </p:nvSpPr>
          <p:spPr>
            <a:xfrm>
              <a:off x="3007360" y="2372359"/>
              <a:ext cx="2682239" cy="1593088"/>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43" name="任意多边形 9"/>
            <p:cNvSpPr/>
            <p:nvPr/>
          </p:nvSpPr>
          <p:spPr>
            <a:xfrm>
              <a:off x="6096000" y="2892551"/>
              <a:ext cx="3169920" cy="1593088"/>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202692" rIns="0" bIns="217170" numCol="1" spcCol="1270" anchor="ctr" anchorCtr="0">
              <a:noAutofit/>
            </a:bodyPr>
            <a:lstStyle/>
            <a:p>
              <a:pPr lvl="0" algn="ctr" defTabSz="2533650">
                <a:lnSpc>
                  <a:spcPct val="90000"/>
                </a:lnSpc>
                <a:spcBef>
                  <a:spcPct val="0"/>
                </a:spcBef>
                <a:spcAft>
                  <a:spcPct val="35000"/>
                </a:spcAft>
              </a:pPr>
              <a:endParaRPr lang="zh-CN" altLang="en-US" sz="5700" kern="1200">
                <a:solidFill>
                  <a:schemeClr val="tx2">
                    <a:lumMod val="85000"/>
                    <a:lumOff val="15000"/>
                  </a:schemeClr>
                </a:solidFill>
              </a:endParaRPr>
            </a:p>
          </p:txBody>
        </p:sp>
        <p:sp>
          <p:nvSpPr>
            <p:cNvPr id="44" name="左箭头 43"/>
            <p:cNvSpPr/>
            <p:nvPr/>
          </p:nvSpPr>
          <p:spPr>
            <a:xfrm rot="10800000" flipH="1">
              <a:off x="2218778" y="2082293"/>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85000"/>
                    <a:lumOff val="15000"/>
                  </a:schemeClr>
                </a:solidFill>
              </a:endParaRPr>
            </a:p>
          </p:txBody>
        </p:sp>
        <p:sp>
          <p:nvSpPr>
            <p:cNvPr id="45" name="左箭头 44"/>
            <p:cNvSpPr/>
            <p:nvPr/>
          </p:nvSpPr>
          <p:spPr>
            <a:xfrm rot="10800000">
              <a:off x="5558981" y="2469895"/>
              <a:ext cx="4394202" cy="2438400"/>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6" name="左箭头 45"/>
            <p:cNvSpPr/>
            <p:nvPr/>
          </p:nvSpPr>
          <p:spPr>
            <a:xfrm rot="10800000">
              <a:off x="5689599" y="2656712"/>
              <a:ext cx="4123988" cy="2033014"/>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sp>
          <p:nvSpPr>
            <p:cNvPr id="47" name="等腰三角形 13"/>
            <p:cNvSpPr/>
            <p:nvPr/>
          </p:nvSpPr>
          <p:spPr>
            <a:xfrm>
              <a:off x="5558982" y="2490787"/>
              <a:ext cx="914401" cy="592137"/>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85000"/>
                    <a:lumOff val="15000"/>
                  </a:schemeClr>
                </a:solidFill>
              </a:endParaRPr>
            </a:p>
          </p:txBody>
        </p:sp>
      </p:grpSp>
      <p:sp>
        <p:nvSpPr>
          <p:cNvPr id="86" name="矩形 85"/>
          <p:cNvSpPr/>
          <p:nvPr/>
        </p:nvSpPr>
        <p:spPr>
          <a:xfrm>
            <a:off x="874031" y="2882694"/>
            <a:ext cx="2897921" cy="707886"/>
          </a:xfrm>
          <a:prstGeom prst="rect">
            <a:avLst/>
          </a:prstGeom>
        </p:spPr>
        <p:txBody>
          <a:bodyPr wrap="square">
            <a:spAutoFit/>
          </a:bodyPr>
          <a:lstStyle/>
          <a:p>
            <a:r>
              <a:rPr lang="en-US" altLang="zh-CN" sz="2000" b="1" dirty="0">
                <a:solidFill>
                  <a:schemeClr val="accent2">
                    <a:lumMod val="50000"/>
                  </a:schemeClr>
                </a:solidFill>
              </a:rPr>
              <a:t>Topological Properties of Graphs</a:t>
            </a:r>
            <a:endParaRPr lang="zh-CN" altLang="en-US" sz="2000" b="1" dirty="0">
              <a:solidFill>
                <a:schemeClr val="accent2">
                  <a:lumMod val="50000"/>
                </a:schemeClr>
              </a:solidFill>
            </a:endParaRPr>
          </a:p>
        </p:txBody>
      </p:sp>
      <p:sp>
        <p:nvSpPr>
          <p:cNvPr id="92" name="矩形 91"/>
          <p:cNvSpPr/>
          <p:nvPr/>
        </p:nvSpPr>
        <p:spPr>
          <a:xfrm>
            <a:off x="8962568" y="3252782"/>
            <a:ext cx="2837252" cy="400110"/>
          </a:xfrm>
          <a:prstGeom prst="rect">
            <a:avLst/>
          </a:prstGeom>
        </p:spPr>
        <p:txBody>
          <a:bodyPr wrap="none">
            <a:spAutoFit/>
          </a:bodyPr>
          <a:lstStyle/>
          <a:p>
            <a:r>
              <a:rPr lang="en-US" altLang="zh-CN" sz="2000" b="1" dirty="0">
                <a:solidFill>
                  <a:schemeClr val="accent2">
                    <a:lumMod val="50000"/>
                  </a:schemeClr>
                </a:solidFill>
              </a:rPr>
              <a:t>Can't simply </a:t>
            </a:r>
            <a:r>
              <a:rPr lang="en-US" altLang="zh-CN" sz="2000" b="1" dirty="0" smtClean="0">
                <a:solidFill>
                  <a:schemeClr val="accent2">
                    <a:lumMod val="50000"/>
                  </a:schemeClr>
                </a:solidFill>
              </a:rPr>
              <a:t>pooling</a:t>
            </a:r>
            <a:endParaRPr lang="zh-CN" altLang="en-US" sz="2000" b="1" dirty="0">
              <a:solidFill>
                <a:schemeClr val="accent2">
                  <a:lumMod val="50000"/>
                </a:schemeClr>
              </a:solidFill>
            </a:endParaRPr>
          </a:p>
        </p:txBody>
      </p:sp>
      <p:sp>
        <p:nvSpPr>
          <p:cNvPr id="98" name="矩形 97"/>
          <p:cNvSpPr/>
          <p:nvPr/>
        </p:nvSpPr>
        <p:spPr>
          <a:xfrm>
            <a:off x="870059" y="3613095"/>
            <a:ext cx="3445546" cy="609398"/>
          </a:xfrm>
          <a:prstGeom prst="rect">
            <a:avLst/>
          </a:prstGeom>
        </p:spPr>
        <p:txBody>
          <a:bodyPr wrap="square">
            <a:spAutoFit/>
          </a:bodyPr>
          <a:lstStyle/>
          <a:p>
            <a:pPr>
              <a:lnSpc>
                <a:spcPct val="120000"/>
              </a:lnSpc>
            </a:pPr>
            <a:r>
              <a:rPr lang="en-US" altLang="zh-CN" sz="1400" dirty="0" smtClean="0">
                <a:solidFill>
                  <a:schemeClr val="tx2">
                    <a:lumMod val="85000"/>
                    <a:lumOff val="15000"/>
                  </a:schemeClr>
                </a:solidFill>
              </a:rPr>
              <a:t>Graphs </a:t>
            </a:r>
            <a:r>
              <a:rPr lang="en-US" altLang="zh-CN" sz="1400" dirty="0">
                <a:solidFill>
                  <a:schemeClr val="tx2">
                    <a:lumMod val="85000"/>
                    <a:lumOff val="15000"/>
                  </a:schemeClr>
                </a:solidFill>
              </a:rPr>
              <a:t>contain</a:t>
            </a:r>
          </a:p>
          <a:p>
            <a:pPr>
              <a:lnSpc>
                <a:spcPct val="120000"/>
              </a:lnSpc>
            </a:pPr>
            <a:r>
              <a:rPr lang="en-US" altLang="zh-CN" sz="1400" dirty="0">
                <a:solidFill>
                  <a:srgbClr val="FF0000"/>
                </a:solidFill>
              </a:rPr>
              <a:t>no natural notion of spatial locality</a:t>
            </a:r>
            <a:endParaRPr lang="zh-CN" altLang="en-US" sz="1400" dirty="0">
              <a:solidFill>
                <a:srgbClr val="FF0000"/>
              </a:solidFill>
            </a:endParaRPr>
          </a:p>
        </p:txBody>
      </p:sp>
      <p:sp>
        <p:nvSpPr>
          <p:cNvPr id="99" name="矩形 98"/>
          <p:cNvSpPr/>
          <p:nvPr/>
        </p:nvSpPr>
        <p:spPr>
          <a:xfrm>
            <a:off x="9005952" y="3704038"/>
            <a:ext cx="2902269" cy="1643527"/>
          </a:xfrm>
          <a:prstGeom prst="rect">
            <a:avLst/>
          </a:prstGeom>
        </p:spPr>
        <p:txBody>
          <a:bodyPr wrap="square">
            <a:spAutoFit/>
          </a:bodyPr>
          <a:lstStyle/>
          <a:p>
            <a:pPr>
              <a:lnSpc>
                <a:spcPct val="120000"/>
              </a:lnSpc>
            </a:pPr>
            <a:r>
              <a:rPr lang="en-US" altLang="zh-CN" sz="1400" dirty="0" smtClean="0">
                <a:solidFill>
                  <a:schemeClr val="tx2">
                    <a:lumMod val="85000"/>
                    <a:lumOff val="15000"/>
                  </a:schemeClr>
                </a:solidFill>
              </a:rPr>
              <a:t>Graph </a:t>
            </a:r>
            <a:r>
              <a:rPr lang="en-US" altLang="zh-CN" sz="1400" dirty="0">
                <a:solidFill>
                  <a:schemeClr val="tx2">
                    <a:lumMod val="85000"/>
                    <a:lumOff val="15000"/>
                  </a:schemeClr>
                </a:solidFill>
              </a:rPr>
              <a:t>data sets often </a:t>
            </a:r>
            <a:r>
              <a:rPr lang="en-US" altLang="zh-CN" sz="1400" dirty="0" smtClean="0">
                <a:solidFill>
                  <a:schemeClr val="tx2">
                    <a:lumMod val="85000"/>
                    <a:lumOff val="15000"/>
                  </a:schemeClr>
                </a:solidFill>
              </a:rPr>
              <a:t>contain graphs with </a:t>
            </a:r>
            <a:r>
              <a:rPr lang="en-US" altLang="zh-CN" sz="1400" dirty="0" smtClean="0">
                <a:solidFill>
                  <a:srgbClr val="FF0000"/>
                </a:solidFill>
              </a:rPr>
              <a:t>varying </a:t>
            </a:r>
            <a:r>
              <a:rPr lang="en-US" altLang="zh-CN" sz="1400" dirty="0">
                <a:solidFill>
                  <a:srgbClr val="FF0000"/>
                </a:solidFill>
              </a:rPr>
              <a:t>numbers of </a:t>
            </a:r>
            <a:r>
              <a:rPr lang="en-US" altLang="zh-CN" sz="1400" dirty="0" smtClean="0">
                <a:solidFill>
                  <a:srgbClr val="FF0000"/>
                </a:solidFill>
              </a:rPr>
              <a:t>nodes and </a:t>
            </a:r>
            <a:r>
              <a:rPr lang="en-US" altLang="zh-CN" sz="1400" dirty="0">
                <a:solidFill>
                  <a:srgbClr val="FF0000"/>
                </a:solidFill>
              </a:rPr>
              <a:t>edges</a:t>
            </a:r>
            <a:r>
              <a:rPr lang="en-US" altLang="zh-CN" sz="1400" dirty="0">
                <a:solidFill>
                  <a:schemeClr val="tx2">
                    <a:lumMod val="85000"/>
                    <a:lumOff val="15000"/>
                  </a:schemeClr>
                </a:solidFill>
              </a:rPr>
              <a:t>, which </a:t>
            </a:r>
            <a:r>
              <a:rPr lang="en-US" altLang="zh-CN" sz="1400" dirty="0" smtClean="0">
                <a:solidFill>
                  <a:schemeClr val="tx2">
                    <a:lumMod val="85000"/>
                    <a:lumOff val="15000"/>
                  </a:schemeClr>
                </a:solidFill>
              </a:rPr>
              <a:t>makes defining </a:t>
            </a:r>
            <a:r>
              <a:rPr lang="en-US" altLang="zh-CN" sz="1400" dirty="0">
                <a:solidFill>
                  <a:schemeClr val="tx2">
                    <a:lumMod val="85000"/>
                    <a:lumOff val="15000"/>
                  </a:schemeClr>
                </a:solidFill>
              </a:rPr>
              <a:t>a general graph </a:t>
            </a:r>
            <a:r>
              <a:rPr lang="en-US" altLang="zh-CN" sz="1400" dirty="0" smtClean="0">
                <a:solidFill>
                  <a:schemeClr val="tx2">
                    <a:lumMod val="85000"/>
                    <a:lumOff val="15000"/>
                  </a:schemeClr>
                </a:solidFill>
              </a:rPr>
              <a:t>pooling operator </a:t>
            </a:r>
            <a:r>
              <a:rPr lang="en-US" altLang="zh-CN" sz="1400" dirty="0">
                <a:solidFill>
                  <a:schemeClr val="tx2">
                    <a:lumMod val="85000"/>
                    <a:lumOff val="15000"/>
                  </a:schemeClr>
                </a:solidFill>
              </a:rPr>
              <a:t>even more challenging</a:t>
            </a:r>
            <a:r>
              <a:rPr lang="en-US" altLang="zh-CN" sz="1400" dirty="0" smtClean="0">
                <a:solidFill>
                  <a:schemeClr val="tx2">
                    <a:lumMod val="85000"/>
                    <a:lumOff val="15000"/>
                  </a:schemeClr>
                </a:solidFill>
              </a:rPr>
              <a:t>.</a:t>
            </a:r>
            <a:endParaRPr lang="zh-CN" altLang="en-US" sz="1400" dirty="0">
              <a:solidFill>
                <a:schemeClr val="tx2">
                  <a:lumMod val="85000"/>
                  <a:lumOff val="15000"/>
                </a:schemeClr>
              </a:solidFill>
            </a:endParaRPr>
          </a:p>
        </p:txBody>
      </p:sp>
    </p:spTree>
    <p:extLst>
      <p:ext uri="{BB962C8B-B14F-4D97-AF65-F5344CB8AC3E}">
        <p14:creationId xmlns:p14="http://schemas.microsoft.com/office/powerpoint/2010/main" val="50227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Part 2</a:t>
            </a:r>
            <a:endParaRPr kumimoji="1" lang="zh-CN" altLang="en-US" dirty="0"/>
          </a:p>
        </p:txBody>
      </p:sp>
      <p:sp>
        <p:nvSpPr>
          <p:cNvPr id="3" name="文本占位符 2"/>
          <p:cNvSpPr>
            <a:spLocks noGrp="1"/>
          </p:cNvSpPr>
          <p:nvPr>
            <p:ph type="body" sz="quarter" idx="13"/>
          </p:nvPr>
        </p:nvSpPr>
        <p:spPr>
          <a:xfrm>
            <a:off x="4382780" y="2739399"/>
            <a:ext cx="3415788" cy="715645"/>
          </a:xfrm>
        </p:spPr>
        <p:txBody>
          <a:bodyPr/>
          <a:lstStyle/>
          <a:p>
            <a:r>
              <a:rPr kumimoji="1" lang="en-US" altLang="zh-CN" sz="2800" dirty="0"/>
              <a:t>Proposed Method </a:t>
            </a:r>
          </a:p>
        </p:txBody>
      </p:sp>
      <p:grpSp>
        <p:nvGrpSpPr>
          <p:cNvPr id="4" name="组合 22"/>
          <p:cNvGrpSpPr/>
          <p:nvPr/>
        </p:nvGrpSpPr>
        <p:grpSpPr>
          <a:xfrm>
            <a:off x="5698556" y="3477426"/>
            <a:ext cx="794889" cy="623974"/>
            <a:chOff x="3654425" y="5089525"/>
            <a:chExt cx="1860550" cy="1460500"/>
          </a:xfrm>
          <a:solidFill>
            <a:schemeClr val="accent2">
              <a:lumMod val="20000"/>
              <a:lumOff val="80000"/>
            </a:schemeClr>
          </a:solidFill>
        </p:grpSpPr>
        <p:sp>
          <p:nvSpPr>
            <p:cNvPr id="5" name="Freeform 12"/>
            <p:cNvSpPr>
              <a:spLocks noEditPoints="1"/>
            </p:cNvSpPr>
            <p:nvPr/>
          </p:nvSpPr>
          <p:spPr bwMode="auto">
            <a:xfrm>
              <a:off x="3654425" y="5089525"/>
              <a:ext cx="1860550" cy="1460500"/>
            </a:xfrm>
            <a:custGeom>
              <a:avLst/>
              <a:gdLst>
                <a:gd name="T0" fmla="*/ 2372 w 2506"/>
                <a:gd name="T1" fmla="*/ 1716 h 1970"/>
                <a:gd name="T2" fmla="*/ 2372 w 2506"/>
                <a:gd name="T3" fmla="*/ 1716 h 1970"/>
                <a:gd name="T4" fmla="*/ 1858 w 2506"/>
                <a:gd name="T5" fmla="*/ 1575 h 1970"/>
                <a:gd name="T6" fmla="*/ 1818 w 2506"/>
                <a:gd name="T7" fmla="*/ 1576 h 1970"/>
                <a:gd name="T8" fmla="*/ 1323 w 2506"/>
                <a:gd name="T9" fmla="*/ 1715 h 1970"/>
                <a:gd name="T10" fmla="*/ 1323 w 2506"/>
                <a:gd name="T11" fmla="*/ 308 h 1970"/>
                <a:gd name="T12" fmla="*/ 1847 w 2506"/>
                <a:gd name="T13" fmla="*/ 133 h 1970"/>
                <a:gd name="T14" fmla="*/ 2372 w 2506"/>
                <a:gd name="T15" fmla="*/ 310 h 1970"/>
                <a:gd name="T16" fmla="*/ 2372 w 2506"/>
                <a:gd name="T17" fmla="*/ 1716 h 1970"/>
                <a:gd name="T18" fmla="*/ 1182 w 2506"/>
                <a:gd name="T19" fmla="*/ 1715 h 1970"/>
                <a:gd name="T20" fmla="*/ 1182 w 2506"/>
                <a:gd name="T21" fmla="*/ 1715 h 1970"/>
                <a:gd name="T22" fmla="*/ 688 w 2506"/>
                <a:gd name="T23" fmla="*/ 1576 h 1970"/>
                <a:gd name="T24" fmla="*/ 647 w 2506"/>
                <a:gd name="T25" fmla="*/ 1575 h 1970"/>
                <a:gd name="T26" fmla="*/ 133 w 2506"/>
                <a:gd name="T27" fmla="*/ 1716 h 1970"/>
                <a:gd name="T28" fmla="*/ 133 w 2506"/>
                <a:gd name="T29" fmla="*/ 310 h 1970"/>
                <a:gd name="T30" fmla="*/ 659 w 2506"/>
                <a:gd name="T31" fmla="*/ 133 h 1970"/>
                <a:gd name="T32" fmla="*/ 1182 w 2506"/>
                <a:gd name="T33" fmla="*/ 308 h 1970"/>
                <a:gd name="T34" fmla="*/ 1182 w 2506"/>
                <a:gd name="T35" fmla="*/ 1715 h 1970"/>
                <a:gd name="T36" fmla="*/ 1849 w 2506"/>
                <a:gd name="T37" fmla="*/ 0 h 1970"/>
                <a:gd name="T38" fmla="*/ 1849 w 2506"/>
                <a:gd name="T39" fmla="*/ 0 h 1970"/>
                <a:gd name="T40" fmla="*/ 1823 w 2506"/>
                <a:gd name="T41" fmla="*/ 0 h 1970"/>
                <a:gd name="T42" fmla="*/ 1253 w 2506"/>
                <a:gd name="T43" fmla="*/ 184 h 1970"/>
                <a:gd name="T44" fmla="*/ 683 w 2506"/>
                <a:gd name="T45" fmla="*/ 0 h 1970"/>
                <a:gd name="T46" fmla="*/ 657 w 2506"/>
                <a:gd name="T47" fmla="*/ 0 h 1970"/>
                <a:gd name="T48" fmla="*/ 5 w 2506"/>
                <a:gd name="T49" fmla="*/ 267 h 1970"/>
                <a:gd name="T50" fmla="*/ 0 w 2506"/>
                <a:gd name="T51" fmla="*/ 279 h 1970"/>
                <a:gd name="T52" fmla="*/ 0 w 2506"/>
                <a:gd name="T53" fmla="*/ 1970 h 1970"/>
                <a:gd name="T54" fmla="*/ 107 w 2506"/>
                <a:gd name="T55" fmla="*/ 1889 h 1970"/>
                <a:gd name="T56" fmla="*/ 682 w 2506"/>
                <a:gd name="T57" fmla="*/ 1709 h 1970"/>
                <a:gd name="T58" fmla="*/ 1190 w 2506"/>
                <a:gd name="T59" fmla="*/ 1876 h 1970"/>
                <a:gd name="T60" fmla="*/ 1208 w 2506"/>
                <a:gd name="T61" fmla="*/ 1888 h 1970"/>
                <a:gd name="T62" fmla="*/ 1253 w 2506"/>
                <a:gd name="T63" fmla="*/ 1924 h 1970"/>
                <a:gd name="T64" fmla="*/ 1298 w 2506"/>
                <a:gd name="T65" fmla="*/ 1888 h 1970"/>
                <a:gd name="T66" fmla="*/ 1316 w 2506"/>
                <a:gd name="T67" fmla="*/ 1876 h 1970"/>
                <a:gd name="T68" fmla="*/ 1824 w 2506"/>
                <a:gd name="T69" fmla="*/ 1709 h 1970"/>
                <a:gd name="T70" fmla="*/ 2399 w 2506"/>
                <a:gd name="T71" fmla="*/ 1889 h 1970"/>
                <a:gd name="T72" fmla="*/ 2506 w 2506"/>
                <a:gd name="T73" fmla="*/ 1970 h 1970"/>
                <a:gd name="T74" fmla="*/ 2506 w 2506"/>
                <a:gd name="T75" fmla="*/ 279 h 1970"/>
                <a:gd name="T76" fmla="*/ 2501 w 2506"/>
                <a:gd name="T77" fmla="*/ 267 h 1970"/>
                <a:gd name="T78" fmla="*/ 1849 w 2506"/>
                <a:gd name="T79" fmla="*/ 0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06" h="1970">
                  <a:moveTo>
                    <a:pt x="2372" y="1716"/>
                  </a:moveTo>
                  <a:lnTo>
                    <a:pt x="2372" y="1716"/>
                  </a:lnTo>
                  <a:cubicBezTo>
                    <a:pt x="2261" y="1655"/>
                    <a:pt x="2075" y="1575"/>
                    <a:pt x="1858" y="1575"/>
                  </a:cubicBezTo>
                  <a:cubicBezTo>
                    <a:pt x="1845" y="1575"/>
                    <a:pt x="1831" y="1576"/>
                    <a:pt x="1818" y="1576"/>
                  </a:cubicBezTo>
                  <a:cubicBezTo>
                    <a:pt x="1599" y="1587"/>
                    <a:pt x="1427" y="1659"/>
                    <a:pt x="1323" y="1715"/>
                  </a:cubicBezTo>
                  <a:lnTo>
                    <a:pt x="1323" y="308"/>
                  </a:lnTo>
                  <a:cubicBezTo>
                    <a:pt x="1347" y="271"/>
                    <a:pt x="1462" y="127"/>
                    <a:pt x="1847" y="133"/>
                  </a:cubicBezTo>
                  <a:cubicBezTo>
                    <a:pt x="2229" y="140"/>
                    <a:pt x="2347" y="273"/>
                    <a:pt x="2372" y="310"/>
                  </a:cubicBezTo>
                  <a:lnTo>
                    <a:pt x="2372" y="1716"/>
                  </a:lnTo>
                  <a:close/>
                  <a:moveTo>
                    <a:pt x="1182" y="1715"/>
                  </a:moveTo>
                  <a:lnTo>
                    <a:pt x="1182" y="1715"/>
                  </a:lnTo>
                  <a:cubicBezTo>
                    <a:pt x="1079" y="1659"/>
                    <a:pt x="906" y="1587"/>
                    <a:pt x="688" y="1576"/>
                  </a:cubicBezTo>
                  <a:cubicBezTo>
                    <a:pt x="674" y="1576"/>
                    <a:pt x="661" y="1575"/>
                    <a:pt x="647" y="1575"/>
                  </a:cubicBezTo>
                  <a:cubicBezTo>
                    <a:pt x="431" y="1575"/>
                    <a:pt x="244" y="1655"/>
                    <a:pt x="133" y="1716"/>
                  </a:cubicBezTo>
                  <a:lnTo>
                    <a:pt x="133" y="310"/>
                  </a:lnTo>
                  <a:cubicBezTo>
                    <a:pt x="159" y="273"/>
                    <a:pt x="276" y="140"/>
                    <a:pt x="659" y="133"/>
                  </a:cubicBezTo>
                  <a:cubicBezTo>
                    <a:pt x="1044" y="127"/>
                    <a:pt x="1159" y="271"/>
                    <a:pt x="1182" y="308"/>
                  </a:cubicBezTo>
                  <a:lnTo>
                    <a:pt x="1182" y="1715"/>
                  </a:lnTo>
                  <a:close/>
                  <a:moveTo>
                    <a:pt x="1849" y="0"/>
                  </a:moveTo>
                  <a:lnTo>
                    <a:pt x="1849" y="0"/>
                  </a:lnTo>
                  <a:cubicBezTo>
                    <a:pt x="1840" y="0"/>
                    <a:pt x="1831" y="0"/>
                    <a:pt x="1823" y="0"/>
                  </a:cubicBezTo>
                  <a:cubicBezTo>
                    <a:pt x="1490" y="0"/>
                    <a:pt x="1328" y="105"/>
                    <a:pt x="1253" y="184"/>
                  </a:cubicBezTo>
                  <a:cubicBezTo>
                    <a:pt x="1178" y="105"/>
                    <a:pt x="1015" y="0"/>
                    <a:pt x="683" y="0"/>
                  </a:cubicBezTo>
                  <a:cubicBezTo>
                    <a:pt x="674" y="0"/>
                    <a:pt x="666" y="0"/>
                    <a:pt x="657" y="0"/>
                  </a:cubicBezTo>
                  <a:cubicBezTo>
                    <a:pt x="127" y="9"/>
                    <a:pt x="16" y="240"/>
                    <a:pt x="5" y="267"/>
                  </a:cubicBezTo>
                  <a:lnTo>
                    <a:pt x="0" y="279"/>
                  </a:lnTo>
                  <a:lnTo>
                    <a:pt x="0" y="1970"/>
                  </a:lnTo>
                  <a:lnTo>
                    <a:pt x="107" y="1889"/>
                  </a:lnTo>
                  <a:cubicBezTo>
                    <a:pt x="109" y="1887"/>
                    <a:pt x="369" y="1695"/>
                    <a:pt x="682" y="1709"/>
                  </a:cubicBezTo>
                  <a:cubicBezTo>
                    <a:pt x="943" y="1722"/>
                    <a:pt x="1133" y="1837"/>
                    <a:pt x="1190" y="1876"/>
                  </a:cubicBezTo>
                  <a:cubicBezTo>
                    <a:pt x="1201" y="1883"/>
                    <a:pt x="1207" y="1888"/>
                    <a:pt x="1208" y="1888"/>
                  </a:cubicBezTo>
                  <a:lnTo>
                    <a:pt x="1253" y="1924"/>
                  </a:lnTo>
                  <a:lnTo>
                    <a:pt x="1298" y="1888"/>
                  </a:lnTo>
                  <a:cubicBezTo>
                    <a:pt x="1298" y="1888"/>
                    <a:pt x="1304" y="1883"/>
                    <a:pt x="1316" y="1876"/>
                  </a:cubicBezTo>
                  <a:cubicBezTo>
                    <a:pt x="1373" y="1837"/>
                    <a:pt x="1563" y="1722"/>
                    <a:pt x="1824" y="1709"/>
                  </a:cubicBezTo>
                  <a:cubicBezTo>
                    <a:pt x="2135" y="1695"/>
                    <a:pt x="2396" y="1887"/>
                    <a:pt x="2399" y="1889"/>
                  </a:cubicBezTo>
                  <a:lnTo>
                    <a:pt x="2506" y="1970"/>
                  </a:lnTo>
                  <a:lnTo>
                    <a:pt x="2506" y="279"/>
                  </a:lnTo>
                  <a:lnTo>
                    <a:pt x="2501" y="267"/>
                  </a:lnTo>
                  <a:cubicBezTo>
                    <a:pt x="2490" y="240"/>
                    <a:pt x="2379" y="9"/>
                    <a:pt x="184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13"/>
            <p:cNvSpPr>
              <a:spLocks/>
            </p:cNvSpPr>
            <p:nvPr/>
          </p:nvSpPr>
          <p:spPr bwMode="auto">
            <a:xfrm>
              <a:off x="3829050" y="5399088"/>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0 h 206"/>
                <a:gd name="T12" fmla="*/ 68 w 844"/>
                <a:gd name="T13" fmla="*/ 193 h 206"/>
                <a:gd name="T14" fmla="*/ 437 w 844"/>
                <a:gd name="T15" fmla="*/ 89 h 206"/>
                <a:gd name="T16" fmla="*/ 775 w 844"/>
                <a:gd name="T17" fmla="*/ 193 h 206"/>
                <a:gd name="T18" fmla="*/ 831 w 844"/>
                <a:gd name="T19" fmla="*/ 183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3"/>
                    <a:pt x="667" y="19"/>
                    <a:pt x="441" y="10"/>
                  </a:cubicBezTo>
                  <a:cubicBezTo>
                    <a:pt x="213" y="0"/>
                    <a:pt x="30" y="122"/>
                    <a:pt x="23" y="127"/>
                  </a:cubicBezTo>
                  <a:cubicBezTo>
                    <a:pt x="4" y="139"/>
                    <a:pt x="0" y="164"/>
                    <a:pt x="12" y="183"/>
                  </a:cubicBezTo>
                  <a:cubicBezTo>
                    <a:pt x="20" y="194"/>
                    <a:pt x="32" y="200"/>
                    <a:pt x="45" y="200"/>
                  </a:cubicBezTo>
                  <a:cubicBezTo>
                    <a:pt x="53" y="200"/>
                    <a:pt x="61" y="198"/>
                    <a:pt x="68" y="193"/>
                  </a:cubicBezTo>
                  <a:cubicBezTo>
                    <a:pt x="69" y="192"/>
                    <a:pt x="236" y="81"/>
                    <a:pt x="437" y="89"/>
                  </a:cubicBezTo>
                  <a:cubicBezTo>
                    <a:pt x="639" y="98"/>
                    <a:pt x="774" y="192"/>
                    <a:pt x="775" y="193"/>
                  </a:cubicBezTo>
                  <a:cubicBezTo>
                    <a:pt x="793" y="206"/>
                    <a:pt x="818" y="201"/>
                    <a:pt x="831" y="183"/>
                  </a:cubicBezTo>
                  <a:cubicBezTo>
                    <a:pt x="844" y="165"/>
                    <a:pt x="840" y="140"/>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4"/>
            <p:cNvSpPr>
              <a:spLocks/>
            </p:cNvSpPr>
            <p:nvPr/>
          </p:nvSpPr>
          <p:spPr bwMode="auto">
            <a:xfrm>
              <a:off x="3829050" y="56784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4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3"/>
                    <a:pt x="23" y="128"/>
                  </a:cubicBezTo>
                  <a:cubicBezTo>
                    <a:pt x="4" y="140"/>
                    <a:pt x="0" y="165"/>
                    <a:pt x="12" y="183"/>
                  </a:cubicBezTo>
                  <a:cubicBezTo>
                    <a:pt x="20" y="195"/>
                    <a:pt x="32" y="201"/>
                    <a:pt x="45" y="201"/>
                  </a:cubicBezTo>
                  <a:cubicBezTo>
                    <a:pt x="53" y="201"/>
                    <a:pt x="61" y="199"/>
                    <a:pt x="68" y="194"/>
                  </a:cubicBezTo>
                  <a:cubicBezTo>
                    <a:pt x="69" y="193"/>
                    <a:pt x="236" y="82"/>
                    <a:pt x="437" y="90"/>
                  </a:cubicBezTo>
                  <a:cubicBezTo>
                    <a:pt x="639" y="99"/>
                    <a:pt x="774" y="193"/>
                    <a:pt x="775" y="194"/>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5"/>
            <p:cNvSpPr>
              <a:spLocks/>
            </p:cNvSpPr>
            <p:nvPr/>
          </p:nvSpPr>
          <p:spPr bwMode="auto">
            <a:xfrm>
              <a:off x="3829050" y="5957888"/>
              <a:ext cx="627063" cy="153988"/>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8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8"/>
                    <a:pt x="68"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6"/>
            <p:cNvSpPr>
              <a:spLocks/>
            </p:cNvSpPr>
            <p:nvPr/>
          </p:nvSpPr>
          <p:spPr bwMode="auto">
            <a:xfrm>
              <a:off x="4713288" y="5437188"/>
              <a:ext cx="627063" cy="152400"/>
            </a:xfrm>
            <a:custGeom>
              <a:avLst/>
              <a:gdLst>
                <a:gd name="T0" fmla="*/ 822 w 844"/>
                <a:gd name="T1" fmla="*/ 127 h 205"/>
                <a:gd name="T2" fmla="*/ 822 w 844"/>
                <a:gd name="T3" fmla="*/ 127 h 205"/>
                <a:gd name="T4" fmla="*/ 441 w 844"/>
                <a:gd name="T5" fmla="*/ 9 h 205"/>
                <a:gd name="T6" fmla="*/ 23 w 844"/>
                <a:gd name="T7" fmla="*/ 127 h 205"/>
                <a:gd name="T8" fmla="*/ 12 w 844"/>
                <a:gd name="T9" fmla="*/ 182 h 205"/>
                <a:gd name="T10" fmla="*/ 45 w 844"/>
                <a:gd name="T11" fmla="*/ 200 h 205"/>
                <a:gd name="T12" fmla="*/ 67 w 844"/>
                <a:gd name="T13" fmla="*/ 193 h 205"/>
                <a:gd name="T14" fmla="*/ 437 w 844"/>
                <a:gd name="T15" fmla="*/ 89 h 205"/>
                <a:gd name="T16" fmla="*/ 775 w 844"/>
                <a:gd name="T17" fmla="*/ 193 h 205"/>
                <a:gd name="T18" fmla="*/ 831 w 844"/>
                <a:gd name="T19" fmla="*/ 183 h 205"/>
                <a:gd name="T20" fmla="*/ 822 w 844"/>
                <a:gd name="T21"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5">
                  <a:moveTo>
                    <a:pt x="822" y="127"/>
                  </a:moveTo>
                  <a:lnTo>
                    <a:pt x="822" y="127"/>
                  </a:lnTo>
                  <a:cubicBezTo>
                    <a:pt x="815" y="123"/>
                    <a:pt x="667" y="19"/>
                    <a:pt x="441" y="9"/>
                  </a:cubicBezTo>
                  <a:cubicBezTo>
                    <a:pt x="213" y="0"/>
                    <a:pt x="30" y="122"/>
                    <a:pt x="23" y="127"/>
                  </a:cubicBezTo>
                  <a:cubicBezTo>
                    <a:pt x="4" y="139"/>
                    <a:pt x="0" y="164"/>
                    <a:pt x="12" y="182"/>
                  </a:cubicBezTo>
                  <a:cubicBezTo>
                    <a:pt x="20" y="194"/>
                    <a:pt x="32" y="200"/>
                    <a:pt x="45" y="200"/>
                  </a:cubicBezTo>
                  <a:cubicBezTo>
                    <a:pt x="53" y="200"/>
                    <a:pt x="61" y="198"/>
                    <a:pt x="67" y="193"/>
                  </a:cubicBezTo>
                  <a:cubicBezTo>
                    <a:pt x="69" y="192"/>
                    <a:pt x="236" y="81"/>
                    <a:pt x="437" y="89"/>
                  </a:cubicBezTo>
                  <a:cubicBezTo>
                    <a:pt x="639" y="98"/>
                    <a:pt x="774" y="192"/>
                    <a:pt x="775" y="193"/>
                  </a:cubicBezTo>
                  <a:cubicBezTo>
                    <a:pt x="793" y="205"/>
                    <a:pt x="818" y="201"/>
                    <a:pt x="831" y="183"/>
                  </a:cubicBezTo>
                  <a:cubicBezTo>
                    <a:pt x="844" y="165"/>
                    <a:pt x="840" y="140"/>
                    <a:pt x="822" y="1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7"/>
            <p:cNvSpPr>
              <a:spLocks/>
            </p:cNvSpPr>
            <p:nvPr/>
          </p:nvSpPr>
          <p:spPr bwMode="auto">
            <a:xfrm>
              <a:off x="4713288" y="5716588"/>
              <a:ext cx="627063" cy="152400"/>
            </a:xfrm>
            <a:custGeom>
              <a:avLst/>
              <a:gdLst>
                <a:gd name="T0" fmla="*/ 822 w 844"/>
                <a:gd name="T1" fmla="*/ 128 h 206"/>
                <a:gd name="T2" fmla="*/ 822 w 844"/>
                <a:gd name="T3" fmla="*/ 128 h 206"/>
                <a:gd name="T4" fmla="*/ 441 w 844"/>
                <a:gd name="T5" fmla="*/ 10 h 206"/>
                <a:gd name="T6" fmla="*/ 23 w 844"/>
                <a:gd name="T7" fmla="*/ 128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8"/>
                  </a:cubicBezTo>
                  <a:cubicBezTo>
                    <a:pt x="4" y="140"/>
                    <a:pt x="0" y="165"/>
                    <a:pt x="12" y="183"/>
                  </a:cubicBezTo>
                  <a:cubicBezTo>
                    <a:pt x="20" y="195"/>
                    <a:pt x="32" y="201"/>
                    <a:pt x="45" y="201"/>
                  </a:cubicBezTo>
                  <a:cubicBezTo>
                    <a:pt x="53" y="201"/>
                    <a:pt x="61" y="199"/>
                    <a:pt x="67" y="194"/>
                  </a:cubicBezTo>
                  <a:cubicBezTo>
                    <a:pt x="69" y="193"/>
                    <a:pt x="236" y="82"/>
                    <a:pt x="437" y="90"/>
                  </a:cubicBezTo>
                  <a:cubicBezTo>
                    <a:pt x="639" y="99"/>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8"/>
            <p:cNvSpPr>
              <a:spLocks/>
            </p:cNvSpPr>
            <p:nvPr/>
          </p:nvSpPr>
          <p:spPr bwMode="auto">
            <a:xfrm>
              <a:off x="4713288" y="5997575"/>
              <a:ext cx="627063" cy="152400"/>
            </a:xfrm>
            <a:custGeom>
              <a:avLst/>
              <a:gdLst>
                <a:gd name="T0" fmla="*/ 822 w 844"/>
                <a:gd name="T1" fmla="*/ 128 h 206"/>
                <a:gd name="T2" fmla="*/ 822 w 844"/>
                <a:gd name="T3" fmla="*/ 128 h 206"/>
                <a:gd name="T4" fmla="*/ 441 w 844"/>
                <a:gd name="T5" fmla="*/ 10 h 206"/>
                <a:gd name="T6" fmla="*/ 23 w 844"/>
                <a:gd name="T7" fmla="*/ 127 h 206"/>
                <a:gd name="T8" fmla="*/ 12 w 844"/>
                <a:gd name="T9" fmla="*/ 183 h 206"/>
                <a:gd name="T10" fmla="*/ 45 w 844"/>
                <a:gd name="T11" fmla="*/ 201 h 206"/>
                <a:gd name="T12" fmla="*/ 67 w 844"/>
                <a:gd name="T13" fmla="*/ 194 h 206"/>
                <a:gd name="T14" fmla="*/ 437 w 844"/>
                <a:gd name="T15" fmla="*/ 90 h 206"/>
                <a:gd name="T16" fmla="*/ 775 w 844"/>
                <a:gd name="T17" fmla="*/ 193 h 206"/>
                <a:gd name="T18" fmla="*/ 831 w 844"/>
                <a:gd name="T19" fmla="*/ 184 h 206"/>
                <a:gd name="T20" fmla="*/ 822 w 844"/>
                <a:gd name="T21" fmla="*/ 12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4" h="206">
                  <a:moveTo>
                    <a:pt x="822" y="128"/>
                  </a:moveTo>
                  <a:lnTo>
                    <a:pt x="822" y="128"/>
                  </a:lnTo>
                  <a:cubicBezTo>
                    <a:pt x="815" y="124"/>
                    <a:pt x="667" y="20"/>
                    <a:pt x="441" y="10"/>
                  </a:cubicBezTo>
                  <a:cubicBezTo>
                    <a:pt x="213" y="0"/>
                    <a:pt x="30" y="122"/>
                    <a:pt x="23" y="127"/>
                  </a:cubicBezTo>
                  <a:cubicBezTo>
                    <a:pt x="4" y="140"/>
                    <a:pt x="0" y="165"/>
                    <a:pt x="12" y="183"/>
                  </a:cubicBezTo>
                  <a:cubicBezTo>
                    <a:pt x="20" y="194"/>
                    <a:pt x="32" y="201"/>
                    <a:pt x="45" y="201"/>
                  </a:cubicBezTo>
                  <a:cubicBezTo>
                    <a:pt x="53" y="201"/>
                    <a:pt x="61" y="198"/>
                    <a:pt x="67" y="194"/>
                  </a:cubicBezTo>
                  <a:cubicBezTo>
                    <a:pt x="69" y="193"/>
                    <a:pt x="236" y="82"/>
                    <a:pt x="437" y="90"/>
                  </a:cubicBezTo>
                  <a:cubicBezTo>
                    <a:pt x="639" y="98"/>
                    <a:pt x="774" y="192"/>
                    <a:pt x="775" y="193"/>
                  </a:cubicBezTo>
                  <a:cubicBezTo>
                    <a:pt x="793" y="206"/>
                    <a:pt x="818" y="202"/>
                    <a:pt x="831" y="184"/>
                  </a:cubicBezTo>
                  <a:cubicBezTo>
                    <a:pt x="844" y="166"/>
                    <a:pt x="840" y="141"/>
                    <a:pt x="822" y="12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31419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The Whole Framework </a:t>
            </a:r>
            <a:endParaRPr kumimoji="1" lang="zh-CN" altLang="en-US" dirty="0"/>
          </a:p>
        </p:txBody>
      </p:sp>
      <p:sp>
        <p:nvSpPr>
          <p:cNvPr id="8" name="矩形 7"/>
          <p:cNvSpPr/>
          <p:nvPr/>
        </p:nvSpPr>
        <p:spPr>
          <a:xfrm>
            <a:off x="0" y="1871646"/>
            <a:ext cx="12192000" cy="1735667"/>
          </a:xfrm>
          <a:prstGeom prst="rect">
            <a:avLst/>
          </a:prstGeom>
          <a:solidFill>
            <a:srgbClr val="79A5B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lumMod val="50000"/>
                </a:schemeClr>
              </a:solidFill>
            </a:endParaRPr>
          </a:p>
        </p:txBody>
      </p:sp>
      <p:sp>
        <p:nvSpPr>
          <p:cNvPr id="20" name="矩形 19"/>
          <p:cNvSpPr/>
          <p:nvPr/>
        </p:nvSpPr>
        <p:spPr>
          <a:xfrm>
            <a:off x="881656" y="4944421"/>
            <a:ext cx="10335009" cy="1372683"/>
          </a:xfrm>
          <a:prstGeom prst="rect">
            <a:avLst/>
          </a:prstGeom>
        </p:spPr>
        <p:txBody>
          <a:bodyPr wrap="square">
            <a:spAutoFit/>
          </a:bodyPr>
          <a:lstStyle/>
          <a:p>
            <a:pPr defTabSz="609585">
              <a:lnSpc>
                <a:spcPct val="130000"/>
              </a:lnSpc>
            </a:pPr>
            <a:r>
              <a:rPr lang="en-US" altLang="zh-CN" sz="1600" dirty="0">
                <a:solidFill>
                  <a:schemeClr val="accent2">
                    <a:lumMod val="50000"/>
                  </a:schemeClr>
                </a:solidFill>
                <a:latin typeface="微软雅黑" charset="0"/>
                <a:ea typeface="微软雅黑" charset="0"/>
              </a:rPr>
              <a:t>At each hierarchical layer, </a:t>
            </a:r>
            <a:r>
              <a:rPr lang="en-US" altLang="zh-CN" sz="1600" dirty="0" smtClean="0">
                <a:solidFill>
                  <a:schemeClr val="accent2">
                    <a:lumMod val="50000"/>
                  </a:schemeClr>
                </a:solidFill>
                <a:latin typeface="微软雅黑" charset="0"/>
                <a:ea typeface="微软雅黑" charset="0"/>
              </a:rPr>
              <a:t>we run </a:t>
            </a:r>
            <a:r>
              <a:rPr lang="en-US" altLang="zh-CN" sz="1600" dirty="0">
                <a:solidFill>
                  <a:schemeClr val="accent2">
                    <a:lumMod val="50000"/>
                  </a:schemeClr>
                </a:solidFill>
                <a:latin typeface="微软雅黑" charset="0"/>
                <a:ea typeface="微软雅黑" charset="0"/>
              </a:rPr>
              <a:t>a GNN model to obtain </a:t>
            </a:r>
            <a:r>
              <a:rPr lang="en-US" altLang="zh-CN" sz="1600" dirty="0" err="1">
                <a:solidFill>
                  <a:schemeClr val="accent2">
                    <a:lumMod val="50000"/>
                  </a:schemeClr>
                </a:solidFill>
                <a:latin typeface="微软雅黑" charset="0"/>
                <a:ea typeface="微软雅黑" charset="0"/>
              </a:rPr>
              <a:t>embeddings</a:t>
            </a:r>
            <a:r>
              <a:rPr lang="en-US" altLang="zh-CN" sz="1600" dirty="0">
                <a:solidFill>
                  <a:schemeClr val="accent2">
                    <a:lumMod val="50000"/>
                  </a:schemeClr>
                </a:solidFill>
                <a:latin typeface="微软雅黑" charset="0"/>
                <a:ea typeface="微软雅黑" charset="0"/>
              </a:rPr>
              <a:t> of nodes. We then use these learned </a:t>
            </a:r>
            <a:r>
              <a:rPr lang="en-US" altLang="zh-CN" sz="1600" dirty="0" err="1">
                <a:solidFill>
                  <a:schemeClr val="accent2">
                    <a:lumMod val="50000"/>
                  </a:schemeClr>
                </a:solidFill>
                <a:latin typeface="微软雅黑" charset="0"/>
                <a:ea typeface="微软雅黑" charset="0"/>
              </a:rPr>
              <a:t>embeddings</a:t>
            </a:r>
            <a:r>
              <a:rPr lang="en-US" altLang="zh-CN" sz="1600" dirty="0">
                <a:solidFill>
                  <a:schemeClr val="accent2">
                    <a:lumMod val="50000"/>
                  </a:schemeClr>
                </a:solidFill>
                <a:latin typeface="微软雅黑" charset="0"/>
                <a:ea typeface="微软雅黑" charset="0"/>
              </a:rPr>
              <a:t> to </a:t>
            </a:r>
            <a:r>
              <a:rPr lang="en-US" altLang="zh-CN" sz="1600" dirty="0" smtClean="0">
                <a:solidFill>
                  <a:srgbClr val="FF0000"/>
                </a:solidFill>
                <a:latin typeface="微软雅黑" charset="0"/>
                <a:ea typeface="微软雅黑" charset="0"/>
              </a:rPr>
              <a:t>cluster nodes </a:t>
            </a:r>
            <a:r>
              <a:rPr lang="en-US" altLang="zh-CN" sz="1600" dirty="0">
                <a:solidFill>
                  <a:srgbClr val="FF0000"/>
                </a:solidFill>
                <a:latin typeface="微软雅黑" charset="0"/>
                <a:ea typeface="微软雅黑" charset="0"/>
              </a:rPr>
              <a:t>together </a:t>
            </a:r>
            <a:r>
              <a:rPr lang="en-US" altLang="zh-CN" sz="1600" dirty="0">
                <a:solidFill>
                  <a:schemeClr val="accent2">
                    <a:lumMod val="50000"/>
                  </a:schemeClr>
                </a:solidFill>
                <a:latin typeface="微软雅黑" charset="0"/>
                <a:ea typeface="微软雅黑" charset="0"/>
              </a:rPr>
              <a:t>and run another GNN layer on this coarsened graph. This whole process is </a:t>
            </a:r>
            <a:r>
              <a:rPr lang="en-US" altLang="zh-CN" sz="1600" dirty="0" smtClean="0">
                <a:solidFill>
                  <a:schemeClr val="accent2">
                    <a:lumMod val="50000"/>
                  </a:schemeClr>
                </a:solidFill>
                <a:latin typeface="微软雅黑" charset="0"/>
                <a:ea typeface="微软雅黑" charset="0"/>
              </a:rPr>
              <a:t>repeated for </a:t>
            </a:r>
            <a:r>
              <a:rPr lang="en-US" altLang="zh-CN" sz="1600" dirty="0">
                <a:solidFill>
                  <a:schemeClr val="accent2">
                    <a:lumMod val="50000"/>
                  </a:schemeClr>
                </a:solidFill>
                <a:latin typeface="微软雅黑" charset="0"/>
                <a:ea typeface="微软雅黑" charset="0"/>
              </a:rPr>
              <a:t>L layers and we use the final output representation to classify the graph.</a:t>
            </a:r>
          </a:p>
        </p:txBody>
      </p:sp>
      <p:grpSp>
        <p:nvGrpSpPr>
          <p:cNvPr id="5" name="组 4"/>
          <p:cNvGrpSpPr/>
          <p:nvPr/>
        </p:nvGrpSpPr>
        <p:grpSpPr>
          <a:xfrm>
            <a:off x="954796" y="4490337"/>
            <a:ext cx="10282409" cy="161214"/>
            <a:chOff x="954796" y="4490337"/>
            <a:chExt cx="10282409" cy="161214"/>
          </a:xfrm>
        </p:grpSpPr>
        <p:cxnSp>
          <p:nvCxnSpPr>
            <p:cNvPr id="27" name="直接连接符 42"/>
            <p:cNvCxnSpPr/>
            <p:nvPr/>
          </p:nvCxnSpPr>
          <p:spPr>
            <a:xfrm>
              <a:off x="6324283"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8" name="平行四边形 27"/>
            <p:cNvSpPr/>
            <p:nvPr/>
          </p:nvSpPr>
          <p:spPr>
            <a:xfrm flipH="1">
              <a:off x="6049161"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5986129"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29"/>
            <p:cNvSpPr/>
            <p:nvPr/>
          </p:nvSpPr>
          <p:spPr>
            <a:xfrm flipH="1">
              <a:off x="6109486" y="4490337"/>
              <a:ext cx="93678" cy="161214"/>
            </a:xfrm>
            <a:prstGeom prst="parallelogram">
              <a:avLst>
                <a:gd name="adj" fmla="val 5318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42"/>
            <p:cNvCxnSpPr/>
            <p:nvPr/>
          </p:nvCxnSpPr>
          <p:spPr>
            <a:xfrm>
              <a:off x="954796" y="4570944"/>
              <a:ext cx="4912922"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25" name="图片 24"/>
          <p:cNvPicPr>
            <a:picLocks noChangeAspect="1"/>
          </p:cNvPicPr>
          <p:nvPr/>
        </p:nvPicPr>
        <p:blipFill>
          <a:blip r:embed="rId3"/>
          <a:stretch>
            <a:fillRect/>
          </a:stretch>
        </p:blipFill>
        <p:spPr>
          <a:xfrm>
            <a:off x="1479222" y="1218330"/>
            <a:ext cx="9354206" cy="2983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681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a:t>
            </a:r>
            <a:endParaRPr kumimoji="1" lang="zh-CN" altLang="en-US" dirty="0"/>
          </a:p>
        </p:txBody>
      </p:sp>
      <p:sp>
        <p:nvSpPr>
          <p:cNvPr id="3" name="文本占位符 2"/>
          <p:cNvSpPr>
            <a:spLocks noGrp="1"/>
          </p:cNvSpPr>
          <p:nvPr>
            <p:ph type="body" sz="quarter" idx="12"/>
          </p:nvPr>
        </p:nvSpPr>
        <p:spPr>
          <a:xfrm>
            <a:off x="1171418" y="213647"/>
            <a:ext cx="5860003" cy="464425"/>
          </a:xfrm>
        </p:spPr>
        <p:txBody>
          <a:bodyPr/>
          <a:lstStyle/>
          <a:p>
            <a:r>
              <a:rPr kumimoji="1" lang="en-US" altLang="zh-CN" dirty="0" smtClean="0"/>
              <a:t>Preliminaries</a:t>
            </a:r>
            <a:endParaRPr kumimoji="1" lang="zh-CN" altLang="en-US" dirty="0"/>
          </a:p>
        </p:txBody>
      </p:sp>
      <mc:AlternateContent xmlns:mc="http://schemas.openxmlformats.org/markup-compatibility/2006" xmlns:a14="http://schemas.microsoft.com/office/drawing/2010/main">
        <mc:Choice Requires="a14">
          <p:sp>
            <p:nvSpPr>
              <p:cNvPr id="5" name="矩形 4"/>
              <p:cNvSpPr/>
              <p:nvPr/>
            </p:nvSpPr>
            <p:spPr>
              <a:xfrm>
                <a:off x="1413994" y="927478"/>
                <a:ext cx="9563257" cy="1200329"/>
              </a:xfrm>
              <a:prstGeom prst="rect">
                <a:avLst/>
              </a:prstGeom>
            </p:spPr>
            <p:txBody>
              <a:bodyPr wrap="square">
                <a:spAutoFit/>
              </a:bodyPr>
              <a:lstStyle/>
              <a:p>
                <a:pPr>
                  <a:lnSpc>
                    <a:spcPct val="150000"/>
                  </a:lnSpc>
                </a:pPr>
                <a:r>
                  <a:rPr lang="en-US" altLang="zh-CN" sz="1600" dirty="0" smtClean="0"/>
                  <a:t>A graph G=(A, F), A – adjacency matrix ,F – node feature matrix</a:t>
                </a:r>
              </a:p>
              <a:p>
                <a:pPr>
                  <a:lnSpc>
                    <a:spcPct val="150000"/>
                  </a:lnSpc>
                </a:pPr>
                <a:r>
                  <a:rPr lang="en-US" altLang="zh-CN" sz="1600" dirty="0"/>
                  <a:t>A set of labeled graphs </a:t>
                </a:r>
                <a14:m>
                  <m:oMath xmlns:m="http://schemas.openxmlformats.org/officeDocument/2006/math">
                    <m:r>
                      <a:rPr lang="en-US" altLang="zh-CN" sz="1600" i="1" dirty="0">
                        <a:latin typeface="Cambria Math" panose="02040503050406030204" pitchFamily="18" charset="0"/>
                      </a:rPr>
                      <m:t>𝐷</m:t>
                    </m:r>
                    <m:r>
                      <a:rPr lang="en-US" altLang="zh-CN" sz="1600" i="1" dirty="0">
                        <a:latin typeface="Cambria Math" panose="02040503050406030204" pitchFamily="18" charset="0"/>
                      </a:rPr>
                      <m:t>={</m:t>
                    </m:r>
                    <m:d>
                      <m:dPr>
                        <m:ctrlPr>
                          <a:rPr lang="en-US" altLang="zh-CN" sz="1600" i="1" dirty="0">
                            <a:latin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en-US" altLang="zh-CN" sz="1600" i="1" dirty="0">
                                <a:latin typeface="Cambria Math" panose="02040503050406030204" pitchFamily="18" charset="0"/>
                              </a:rPr>
                              <m:t>G</m:t>
                            </m:r>
                          </m:e>
                          <m:sub>
                            <m:r>
                              <a:rPr lang="en-US" altLang="zh-CN" sz="1600" i="1" dirty="0">
                                <a:latin typeface="Cambria Math" panose="02040503050406030204" pitchFamily="18" charset="0"/>
                              </a:rPr>
                              <m:t>1</m:t>
                            </m:r>
                          </m:sub>
                        </m:sSub>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i="1" dirty="0">
                                <a:latin typeface="Cambria Math" panose="02040503050406030204" pitchFamily="18" charset="0"/>
                              </a:rPr>
                              <m:t>y</m:t>
                            </m:r>
                          </m:e>
                          <m:sub>
                            <m:r>
                              <a:rPr lang="en-US" altLang="zh-CN" sz="1600" i="1" dirty="0">
                                <a:latin typeface="Cambria Math" panose="02040503050406030204" pitchFamily="18" charset="0"/>
                              </a:rPr>
                              <m:t>1</m:t>
                            </m:r>
                          </m:sub>
                        </m:sSub>
                      </m:e>
                    </m:d>
                    <m:r>
                      <a:rPr lang="en-US" altLang="zh-CN" sz="1600" i="1" dirty="0">
                        <a:latin typeface="Cambria Math" panose="02040503050406030204" pitchFamily="18" charset="0"/>
                      </a:rPr>
                      <m:t>,</m:t>
                    </m:r>
                    <m:d>
                      <m:dPr>
                        <m:ctrlPr>
                          <a:rPr lang="en-US" altLang="zh-CN" sz="1600" i="1" dirty="0">
                            <a:latin typeface="Cambria Math" panose="02040503050406030204" pitchFamily="18" charset="0"/>
                          </a:rPr>
                        </m:ctrlPr>
                      </m:dPr>
                      <m:e>
                        <m:sSub>
                          <m:sSubPr>
                            <m:ctrlPr>
                              <a:rPr lang="en-US" altLang="zh-CN" sz="1600" i="1" dirty="0">
                                <a:latin typeface="Cambria Math" panose="02040503050406030204" pitchFamily="18" charset="0"/>
                              </a:rPr>
                            </m:ctrlPr>
                          </m:sSubPr>
                          <m:e>
                            <m:r>
                              <m:rPr>
                                <m:sty m:val="p"/>
                              </m:rPr>
                              <a:rPr lang="en-US" altLang="zh-CN" sz="1600" i="1" dirty="0">
                                <a:latin typeface="Cambria Math" panose="02040503050406030204" pitchFamily="18" charset="0"/>
                              </a:rPr>
                              <m:t>G</m:t>
                            </m:r>
                            <m:r>
                              <a:rPr lang="en-US" altLang="zh-CN" sz="1600" i="1" dirty="0">
                                <a:latin typeface="Cambria Math" panose="02040503050406030204" pitchFamily="18" charset="0"/>
                              </a:rPr>
                              <m:t> </m:t>
                            </m:r>
                          </m:e>
                          <m:sub>
                            <m:r>
                              <a:rPr lang="en-US" altLang="zh-CN" sz="1600" i="1" dirty="0">
                                <a:latin typeface="Cambria Math" panose="02040503050406030204" pitchFamily="18" charset="0"/>
                              </a:rPr>
                              <m:t>2</m:t>
                            </m:r>
                          </m:sub>
                        </m:sSub>
                        <m:r>
                          <a:rPr lang="en-US" altLang="zh-CN" sz="1600" i="1" dirty="0">
                            <a:latin typeface="Cambria Math" panose="02040503050406030204" pitchFamily="18" charset="0"/>
                          </a:rPr>
                          <m:t>,</m:t>
                        </m:r>
                        <m:sSub>
                          <m:sSubPr>
                            <m:ctrlPr>
                              <a:rPr lang="en-US" altLang="zh-CN" sz="1600" i="1" dirty="0">
                                <a:latin typeface="Cambria Math" panose="02040503050406030204" pitchFamily="18" charset="0"/>
                              </a:rPr>
                            </m:ctrlPr>
                          </m:sSubPr>
                          <m:e>
                            <m:r>
                              <m:rPr>
                                <m:sty m:val="p"/>
                              </m:rPr>
                              <a:rPr lang="en-US" altLang="zh-CN" sz="1600" i="1" dirty="0">
                                <a:latin typeface="Cambria Math" panose="02040503050406030204" pitchFamily="18" charset="0"/>
                              </a:rPr>
                              <m:t>y</m:t>
                            </m:r>
                          </m:e>
                          <m:sub>
                            <m:r>
                              <a:rPr lang="en-US" altLang="zh-CN" sz="1600" i="1" dirty="0">
                                <a:latin typeface="Cambria Math" panose="02040503050406030204" pitchFamily="18" charset="0"/>
                              </a:rPr>
                              <m:t>2</m:t>
                            </m:r>
                          </m:sub>
                        </m:sSub>
                      </m:e>
                    </m:d>
                    <m:r>
                      <a:rPr lang="en-US" altLang="zh-CN" sz="1600" i="1" dirty="0">
                        <a:latin typeface="Cambria Math" panose="02040503050406030204" pitchFamily="18" charset="0"/>
                      </a:rPr>
                      <m:t>,…}</m:t>
                    </m:r>
                  </m:oMath>
                </a14:m>
                <a:endParaRPr lang="en-US" altLang="zh-CN" sz="1600" dirty="0"/>
              </a:p>
              <a:p>
                <a:pPr>
                  <a:lnSpc>
                    <a:spcPct val="150000"/>
                  </a:lnSpc>
                </a:pPr>
                <a:r>
                  <a:rPr lang="en-US" altLang="zh-CN" sz="1600" dirty="0"/>
                  <a:t>The goal of graph classification : learn a mapping f: </a:t>
                </a:r>
                <a14:m>
                  <m:oMath xmlns:m="http://schemas.openxmlformats.org/officeDocument/2006/math">
                    <m:r>
                      <m:rPr>
                        <m:sty m:val="p"/>
                      </m:rPr>
                      <a:rPr lang="en-US" altLang="zh-CN" sz="1600" i="1" dirty="0">
                        <a:latin typeface="Cambria Math" panose="02040503050406030204" pitchFamily="18" charset="0"/>
                      </a:rPr>
                      <m:t>G</m:t>
                    </m:r>
                    <m:r>
                      <a:rPr lang="en-US" altLang="zh-CN" sz="1600" i="1" dirty="0">
                        <a:latin typeface="Cambria Math" panose="02040503050406030204" pitchFamily="18" charset="0"/>
                      </a:rPr>
                      <m:t> </m:t>
                    </m:r>
                  </m:oMath>
                </a14:m>
                <a:r>
                  <a:rPr lang="en-US" altLang="zh-CN" sz="1600" dirty="0">
                    <a:sym typeface="Wingdings" panose="05000000000000000000" pitchFamily="2" charset="2"/>
                  </a:rPr>
                  <a:t> y</a:t>
                </a:r>
                <a:r>
                  <a:rPr lang="en-US" altLang="zh-CN" sz="1600" dirty="0" smtClean="0">
                    <a:sym typeface="Wingdings" panose="05000000000000000000" pitchFamily="2" charset="2"/>
                  </a:rPr>
                  <a:t>.</a:t>
                </a:r>
                <a:endParaRPr lang="en-US" altLang="zh-CN" sz="1600" dirty="0">
                  <a:sym typeface="Wingdings" panose="05000000000000000000" pitchFamily="2" charset="2"/>
                </a:endParaRPr>
              </a:p>
            </p:txBody>
          </p:sp>
        </mc:Choice>
        <mc:Fallback xmlns="">
          <p:sp>
            <p:nvSpPr>
              <p:cNvPr id="5" name="矩形 4"/>
              <p:cNvSpPr>
                <a:spLocks noRot="1" noChangeAspect="1" noMove="1" noResize="1" noEditPoints="1" noAdjustHandles="1" noChangeArrowheads="1" noChangeShapeType="1" noTextEdit="1"/>
              </p:cNvSpPr>
              <p:nvPr/>
            </p:nvSpPr>
            <p:spPr>
              <a:xfrm>
                <a:off x="1413994" y="927478"/>
                <a:ext cx="9563257" cy="1200329"/>
              </a:xfrm>
              <a:prstGeom prst="rect">
                <a:avLst/>
              </a:prstGeom>
              <a:blipFill rotWithShape="0">
                <a:blip r:embed="rId3"/>
                <a:stretch>
                  <a:fillRect l="-382" b="-2030"/>
                </a:stretch>
              </a:blipFill>
            </p:spPr>
            <p:txBody>
              <a:bodyPr/>
              <a:lstStyle/>
              <a:p>
                <a:r>
                  <a:rPr lang="zh-CN" altLang="en-US">
                    <a:noFill/>
                  </a:rPr>
                  <a:t> </a:t>
                </a:r>
              </a:p>
            </p:txBody>
          </p:sp>
        </mc:Fallback>
      </mc:AlternateContent>
      <p:sp>
        <p:nvSpPr>
          <p:cNvPr id="7" name="矩形 6"/>
          <p:cNvSpPr/>
          <p:nvPr/>
        </p:nvSpPr>
        <p:spPr>
          <a:xfrm>
            <a:off x="1171418" y="2377213"/>
            <a:ext cx="3097899"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Graph neural networks </a:t>
            </a:r>
            <a:endParaRPr lang="zh-CN" altLang="en-US" b="1" dirty="0">
              <a:solidFill>
                <a:schemeClr val="tx1">
                  <a:lumMod val="75000"/>
                  <a:lumOff val="25000"/>
                </a:schemeClr>
              </a:solidFill>
              <a:ea typeface="微软雅黑" charset="0"/>
            </a:endParaRPr>
          </a:p>
        </p:txBody>
      </p:sp>
      <mc:AlternateContent xmlns:mc="http://schemas.openxmlformats.org/markup-compatibility/2006" xmlns:a14="http://schemas.microsoft.com/office/drawing/2010/main">
        <mc:Choice Requires="a14">
          <p:sp>
            <p:nvSpPr>
              <p:cNvPr id="6" name="矩形 5"/>
              <p:cNvSpPr/>
              <p:nvPr/>
            </p:nvSpPr>
            <p:spPr>
              <a:xfrm>
                <a:off x="1413994" y="2838715"/>
                <a:ext cx="6096000" cy="1124667"/>
              </a:xfrm>
              <a:prstGeom prst="rect">
                <a:avLst/>
              </a:prstGeom>
            </p:spPr>
            <p:txBody>
              <a:bodyPr>
                <a:spAutoFit/>
              </a:bodyPr>
              <a:lstStyle/>
              <a:p>
                <a:r>
                  <a:rPr lang="en-US" altLang="zh-CN" sz="1600" dirty="0" smtClean="0"/>
                  <a:t>General “message-passing” architecture :</a:t>
                </a:r>
              </a:p>
              <a:p>
                <a:pPr/>
                <a14:m>
                  <m:oMathPara xmlns:m="http://schemas.openxmlformats.org/officeDocument/2006/math">
                    <m:oMathParaPr>
                      <m:jc m:val="center"/>
                    </m:oMathParaPr>
                    <m:oMath xmlns:m="http://schemas.openxmlformats.org/officeDocument/2006/math">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r>
                            <m:rPr>
                              <m:sty m:val="p"/>
                            </m:rPr>
                            <a:rPr lang="en-US" altLang="zh-CN" sz="1600" i="1">
                              <a:latin typeface="Cambria Math" panose="02040503050406030204" pitchFamily="18" charset="0"/>
                            </a:rPr>
                            <m:t>k</m:t>
                          </m:r>
                        </m:sup>
                      </m:sSup>
                      <m:r>
                        <a:rPr lang="en-US" altLang="zh-CN" sz="1600" i="1">
                          <a:latin typeface="Cambria Math" panose="02040503050406030204" pitchFamily="18" charset="0"/>
                        </a:rPr>
                        <m:t>=</m:t>
                      </m:r>
                      <m:r>
                        <m:rPr>
                          <m:sty m:val="p"/>
                        </m:rPr>
                        <a:rPr lang="en-US" altLang="zh-CN" sz="1600" i="1">
                          <a:latin typeface="Cambria Math" panose="02040503050406030204" pitchFamily="18" charset="0"/>
                        </a:rPr>
                        <m:t>M</m:t>
                      </m:r>
                      <m:d>
                        <m:dPr>
                          <m:ctrlPr>
                            <a:rPr lang="en-US" altLang="zh-CN" sz="1600" i="1">
                              <a:latin typeface="Cambria Math" panose="02040503050406030204" pitchFamily="18" charset="0"/>
                            </a:rPr>
                          </m:ctrlPr>
                        </m:dPr>
                        <m:e>
                          <m:r>
                            <m:rPr>
                              <m:sty m:val="p"/>
                            </m:rPr>
                            <a:rPr lang="en-US" altLang="zh-CN" sz="1600" i="1">
                              <a:latin typeface="Cambria Math" panose="02040503050406030204" pitchFamily="18" charset="0"/>
                            </a:rPr>
                            <m:t>A</m:t>
                          </m:r>
                          <m:r>
                            <a:rPr lang="en-US" altLang="zh-CN" sz="1600" i="1">
                              <a:latin typeface="Cambria Math" panose="02040503050406030204" pitchFamily="18" charset="0"/>
                            </a:rPr>
                            <m:t>, </m:t>
                          </m:r>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d>
                                <m:dPr>
                                  <m:ctrlPr>
                                    <a:rPr lang="en-US" altLang="zh-CN" sz="1600" i="1">
                                      <a:latin typeface="Cambria Math" panose="02040503050406030204" pitchFamily="18" charset="0"/>
                                    </a:rPr>
                                  </m:ctrlPr>
                                </m:dPr>
                                <m:e>
                                  <m:r>
                                    <a:rPr lang="en-US" altLang="zh-CN" sz="1600" i="1">
                                      <a:latin typeface="Cambria Math" panose="02040503050406030204" pitchFamily="18" charset="0"/>
                                    </a:rPr>
                                    <m:t>𝑘</m:t>
                                  </m:r>
                                  <m:r>
                                    <a:rPr lang="en-US" altLang="zh-CN" sz="1600" i="1">
                                      <a:latin typeface="Cambria Math" panose="02040503050406030204" pitchFamily="18" charset="0"/>
                                    </a:rPr>
                                    <m:t>−1 </m:t>
                                  </m:r>
                                </m:e>
                              </m:d>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zh-CN" altLang="en-US" sz="1600" i="1">
                                  <a:latin typeface="Cambria Math" panose="02040503050406030204" pitchFamily="18" charset="0"/>
                                </a:rPr>
                                <m:t>𝜃</m:t>
                              </m:r>
                            </m:e>
                            <m:sup>
                              <m:r>
                                <m:rPr>
                                  <m:sty m:val="p"/>
                                </m:rPr>
                                <a:rPr lang="en-US" altLang="zh-CN" sz="1600" i="1">
                                  <a:latin typeface="Cambria Math" panose="02040503050406030204" pitchFamily="18" charset="0"/>
                                </a:rPr>
                                <m:t>k</m:t>
                              </m:r>
                            </m:sup>
                          </m:sSup>
                        </m:e>
                      </m:d>
                      <m:r>
                        <a:rPr lang="zh-CN" altLang="en-US" sz="1600" i="1">
                          <a:latin typeface="Cambria Math" panose="02040503050406030204" pitchFamily="18" charset="0"/>
                        </a:rPr>
                        <m:t>，</m:t>
                      </m:r>
                      <m:r>
                        <a:rPr lang="en-US" altLang="zh-CN" sz="1600" b="0" i="1" smtClean="0">
                          <a:latin typeface="Cambria Math" panose="02040503050406030204" pitchFamily="18" charset="0"/>
                        </a:rPr>
                        <m:t>2</m:t>
                      </m:r>
                      <m:r>
                        <a:rPr lang="en-US" altLang="zh-CN" sz="1600" i="1" smtClean="0">
                          <a:latin typeface="Cambria Math" panose="02040503050406030204" pitchFamily="18" charset="0"/>
                          <a:ea typeface="Cambria Math" panose="02040503050406030204" pitchFamily="18" charset="0"/>
                        </a:rPr>
                        <m:t>≤</m:t>
                      </m:r>
                      <m:r>
                        <m:rPr>
                          <m:sty m:val="p"/>
                        </m:rPr>
                        <a:rPr lang="en-US" altLang="zh-CN" sz="1600" i="1">
                          <a:latin typeface="Cambria Math" panose="02040503050406030204" pitchFamily="18" charset="0"/>
                          <a:ea typeface="Cambria Math" panose="02040503050406030204" pitchFamily="18" charset="0"/>
                        </a:rPr>
                        <m:t>k</m:t>
                      </m:r>
                      <m:r>
                        <a:rPr lang="en-US" altLang="zh-CN" sz="1600" i="1" smtClean="0">
                          <a:latin typeface="Cambria Math" panose="02040503050406030204" pitchFamily="18" charset="0"/>
                          <a:ea typeface="Cambria Math" panose="02040503050406030204" pitchFamily="18" charset="0"/>
                        </a:rPr>
                        <m:t>≤</m:t>
                      </m:r>
                      <m:r>
                        <a:rPr lang="en-US" altLang="zh-CN" sz="1600" b="0" i="0" smtClean="0">
                          <a:latin typeface="Cambria Math" panose="02040503050406030204" pitchFamily="18" charset="0"/>
                          <a:ea typeface="Cambria Math" panose="02040503050406030204" pitchFamily="18" charset="0"/>
                        </a:rPr>
                        <m:t>6</m:t>
                      </m:r>
                    </m:oMath>
                  </m:oMathPara>
                </a14:m>
                <a:endParaRPr lang="en-US" altLang="zh-CN" sz="1600" dirty="0" smtClean="0"/>
              </a:p>
              <a:p>
                <a:endParaRPr lang="en-US" altLang="zh-CN" sz="1600" dirty="0" smtClean="0"/>
              </a:p>
              <a:p>
                <a:pPr algn="ctr"/>
                <a14:m>
                  <m:oMathPara xmlns:m="http://schemas.openxmlformats.org/officeDocument/2006/math">
                    <m:oMathParaPr>
                      <m:jc m:val="center"/>
                    </m:oMathParaPr>
                    <m:oMath xmlns:m="http://schemas.openxmlformats.org/officeDocument/2006/math">
                      <m:r>
                        <a:rPr lang="en-US" altLang="zh-CN" sz="1600" i="1">
                          <a:latin typeface="Cambria Math" panose="02040503050406030204" pitchFamily="18" charset="0"/>
                        </a:rPr>
                        <m:t>𝑍</m:t>
                      </m:r>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m:rPr>
                              <m:sty m:val="p"/>
                            </m:rPr>
                            <a:rPr lang="en-US" altLang="zh-CN" sz="1600" i="1">
                              <a:latin typeface="Cambria Math" panose="02040503050406030204" pitchFamily="18" charset="0"/>
                            </a:rPr>
                            <m:t>H</m:t>
                          </m:r>
                        </m:e>
                        <m:sup>
                          <m:r>
                            <m:rPr>
                              <m:sty m:val="p"/>
                            </m:rPr>
                            <a:rPr lang="en-US" altLang="zh-CN" sz="1600" i="1">
                              <a:latin typeface="Cambria Math" panose="02040503050406030204" pitchFamily="18" charset="0"/>
                            </a:rPr>
                            <m:t>k</m:t>
                          </m:r>
                        </m:sup>
                      </m:sSup>
                      <m:r>
                        <a:rPr lang="en-US" altLang="zh-CN" sz="1600" i="1">
                          <a:latin typeface="Cambria Math" panose="02040503050406030204" pitchFamily="18" charset="0"/>
                        </a:rPr>
                        <m:t>=</m:t>
                      </m:r>
                      <m:r>
                        <a:rPr lang="en-US" altLang="zh-CN" sz="1600" i="1">
                          <a:latin typeface="Cambria Math" panose="02040503050406030204" pitchFamily="18" charset="0"/>
                        </a:rPr>
                        <m:t>𝐺𝑁𝑁</m:t>
                      </m:r>
                      <m:r>
                        <a:rPr lang="en-US" altLang="zh-CN" sz="1600" i="1">
                          <a:latin typeface="Cambria Math" panose="02040503050406030204" pitchFamily="18" charset="0"/>
                        </a:rPr>
                        <m:t>(</m:t>
                      </m:r>
                      <m:r>
                        <a:rPr lang="en-US" altLang="zh-CN" sz="1600" i="1">
                          <a:latin typeface="Cambria Math" panose="02040503050406030204" pitchFamily="18" charset="0"/>
                        </a:rPr>
                        <m:t>𝐴</m:t>
                      </m:r>
                      <m:r>
                        <a:rPr lang="en-US" altLang="zh-CN" sz="1600" i="1">
                          <a:latin typeface="Cambria Math" panose="02040503050406030204" pitchFamily="18" charset="0"/>
                        </a:rPr>
                        <m:t>,</m:t>
                      </m:r>
                      <m:r>
                        <a:rPr lang="en-US" altLang="zh-CN" sz="1600" i="1">
                          <a:latin typeface="Cambria Math" panose="02040503050406030204" pitchFamily="18" charset="0"/>
                        </a:rPr>
                        <m:t>𝑋</m:t>
                      </m:r>
                      <m:r>
                        <a:rPr lang="en-US" altLang="zh-CN" sz="1600" i="1">
                          <a:latin typeface="Cambria Math" panose="02040503050406030204" pitchFamily="18" charset="0"/>
                        </a:rPr>
                        <m:t>)</m:t>
                      </m:r>
                    </m:oMath>
                  </m:oMathPara>
                </a14:m>
                <a:endParaRPr lang="en-US" altLang="zh-CN" sz="1600" dirty="0" smtClean="0"/>
              </a:p>
            </p:txBody>
          </p:sp>
        </mc:Choice>
        <mc:Fallback xmlns="">
          <p:sp>
            <p:nvSpPr>
              <p:cNvPr id="6" name="矩形 5"/>
              <p:cNvSpPr>
                <a:spLocks noRot="1" noChangeAspect="1" noMove="1" noResize="1" noEditPoints="1" noAdjustHandles="1" noChangeArrowheads="1" noChangeShapeType="1" noTextEdit="1"/>
              </p:cNvSpPr>
              <p:nvPr/>
            </p:nvSpPr>
            <p:spPr>
              <a:xfrm>
                <a:off x="1413994" y="2838715"/>
                <a:ext cx="6096000" cy="1124667"/>
              </a:xfrm>
              <a:prstGeom prst="rect">
                <a:avLst/>
              </a:prstGeom>
              <a:blipFill rotWithShape="0">
                <a:blip r:embed="rId4"/>
                <a:stretch>
                  <a:fillRect l="-600" t="-1630" b="-3261"/>
                </a:stretch>
              </a:blipFill>
            </p:spPr>
            <p:txBody>
              <a:bodyPr/>
              <a:lstStyle/>
              <a:p>
                <a:r>
                  <a:rPr lang="zh-CN" altLang="en-US">
                    <a:noFill/>
                  </a:rPr>
                  <a:t> </a:t>
                </a:r>
              </a:p>
            </p:txBody>
          </p:sp>
        </mc:Fallback>
      </mc:AlternateContent>
      <p:sp>
        <p:nvSpPr>
          <p:cNvPr id="11" name="矩形 10"/>
          <p:cNvSpPr/>
          <p:nvPr/>
        </p:nvSpPr>
        <p:spPr>
          <a:xfrm>
            <a:off x="1171418" y="4047708"/>
            <a:ext cx="4402615" cy="369332"/>
          </a:xfrm>
          <a:prstGeom prst="rect">
            <a:avLst/>
          </a:prstGeom>
        </p:spPr>
        <p:txBody>
          <a:bodyPr wrap="none">
            <a:spAutoFit/>
          </a:bodyPr>
          <a:lstStyle/>
          <a:p>
            <a:pPr algn="ctr" defTabSz="609585"/>
            <a:r>
              <a:rPr lang="zh-CN" altLang="en-US" b="1" dirty="0" smtClean="0">
                <a:solidFill>
                  <a:schemeClr val="tx1">
                    <a:lumMod val="75000"/>
                    <a:lumOff val="25000"/>
                  </a:schemeClr>
                </a:solidFill>
                <a:ea typeface="微软雅黑" charset="0"/>
              </a:rPr>
              <a:t>▷ </a:t>
            </a:r>
            <a:r>
              <a:rPr lang="en-US" altLang="zh-CN" b="1" dirty="0" smtClean="0">
                <a:solidFill>
                  <a:schemeClr val="tx1">
                    <a:lumMod val="75000"/>
                    <a:lumOff val="25000"/>
                  </a:schemeClr>
                </a:solidFill>
                <a:ea typeface="微软雅黑" charset="0"/>
              </a:rPr>
              <a:t>Stacking GNNs and pooling layers </a:t>
            </a:r>
            <a:endParaRPr lang="zh-CN" altLang="en-US" b="1" dirty="0">
              <a:solidFill>
                <a:schemeClr val="tx1">
                  <a:lumMod val="75000"/>
                  <a:lumOff val="25000"/>
                </a:schemeClr>
              </a:solidFill>
              <a:ea typeface="微软雅黑" charset="0"/>
            </a:endParaRPr>
          </a:p>
        </p:txBody>
      </p:sp>
      <p:pic>
        <p:nvPicPr>
          <p:cNvPr id="9" name="图片 8"/>
          <p:cNvPicPr>
            <a:picLocks noChangeAspect="1"/>
          </p:cNvPicPr>
          <p:nvPr/>
        </p:nvPicPr>
        <p:blipFill>
          <a:blip r:embed="rId5"/>
          <a:stretch>
            <a:fillRect/>
          </a:stretch>
        </p:blipFill>
        <p:spPr>
          <a:xfrm>
            <a:off x="6300726" y="3085432"/>
            <a:ext cx="4875188" cy="317666"/>
          </a:xfrm>
          <a:prstGeom prst="rect">
            <a:avLst/>
          </a:prstGeom>
          <a:ln>
            <a:noFill/>
          </a:ln>
          <a:effectLst>
            <a:outerShdw blurRad="292100" dist="139700" dir="2700000" algn="tl" rotWithShape="0">
              <a:srgbClr val="333333">
                <a:alpha val="65000"/>
              </a:srgbClr>
            </a:outerShdw>
          </a:effectLst>
        </p:spPr>
      </p:pic>
      <p:sp>
        <p:nvSpPr>
          <p:cNvPr id="10" name="矩形 9"/>
          <p:cNvSpPr/>
          <p:nvPr/>
        </p:nvSpPr>
        <p:spPr>
          <a:xfrm>
            <a:off x="1419766" y="4552125"/>
            <a:ext cx="9761920" cy="584775"/>
          </a:xfrm>
          <a:prstGeom prst="rect">
            <a:avLst/>
          </a:prstGeom>
        </p:spPr>
        <p:txBody>
          <a:bodyPr wrap="square">
            <a:spAutoFit/>
          </a:bodyPr>
          <a:lstStyle/>
          <a:p>
            <a:r>
              <a:rPr lang="en-US" altLang="zh-CN" sz="1600" dirty="0" smtClean="0"/>
              <a:t>Our </a:t>
            </a:r>
            <a:r>
              <a:rPr lang="en-US" altLang="zh-CN" sz="1600" dirty="0"/>
              <a:t>goal is to learn how to </a:t>
            </a:r>
            <a:r>
              <a:rPr lang="en-US" altLang="zh-CN" sz="1600" dirty="0">
                <a:solidFill>
                  <a:srgbClr val="FF0000"/>
                </a:solidFill>
              </a:rPr>
              <a:t>cluster or pool together </a:t>
            </a:r>
            <a:r>
              <a:rPr lang="en-US" altLang="zh-CN" sz="1600" dirty="0"/>
              <a:t>nodes using the output of a GNN, so that we can use this coarsened graph as input to another GNN layer.</a:t>
            </a:r>
            <a:endParaRPr lang="zh-CN" altLang="en-US" sz="1600" dirty="0"/>
          </a:p>
        </p:txBody>
      </p:sp>
    </p:spTree>
    <p:extLst>
      <p:ext uri="{BB962C8B-B14F-4D97-AF65-F5344CB8AC3E}">
        <p14:creationId xmlns:p14="http://schemas.microsoft.com/office/powerpoint/2010/main" val="241971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模板页面">
  <a:themeElements>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9">
    <a:dk1>
      <a:srgbClr val="000000"/>
    </a:dk1>
    <a:lt1>
      <a:srgbClr val="FFFFFF"/>
    </a:lt1>
    <a:dk2>
      <a:srgbClr val="000000"/>
    </a:dk2>
    <a:lt2>
      <a:srgbClr val="FFFDFD"/>
    </a:lt2>
    <a:accent1>
      <a:srgbClr val="78A4B1"/>
    </a:accent1>
    <a:accent2>
      <a:srgbClr val="CDCAC2"/>
    </a:accent2>
    <a:accent3>
      <a:srgbClr val="456D79"/>
    </a:accent3>
    <a:accent4>
      <a:srgbClr val="F4EFE9"/>
    </a:accent4>
    <a:accent5>
      <a:srgbClr val="5C91A1"/>
    </a:accent5>
    <a:accent6>
      <a:srgbClr val="666560"/>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650</TotalTime>
  <Words>1947</Words>
  <Application>Microsoft Office PowerPoint</Application>
  <PresentationFormat>宽屏</PresentationFormat>
  <Paragraphs>170</Paragraphs>
  <Slides>20</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20</vt:i4>
      </vt:variant>
    </vt:vector>
  </HeadingPairs>
  <TitlesOfParts>
    <vt:vector size="31" baseType="lpstr">
      <vt:lpstr>宋体</vt:lpstr>
      <vt:lpstr>微软雅黑</vt:lpstr>
      <vt:lpstr>微软雅黑</vt:lpstr>
      <vt:lpstr>Arial</vt:lpstr>
      <vt:lpstr>Calibri</vt:lpstr>
      <vt:lpstr>Cambria Math</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http://www.ypppt.com/</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waple</cp:lastModifiedBy>
  <cp:revision>117</cp:revision>
  <dcterms:created xsi:type="dcterms:W3CDTF">2015-08-18T02:51:41Z</dcterms:created>
  <dcterms:modified xsi:type="dcterms:W3CDTF">2018-12-22T06:20:26Z</dcterms:modified>
  <cp:category/>
</cp:coreProperties>
</file>