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4" r:id="rId3"/>
    <p:sldId id="287" r:id="rId4"/>
    <p:sldId id="297" r:id="rId5"/>
    <p:sldId id="308" r:id="rId6"/>
    <p:sldId id="309" r:id="rId7"/>
    <p:sldId id="310" r:id="rId8"/>
    <p:sldId id="313" r:id="rId9"/>
    <p:sldId id="311" r:id="rId10"/>
    <p:sldId id="312" r:id="rId11"/>
    <p:sldId id="314" r:id="rId12"/>
    <p:sldId id="317" r:id="rId13"/>
    <p:sldId id="315" r:id="rId14"/>
    <p:sldId id="316" r:id="rId15"/>
    <p:sldId id="288"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E41"/>
    <a:srgbClr val="A48D91"/>
    <a:srgbClr val="EDDACC"/>
    <a:srgbClr val="DAC2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854" autoAdjust="0"/>
  </p:normalViewPr>
  <p:slideViewPr>
    <p:cSldViewPr snapToGrid="0">
      <p:cViewPr varScale="1">
        <p:scale>
          <a:sx n="94" d="100"/>
          <a:sy n="94" d="100"/>
        </p:scale>
        <p:origin x="12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a:t>
            </a:fld>
            <a:endParaRPr lang="zh-CN" altLang="en-US"/>
          </a:p>
        </p:txBody>
      </p:sp>
    </p:spTree>
    <p:extLst>
      <p:ext uri="{BB962C8B-B14F-4D97-AF65-F5344CB8AC3E}">
        <p14:creationId xmlns:p14="http://schemas.microsoft.com/office/powerpoint/2010/main" val="151059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损失函数：强调相邻的节点的嵌入是相近的，之前的嵌入方法一般是将节点独立的嵌入结果作为损失函数的一部分，而本论文是将节点的局部邻居作为特征组成损失函数</a:t>
            </a:r>
            <a:endParaRPr lang="en-US" altLang="zh-CN" dirty="0" smtClean="0"/>
          </a:p>
        </p:txBody>
      </p:sp>
      <p:sp>
        <p:nvSpPr>
          <p:cNvPr id="4" name="灯片编号占位符 3"/>
          <p:cNvSpPr>
            <a:spLocks noGrp="1"/>
          </p:cNvSpPr>
          <p:nvPr>
            <p:ph type="sldNum" sz="quarter" idx="10"/>
          </p:nvPr>
        </p:nvSpPr>
        <p:spPr/>
        <p:txBody>
          <a:bodyPr/>
          <a:lstStyle/>
          <a:p>
            <a:fld id="{32A2CAD8-F91A-409A-B778-AA74111763F6}" type="slidenum">
              <a:rPr lang="zh-CN" altLang="en-US" smtClean="0"/>
              <a:t>10</a:t>
            </a:fld>
            <a:endParaRPr lang="zh-CN" altLang="en-US"/>
          </a:p>
        </p:txBody>
      </p:sp>
    </p:spTree>
    <p:extLst>
      <p:ext uri="{BB962C8B-B14F-4D97-AF65-F5344CB8AC3E}">
        <p14:creationId xmlns:p14="http://schemas.microsoft.com/office/powerpoint/2010/main" val="281922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PPI</a:t>
            </a:r>
            <a:r>
              <a:rPr lang="zh-CN" altLang="en-US" dirty="0" smtClean="0"/>
              <a:t>每个图对应不同的人类组织</a:t>
            </a:r>
            <a:endParaRPr lang="zh-CN" altLang="en-US" dirty="0"/>
          </a:p>
        </p:txBody>
      </p:sp>
      <p:sp>
        <p:nvSpPr>
          <p:cNvPr id="4" name="灯片编号占位符 3"/>
          <p:cNvSpPr>
            <a:spLocks noGrp="1"/>
          </p:cNvSpPr>
          <p:nvPr>
            <p:ph type="sldNum" sz="quarter" idx="10"/>
          </p:nvPr>
        </p:nvSpPr>
        <p:spPr/>
        <p:txBody>
          <a:bodyPr/>
          <a:lstStyle/>
          <a:p>
            <a:fld id="{32A2CAD8-F91A-409A-B778-AA74111763F6}" type="slidenum">
              <a:rPr lang="zh-CN" altLang="en-US" smtClean="0"/>
              <a:t>11</a:t>
            </a:fld>
            <a:endParaRPr lang="zh-CN" altLang="en-US"/>
          </a:p>
        </p:txBody>
      </p:sp>
    </p:spTree>
    <p:extLst>
      <p:ext uri="{BB962C8B-B14F-4D97-AF65-F5344CB8AC3E}">
        <p14:creationId xmlns:p14="http://schemas.microsoft.com/office/powerpoint/2010/main" val="53487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Baseline</a:t>
            </a:r>
            <a:r>
              <a:rPr lang="zh-CN" altLang="en-US" dirty="0" smtClean="0"/>
              <a:t>：</a:t>
            </a:r>
            <a:r>
              <a:rPr lang="en-US" altLang="zh-CN" dirty="0" smtClean="0"/>
              <a:t>a random </a:t>
            </a:r>
            <a:r>
              <a:rPr lang="en-US" altLang="zh-CN" dirty="0" err="1" smtClean="0"/>
              <a:t>classifer</a:t>
            </a:r>
            <a:r>
              <a:rPr lang="en-US" altLang="zh-CN" dirty="0" smtClean="0"/>
              <a:t>, a logistic regression feature-based classifier (that ignores graph structure), the </a:t>
            </a:r>
            <a:r>
              <a:rPr lang="en-US" altLang="zh-CN" dirty="0" err="1" smtClean="0"/>
              <a:t>DeepWalk</a:t>
            </a:r>
            <a:r>
              <a:rPr lang="en-US" altLang="zh-CN" dirty="0" smtClean="0"/>
              <a:t> algorithm [28] as a representative factorization-based approach, and a concatenation of the raw features and </a:t>
            </a:r>
            <a:r>
              <a:rPr lang="en-US" altLang="zh-CN" dirty="0" err="1" smtClean="0"/>
              <a:t>DeepWalk</a:t>
            </a:r>
            <a:r>
              <a:rPr lang="en-US" altLang="zh-CN" dirty="0" smtClean="0"/>
              <a:t> embedding</a:t>
            </a:r>
          </a:p>
          <a:p>
            <a:r>
              <a:rPr lang="en-US" altLang="zh-CN" dirty="0" err="1" smtClean="0"/>
              <a:t>GraphSAGE</a:t>
            </a:r>
            <a:r>
              <a:rPr lang="en-US" altLang="zh-CN" dirty="0" smtClean="0"/>
              <a:t>-</a:t>
            </a:r>
            <a:r>
              <a:rPr lang="zh-CN" altLang="en-US" dirty="0" smtClean="0"/>
              <a:t>ＧＣＮ是之前半监督学习ＧＣＮ的一种变体</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2A2CAD8-F91A-409A-B778-AA74111763F6}" type="slidenum">
              <a:rPr lang="zh-CN" altLang="en-US" smtClean="0"/>
              <a:t>12</a:t>
            </a:fld>
            <a:endParaRPr lang="zh-CN" altLang="en-US"/>
          </a:p>
        </p:txBody>
      </p:sp>
    </p:spTree>
    <p:extLst>
      <p:ext uri="{BB962C8B-B14F-4D97-AF65-F5344CB8AC3E}">
        <p14:creationId xmlns:p14="http://schemas.microsoft.com/office/powerpoint/2010/main" val="4174996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A2CAD8-F91A-409A-B778-AA74111763F6}" type="slidenum">
              <a:rPr lang="zh-CN" altLang="en-US" smtClean="0"/>
              <a:t>13</a:t>
            </a:fld>
            <a:endParaRPr lang="zh-CN" altLang="en-US"/>
          </a:p>
        </p:txBody>
      </p:sp>
    </p:spTree>
    <p:extLst>
      <p:ext uri="{BB962C8B-B14F-4D97-AF65-F5344CB8AC3E}">
        <p14:creationId xmlns:p14="http://schemas.microsoft.com/office/powerpoint/2010/main" val="1926009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14</a:t>
            </a:fld>
            <a:endParaRPr lang="zh-CN" altLang="en-US"/>
          </a:p>
        </p:txBody>
      </p:sp>
    </p:spTree>
    <p:extLst>
      <p:ext uri="{BB962C8B-B14F-4D97-AF65-F5344CB8AC3E}">
        <p14:creationId xmlns:p14="http://schemas.microsoft.com/office/powerpoint/2010/main" val="2362626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15</a:t>
            </a:fld>
            <a:endParaRPr lang="zh-CN" altLang="en-US"/>
          </a:p>
        </p:txBody>
      </p:sp>
    </p:spTree>
    <p:extLst>
      <p:ext uri="{BB962C8B-B14F-4D97-AF65-F5344CB8AC3E}">
        <p14:creationId xmlns:p14="http://schemas.microsoft.com/office/powerpoint/2010/main" val="325188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2</a:t>
            </a:fld>
            <a:endParaRPr lang="zh-CN" altLang="en-US"/>
          </a:p>
        </p:txBody>
      </p:sp>
    </p:spTree>
    <p:extLst>
      <p:ext uri="{BB962C8B-B14F-4D97-AF65-F5344CB8AC3E}">
        <p14:creationId xmlns:p14="http://schemas.microsoft.com/office/powerpoint/2010/main" val="56124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）在大网络中节点的低维向量嵌入是很重要的特征输入</a:t>
            </a:r>
            <a:r>
              <a:rPr lang="en-US" altLang="zh-CN" dirty="0" smtClean="0"/>
              <a:t>2</a:t>
            </a:r>
            <a:r>
              <a:rPr lang="zh-CN" altLang="en-US" dirty="0" smtClean="0"/>
              <a:t>）一般的节点嵌入方法是使用降维技术</a:t>
            </a:r>
            <a:r>
              <a:rPr lang="en-US" altLang="zh-CN" dirty="0" smtClean="0"/>
              <a:t>3</a:t>
            </a:r>
            <a:r>
              <a:rPr lang="zh-CN" altLang="en-US" dirty="0" smtClean="0"/>
              <a:t>）降维得到的结果可以用作机器学习系统进行分类、聚类、链路预测等任务</a:t>
            </a:r>
            <a:endParaRPr lang="en-US" altLang="zh-CN" dirty="0" smtClean="0"/>
          </a:p>
          <a:p>
            <a:r>
              <a:rPr lang="zh-CN" altLang="en-US" dirty="0" smtClean="0"/>
              <a:t>一般的方法是针对单一的固定网络，本文的方法是针对高通量的机器学习系统</a:t>
            </a:r>
            <a:endParaRPr lang="zh-CN" altLang="en-US" dirty="0"/>
          </a:p>
        </p:txBody>
      </p:sp>
      <p:sp>
        <p:nvSpPr>
          <p:cNvPr id="4" name="灯片编号占位符 3"/>
          <p:cNvSpPr>
            <a:spLocks noGrp="1"/>
          </p:cNvSpPr>
          <p:nvPr>
            <p:ph type="sldNum" sz="quarter" idx="10"/>
          </p:nvPr>
        </p:nvSpPr>
        <p:spPr/>
        <p:txBody>
          <a:bodyPr/>
          <a:lstStyle/>
          <a:p>
            <a:fld id="{32A2CAD8-F91A-409A-B778-AA74111763F6}" type="slidenum">
              <a:rPr lang="zh-CN" altLang="en-US" smtClean="0"/>
              <a:t>3</a:t>
            </a:fld>
            <a:endParaRPr lang="zh-CN" altLang="en-US"/>
          </a:p>
        </p:txBody>
      </p:sp>
    </p:spTree>
    <p:extLst>
      <p:ext uri="{BB962C8B-B14F-4D97-AF65-F5344CB8AC3E}">
        <p14:creationId xmlns:p14="http://schemas.microsoft.com/office/powerpoint/2010/main" val="338823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直推式学习和归纳式学习</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2A2CAD8-F91A-409A-B778-AA74111763F6}" type="slidenum">
              <a:rPr lang="zh-CN" altLang="en-US" smtClean="0"/>
              <a:t>4</a:t>
            </a:fld>
            <a:endParaRPr lang="zh-CN" altLang="en-US"/>
          </a:p>
        </p:txBody>
      </p:sp>
    </p:spTree>
    <p:extLst>
      <p:ext uri="{BB962C8B-B14F-4D97-AF65-F5344CB8AC3E}">
        <p14:creationId xmlns:p14="http://schemas.microsoft.com/office/powerpoint/2010/main" val="71182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对于高通量的图，如</a:t>
            </a:r>
            <a:r>
              <a:rPr lang="en-US" altLang="zh-CN" dirty="0" smtClean="0"/>
              <a:t>YouTube</a:t>
            </a:r>
            <a:r>
              <a:rPr lang="zh-CN" altLang="en-US" dirty="0" smtClean="0"/>
              <a:t>等网络不适用于</a:t>
            </a:r>
            <a:r>
              <a:rPr lang="en-US" altLang="zh-CN" dirty="0" err="1" smtClean="0"/>
              <a:t>transductive</a:t>
            </a:r>
            <a:r>
              <a:rPr lang="en-US" altLang="zh-CN" dirty="0" smtClean="0"/>
              <a:t> learning</a:t>
            </a:r>
            <a:r>
              <a:rPr lang="zh-CN" altLang="en-US" dirty="0" smtClean="0"/>
              <a:t>。</a:t>
            </a:r>
            <a:endParaRPr lang="en-US" altLang="zh-CN" dirty="0" smtClean="0"/>
          </a:p>
          <a:p>
            <a:r>
              <a:rPr lang="en-US" altLang="zh-CN" dirty="0" smtClean="0"/>
              <a:t>Inductive learning</a:t>
            </a:r>
            <a:r>
              <a:rPr lang="zh-CN" altLang="en-US" dirty="0" smtClean="0"/>
              <a:t>是通过现象总结一个规律，然后对新的数据使用这条规律。这个规律可能不对，所以这种方法有更大的挑战</a:t>
            </a:r>
            <a:endParaRPr lang="zh-CN" altLang="en-US" dirty="0"/>
          </a:p>
        </p:txBody>
      </p:sp>
      <p:sp>
        <p:nvSpPr>
          <p:cNvPr id="4" name="灯片编号占位符 3"/>
          <p:cNvSpPr>
            <a:spLocks noGrp="1"/>
          </p:cNvSpPr>
          <p:nvPr>
            <p:ph type="sldNum" sz="quarter" idx="10"/>
          </p:nvPr>
        </p:nvSpPr>
        <p:spPr/>
        <p:txBody>
          <a:bodyPr/>
          <a:lstStyle/>
          <a:p>
            <a:fld id="{32A2CAD8-F91A-409A-B778-AA74111763F6}" type="slidenum">
              <a:rPr lang="zh-CN" altLang="en-US" smtClean="0"/>
              <a:t>5</a:t>
            </a:fld>
            <a:endParaRPr lang="zh-CN" altLang="en-US"/>
          </a:p>
        </p:txBody>
      </p:sp>
    </p:spTree>
    <p:extLst>
      <p:ext uri="{BB962C8B-B14F-4D97-AF65-F5344CB8AC3E}">
        <p14:creationId xmlns:p14="http://schemas.microsoft.com/office/powerpoint/2010/main" val="39526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6</a:t>
            </a:fld>
            <a:endParaRPr lang="zh-CN" altLang="en-US"/>
          </a:p>
        </p:txBody>
      </p:sp>
    </p:spTree>
    <p:extLst>
      <p:ext uri="{BB962C8B-B14F-4D97-AF65-F5344CB8AC3E}">
        <p14:creationId xmlns:p14="http://schemas.microsoft.com/office/powerpoint/2010/main" val="197160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7</a:t>
            </a:fld>
            <a:endParaRPr lang="zh-CN" altLang="en-US"/>
          </a:p>
        </p:txBody>
      </p:sp>
    </p:spTree>
    <p:extLst>
      <p:ext uri="{BB962C8B-B14F-4D97-AF65-F5344CB8AC3E}">
        <p14:creationId xmlns:p14="http://schemas.microsoft.com/office/powerpoint/2010/main" val="228964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平均聚集函数：在元素级别进行平均，而且比一般的方法多了一个</a:t>
            </a:r>
            <a:r>
              <a:rPr lang="en-US" altLang="zh-CN" dirty="0" err="1" smtClean="0"/>
              <a:t>concat</a:t>
            </a:r>
            <a:r>
              <a:rPr lang="zh-CN" altLang="en-US" dirty="0" smtClean="0"/>
              <a:t>操作，可以看做是在层级关系上的（不同搜索深度的） “</a:t>
            </a:r>
            <a:r>
              <a:rPr lang="en-US" altLang="zh-CN" dirty="0" smtClean="0"/>
              <a:t>skip-connection</a:t>
            </a:r>
            <a:r>
              <a:rPr lang="zh-CN" altLang="en-US" dirty="0" smtClean="0"/>
              <a:t>”</a:t>
            </a:r>
            <a:endParaRPr lang="en-US" altLang="zh-CN" dirty="0" smtClean="0"/>
          </a:p>
          <a:p>
            <a:r>
              <a:rPr lang="en-US" altLang="zh-CN" dirty="0" err="1" smtClean="0"/>
              <a:t>Lstm</a:t>
            </a:r>
            <a:r>
              <a:rPr lang="zh-CN" altLang="en-US" dirty="0" smtClean="0"/>
              <a:t>聚集函数：将节点邻居随机排列作为</a:t>
            </a:r>
            <a:r>
              <a:rPr lang="en-US" altLang="zh-CN" dirty="0" err="1" smtClean="0"/>
              <a:t>lstm</a:t>
            </a:r>
            <a:r>
              <a:rPr lang="zh-CN" altLang="en-US" dirty="0" smtClean="0"/>
              <a:t>的输入</a:t>
            </a:r>
            <a:endParaRPr lang="en-US" altLang="zh-CN" dirty="0" smtClean="0"/>
          </a:p>
          <a:p>
            <a:r>
              <a:rPr lang="zh-CN" altLang="en-US" dirty="0" smtClean="0"/>
              <a:t>池化聚集函数：在</a:t>
            </a:r>
            <a:r>
              <a:rPr lang="en-US" altLang="zh-CN" dirty="0" smtClean="0"/>
              <a:t>max</a:t>
            </a:r>
            <a:r>
              <a:rPr lang="zh-CN" altLang="en-US" dirty="0" smtClean="0"/>
              <a:t>之前可以是任意深度的多层感知机，多层感知机可以被看做是一系列函数的集合，用来计算邻居节点的特征。</a:t>
            </a:r>
            <a:endParaRPr lang="zh-CN" altLang="en-US" dirty="0"/>
          </a:p>
        </p:txBody>
      </p:sp>
      <p:sp>
        <p:nvSpPr>
          <p:cNvPr id="4" name="灯片编号占位符 3"/>
          <p:cNvSpPr>
            <a:spLocks noGrp="1"/>
          </p:cNvSpPr>
          <p:nvPr>
            <p:ph type="sldNum" sz="quarter" idx="10"/>
          </p:nvPr>
        </p:nvSpPr>
        <p:spPr/>
        <p:txBody>
          <a:bodyPr/>
          <a:lstStyle/>
          <a:p>
            <a:fld id="{32A2CAD8-F91A-409A-B778-AA74111763F6}" type="slidenum">
              <a:rPr lang="zh-CN" altLang="en-US" smtClean="0"/>
              <a:t>8</a:t>
            </a:fld>
            <a:endParaRPr lang="zh-CN" altLang="en-US"/>
          </a:p>
        </p:txBody>
      </p:sp>
    </p:spTree>
    <p:extLst>
      <p:ext uri="{BB962C8B-B14F-4D97-AF65-F5344CB8AC3E}">
        <p14:creationId xmlns:p14="http://schemas.microsoft.com/office/powerpoint/2010/main" val="240607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9</a:t>
            </a:fld>
            <a:endParaRPr lang="zh-CN" altLang="en-US"/>
          </a:p>
        </p:txBody>
      </p:sp>
    </p:spTree>
    <p:extLst>
      <p:ext uri="{BB962C8B-B14F-4D97-AF65-F5344CB8AC3E}">
        <p14:creationId xmlns:p14="http://schemas.microsoft.com/office/powerpoint/2010/main" val="365997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60F51E2-6110-42B6-AD1C-2A061E700915}"/>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xmlns=""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90967AC-5B2E-4CE5-B02B-28F41E919F81}"/>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xmlns=""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808C711-39DA-4EF0-8F62-5B958554AD34}"/>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xmlns=""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147535A-CA5C-4FEB-8741-595DAEBF8813}"/>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xmlns=""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A1F2D2F-B897-46FD-A83C-A03ED06B7A11}"/>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xmlns=""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96315400-E657-44A6-9431-0775D1338014}"/>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xmlns=""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6C908C43-40B8-47E0-BEE5-4D569B395DA2}"/>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8" name="页脚占位符 7">
            <a:extLst>
              <a:ext uri="{FF2B5EF4-FFF2-40B4-BE49-F238E27FC236}">
                <a16:creationId xmlns:a16="http://schemas.microsoft.com/office/drawing/2014/main" xmlns=""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865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55DAC134-AFFB-4EBC-8577-3763C77156F6}"/>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4" name="页脚占位符 3">
            <a:extLst>
              <a:ext uri="{FF2B5EF4-FFF2-40B4-BE49-F238E27FC236}">
                <a16:creationId xmlns:a16="http://schemas.microsoft.com/office/drawing/2014/main" xmlns=""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B8FB671-D110-4C75-BC20-D71012F4A82D}"/>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3" name="页脚占位符 2">
            <a:extLst>
              <a:ext uri="{FF2B5EF4-FFF2-40B4-BE49-F238E27FC236}">
                <a16:creationId xmlns:a16="http://schemas.microsoft.com/office/drawing/2014/main" xmlns=""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5A3FB0E-9CF1-484B-B4E7-EDED727E82EA}"/>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xmlns=""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C7275C6-0447-48E4-871A-D2274E6D9624}"/>
              </a:ext>
            </a:extLst>
          </p:cNvPr>
          <p:cNvSpPr>
            <a:spLocks noGrp="1"/>
          </p:cNvSpPr>
          <p:nvPr>
            <p:ph type="dt" sz="half" idx="10"/>
          </p:nvPr>
        </p:nvSpPr>
        <p:spPr/>
        <p:txBody>
          <a:bodyPr/>
          <a:lstStyle/>
          <a:p>
            <a:fld id="{851456EF-EDA7-466D-90A9-97D47B7037CB}"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xmlns=""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xmlns=""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xmlns="" id="{9F50E352-2B4E-4A3F-BA9B-064B6FD1086D}"/>
              </a:ext>
            </a:extLst>
          </p:cNvPr>
          <p:cNvGrpSpPr/>
          <p:nvPr/>
        </p:nvGrpSpPr>
        <p:grpSpPr>
          <a:xfrm rot="16200000">
            <a:off x="5235427" y="-2272115"/>
            <a:ext cx="1666028" cy="11592706"/>
            <a:chOff x="5136372" y="363293"/>
            <a:chExt cx="1666028" cy="11592706"/>
          </a:xfrm>
        </p:grpSpPr>
        <p:cxnSp>
          <p:nvCxnSpPr>
            <p:cNvPr id="17" name="直接连接符 16">
              <a:extLst>
                <a:ext uri="{FF2B5EF4-FFF2-40B4-BE49-F238E27FC236}">
                  <a16:creationId xmlns:a16="http://schemas.microsoft.com/office/drawing/2014/main" xmlns="" id="{5F484B0A-0D4D-465D-BEE2-14BF217AF92F}"/>
                </a:ext>
              </a:extLst>
            </p:cNvPr>
            <p:cNvCxnSpPr>
              <a:cxnSpLocks/>
              <a:stCxn id="20" idx="4"/>
              <a:endCxn id="22"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2BCECDB1-2E54-4B42-B4BF-823D98F53540}"/>
                </a:ext>
              </a:extLst>
            </p:cNvPr>
            <p:cNvCxnSpPr>
              <a:cxnSpLocks/>
              <a:stCxn id="19" idx="4"/>
              <a:endCxn id="21"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xmlns="" id="{EFAC4D22-06B1-4CDE-A5DB-ECD11EB39329}"/>
                </a:ext>
              </a:extLst>
            </p:cNvPr>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54DDE238-00FA-41A1-B5FD-5747BBCAB7DD}"/>
                </a:ext>
              </a:extLst>
            </p:cNvPr>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90FF7F3E-F66D-4068-95A1-29C4055AE6C0}"/>
                </a:ext>
              </a:extLst>
            </p:cNvPr>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57FF20F-63C9-4714-9303-3AFE1D82EF6B}"/>
                </a:ext>
              </a:extLst>
            </p:cNvPr>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xmlns="" id="{DC89C92D-A71C-4D20-8D84-376C0A41D2BD}"/>
              </a:ext>
            </a:extLst>
          </p:cNvPr>
          <p:cNvSpPr/>
          <p:nvPr/>
        </p:nvSpPr>
        <p:spPr>
          <a:xfrm>
            <a:off x="1367051" y="2057399"/>
            <a:ext cx="9457898" cy="2934269"/>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81C8DE6C-A538-42AC-BBAF-BFF59BB4CBFD}"/>
              </a:ext>
            </a:extLst>
          </p:cNvPr>
          <p:cNvSpPr txBox="1"/>
          <p:nvPr/>
        </p:nvSpPr>
        <p:spPr>
          <a:xfrm>
            <a:off x="1896944" y="2501574"/>
            <a:ext cx="8398109" cy="1754326"/>
          </a:xfrm>
          <a:prstGeom prst="rect">
            <a:avLst/>
          </a:prstGeom>
          <a:noFill/>
        </p:spPr>
        <p:txBody>
          <a:bodyPr wrap="square" rtlCol="0">
            <a:spAutoFit/>
            <a:scene3d>
              <a:camera prst="orthographicFront"/>
              <a:lightRig rig="threePt" dir="t"/>
            </a:scene3d>
            <a:sp3d contourW="12700"/>
          </a:bodyPr>
          <a:lstStyle/>
          <a:p>
            <a:pPr algn="ctr" defTabSz="685800">
              <a:defRPr/>
            </a:pPr>
            <a:r>
              <a:rPr lang="en-US" altLang="zh-CN" sz="5400" dirty="0" smtClean="0">
                <a:solidFill>
                  <a:schemeClr val="bg1"/>
                </a:solidFill>
                <a:ea typeface="微软雅黑" panose="020B0503020204020204" pitchFamily="34" charset="-122"/>
                <a:cs typeface="经典综艺体简" panose="02010609000101010101" pitchFamily="49" charset="-122"/>
              </a:rPr>
              <a:t>Inductive Representation Learning on Large Graphs </a:t>
            </a:r>
            <a:endParaRPr lang="zh-CN" altLang="en-US" sz="5400" dirty="0">
              <a:solidFill>
                <a:schemeClr val="bg1"/>
              </a:solidFill>
              <a:ea typeface="微软雅黑" panose="020B0503020204020204" pitchFamily="34" charset="-122"/>
              <a:cs typeface="经典综艺体简" panose="02010609000101010101" pitchFamily="49" charset="-122"/>
            </a:endParaRPr>
          </a:p>
        </p:txBody>
      </p:sp>
      <p:sp>
        <p:nvSpPr>
          <p:cNvPr id="14" name="文本框 13">
            <a:extLst>
              <a:ext uri="{FF2B5EF4-FFF2-40B4-BE49-F238E27FC236}">
                <a16:creationId xmlns:a16="http://schemas.microsoft.com/office/drawing/2014/main" xmlns="" id="{69DEAD63-F829-41AE-8756-2422CA216034}"/>
              </a:ext>
            </a:extLst>
          </p:cNvPr>
          <p:cNvSpPr txBox="1"/>
          <p:nvPr/>
        </p:nvSpPr>
        <p:spPr>
          <a:xfrm>
            <a:off x="1158308" y="4312914"/>
            <a:ext cx="3664263" cy="538609"/>
          </a:xfrm>
          <a:prstGeom prst="rect">
            <a:avLst/>
          </a:prstGeom>
          <a:noFill/>
        </p:spPr>
        <p:txBody>
          <a:bodyPr wrap="square" rtlCol="0">
            <a:spAutoFit/>
          </a:bodyPr>
          <a:lstStyle/>
          <a:p>
            <a:pPr algn="ctr">
              <a:spcBef>
                <a:spcPts val="600"/>
              </a:spcBef>
            </a:pPr>
            <a:r>
              <a:rPr lang="en-US" altLang="zh-CN" sz="1200" dirty="0">
                <a:solidFill>
                  <a:schemeClr val="bg1"/>
                </a:solidFill>
              </a:rPr>
              <a:t>William L. </a:t>
            </a:r>
            <a:r>
              <a:rPr lang="en-US" altLang="zh-CN" sz="1200" dirty="0" smtClean="0">
                <a:solidFill>
                  <a:schemeClr val="bg1"/>
                </a:solidFill>
              </a:rPr>
              <a:t>Hamilton</a:t>
            </a:r>
            <a:r>
              <a:rPr lang="en-US" altLang="zh-CN" sz="1200" dirty="0">
                <a:solidFill>
                  <a:schemeClr val="bg1"/>
                </a:solidFill>
              </a:rPr>
              <a:t> </a:t>
            </a:r>
            <a:endParaRPr lang="en-US" altLang="zh-CN" sz="1200" dirty="0" smtClean="0">
              <a:solidFill>
                <a:schemeClr val="bg1"/>
              </a:solidFill>
            </a:endParaRPr>
          </a:p>
          <a:p>
            <a:pPr algn="ctr">
              <a:spcBef>
                <a:spcPts val="600"/>
              </a:spcBef>
            </a:pPr>
            <a:r>
              <a:rPr lang="en-US" altLang="zh-CN" sz="1200" dirty="0" smtClean="0">
                <a:solidFill>
                  <a:schemeClr val="bg1"/>
                </a:solidFill>
              </a:rPr>
              <a:t>wleif@stanford.edu</a:t>
            </a:r>
            <a:endParaRPr lang="en-US" altLang="zh-CN" sz="1200" dirty="0">
              <a:solidFill>
                <a:schemeClr val="bg1"/>
              </a:solidFill>
              <a:ea typeface="微软雅黑" panose="020B0503020204020204" pitchFamily="34" charset="-122"/>
              <a:cs typeface="Hiragino Sans GB W3" charset="-122"/>
            </a:endParaRPr>
          </a:p>
        </p:txBody>
      </p:sp>
      <p:sp>
        <p:nvSpPr>
          <p:cNvPr id="13" name="文本框 12">
            <a:extLst>
              <a:ext uri="{FF2B5EF4-FFF2-40B4-BE49-F238E27FC236}">
                <a16:creationId xmlns:a16="http://schemas.microsoft.com/office/drawing/2014/main" xmlns="" id="{69DEAD63-F829-41AE-8756-2422CA216034}"/>
              </a:ext>
            </a:extLst>
          </p:cNvPr>
          <p:cNvSpPr txBox="1"/>
          <p:nvPr/>
        </p:nvSpPr>
        <p:spPr>
          <a:xfrm>
            <a:off x="4263866" y="4312914"/>
            <a:ext cx="3664263" cy="538609"/>
          </a:xfrm>
          <a:prstGeom prst="rect">
            <a:avLst/>
          </a:prstGeom>
          <a:noFill/>
        </p:spPr>
        <p:txBody>
          <a:bodyPr wrap="square" rtlCol="0">
            <a:spAutoFit/>
          </a:bodyPr>
          <a:lstStyle/>
          <a:p>
            <a:pPr algn="ctr">
              <a:spcBef>
                <a:spcPts val="600"/>
              </a:spcBef>
            </a:pPr>
            <a:r>
              <a:rPr lang="en-US" altLang="zh-CN" sz="1200" dirty="0" smtClean="0">
                <a:solidFill>
                  <a:schemeClr val="bg1"/>
                </a:solidFill>
              </a:rPr>
              <a:t>Rex Ying</a:t>
            </a:r>
          </a:p>
          <a:p>
            <a:pPr algn="ctr">
              <a:spcBef>
                <a:spcPts val="600"/>
              </a:spcBef>
            </a:pPr>
            <a:r>
              <a:rPr lang="en-US" altLang="zh-CN" sz="1200" dirty="0" smtClean="0">
                <a:solidFill>
                  <a:schemeClr val="bg1"/>
                </a:solidFill>
              </a:rPr>
              <a:t>rexying@stanford.edu</a:t>
            </a:r>
            <a:endParaRPr lang="en-US" altLang="zh-CN" sz="1200" dirty="0">
              <a:solidFill>
                <a:schemeClr val="bg1"/>
              </a:solidFill>
              <a:ea typeface="微软雅黑" panose="020B0503020204020204" pitchFamily="34" charset="-122"/>
              <a:cs typeface="Hiragino Sans GB W3" charset="-122"/>
            </a:endParaRPr>
          </a:p>
        </p:txBody>
      </p:sp>
      <p:sp>
        <p:nvSpPr>
          <p:cNvPr id="23" name="文本框 22">
            <a:extLst>
              <a:ext uri="{FF2B5EF4-FFF2-40B4-BE49-F238E27FC236}">
                <a16:creationId xmlns:a16="http://schemas.microsoft.com/office/drawing/2014/main" xmlns="" id="{69DEAD63-F829-41AE-8756-2422CA216034}"/>
              </a:ext>
            </a:extLst>
          </p:cNvPr>
          <p:cNvSpPr txBox="1"/>
          <p:nvPr/>
        </p:nvSpPr>
        <p:spPr>
          <a:xfrm>
            <a:off x="7538068" y="4312914"/>
            <a:ext cx="3088744" cy="538609"/>
          </a:xfrm>
          <a:prstGeom prst="rect">
            <a:avLst/>
          </a:prstGeom>
          <a:noFill/>
        </p:spPr>
        <p:txBody>
          <a:bodyPr wrap="square" rtlCol="0">
            <a:spAutoFit/>
          </a:bodyPr>
          <a:lstStyle/>
          <a:p>
            <a:pPr algn="ctr">
              <a:spcBef>
                <a:spcPts val="600"/>
              </a:spcBef>
            </a:pPr>
            <a:r>
              <a:rPr lang="en-US" altLang="zh-CN" sz="1200" dirty="0" smtClean="0">
                <a:solidFill>
                  <a:schemeClr val="bg1"/>
                </a:solidFill>
              </a:rPr>
              <a:t>Jure </a:t>
            </a:r>
            <a:r>
              <a:rPr lang="en-US" altLang="zh-CN" sz="1200" dirty="0" err="1">
                <a:solidFill>
                  <a:schemeClr val="bg1"/>
                </a:solidFill>
              </a:rPr>
              <a:t>Leskovec</a:t>
            </a:r>
            <a:r>
              <a:rPr lang="en-US" altLang="zh-CN" sz="1200" dirty="0">
                <a:solidFill>
                  <a:schemeClr val="bg1"/>
                </a:solidFill>
              </a:rPr>
              <a:t> </a:t>
            </a:r>
            <a:endParaRPr lang="en-US" altLang="zh-CN" sz="1200" dirty="0" smtClean="0">
              <a:solidFill>
                <a:schemeClr val="bg1"/>
              </a:solidFill>
            </a:endParaRPr>
          </a:p>
          <a:p>
            <a:pPr algn="ctr">
              <a:spcBef>
                <a:spcPts val="600"/>
              </a:spcBef>
            </a:pPr>
            <a:r>
              <a:rPr lang="en-US" altLang="zh-CN" sz="1200" dirty="0" smtClean="0">
                <a:solidFill>
                  <a:schemeClr val="bg1"/>
                </a:solidFill>
              </a:rPr>
              <a:t>jure@cs.stanford.edu</a:t>
            </a:r>
            <a:endParaRPr lang="en-US" altLang="zh-CN" sz="1200" dirty="0">
              <a:solidFill>
                <a:schemeClr val="bg1"/>
              </a:solidFill>
              <a:ea typeface="微软雅黑" panose="020B0503020204020204" pitchFamily="34" charset="-122"/>
              <a:cs typeface="Hiragino Sans GB W3" charset="-122"/>
            </a:endParaRPr>
          </a:p>
        </p:txBody>
      </p:sp>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9"/>
            <a:ext cx="3993651" cy="7331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3879588" cy="461665"/>
          </a:xfrm>
          <a:prstGeom prst="rect">
            <a:avLst/>
          </a:prstGeom>
          <a:noFill/>
        </p:spPr>
        <p:txBody>
          <a:bodyPr wrap="none" rtlCol="0">
            <a:spAutoFit/>
          </a:bodyPr>
          <a:lstStyle/>
          <a:p>
            <a:r>
              <a:rPr lang="en-US" altLang="zh-CN" sz="2400" b="1" dirty="0">
                <a:solidFill>
                  <a:schemeClr val="bg1"/>
                </a:solidFill>
                <a:latin typeface="等线" panose="02010600030101010101" pitchFamily="2" charset="-122"/>
              </a:rPr>
              <a:t>The Details of GraphSAGE </a:t>
            </a:r>
            <a:endParaRPr lang="zh-CN" altLang="en-US" sz="2400" b="1" dirty="0">
              <a:solidFill>
                <a:schemeClr val="bg1"/>
              </a:solidFill>
              <a:latin typeface="等线" panose="02010600030101010101" pitchFamily="2" charset="-122"/>
            </a:endParaRPr>
          </a:p>
        </p:txBody>
      </p:sp>
      <p:sp>
        <p:nvSpPr>
          <p:cNvPr id="2" name="文本框 1"/>
          <p:cNvSpPr txBox="1"/>
          <p:nvPr/>
        </p:nvSpPr>
        <p:spPr>
          <a:xfrm>
            <a:off x="4234249" y="181232"/>
            <a:ext cx="6582032" cy="369332"/>
          </a:xfrm>
          <a:prstGeom prst="rect">
            <a:avLst/>
          </a:prstGeom>
          <a:noFill/>
        </p:spPr>
        <p:txBody>
          <a:bodyPr wrap="square" rtlCol="0">
            <a:spAutoFit/>
          </a:bodyPr>
          <a:lstStyle/>
          <a:p>
            <a:r>
              <a:rPr lang="en-US" altLang="zh-CN" dirty="0" smtClean="0"/>
              <a:t>Learning the parameter of </a:t>
            </a:r>
            <a:r>
              <a:rPr lang="en-US" altLang="zh-CN" dirty="0" err="1" smtClean="0"/>
              <a:t>GraphSAGE</a:t>
            </a:r>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3552761" y="2188841"/>
            <a:ext cx="5152381" cy="371429"/>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519680" y="3100851"/>
                <a:ext cx="8036560" cy="923330"/>
              </a:xfrm>
              <a:prstGeom prst="rect">
                <a:avLst/>
              </a:prstGeom>
            </p:spPr>
            <p:txBody>
              <a:bodyPr wrap="square">
                <a:spAutoFit/>
              </a:bodyPr>
              <a:lstStyle/>
              <a:p>
                <a:pPr algn="just"/>
                <a:r>
                  <a:rPr lang="en-US" altLang="zh-CN" dirty="0" smtClean="0"/>
                  <a:t>v </a:t>
                </a:r>
                <a:r>
                  <a:rPr lang="en-US" altLang="zh-CN" dirty="0"/>
                  <a:t>is a node that co-occurs near u on fixed-length random walk, σ is the sigmoid function, </a:t>
                </a:r>
                <a14:m>
                  <m:oMath xmlns:m="http://schemas.openxmlformats.org/officeDocument/2006/math">
                    <m:sSub>
                      <m:sSubPr>
                        <m:ctrlPr>
                          <a:rPr lang="en-US" altLang="zh-CN" i="1" smtClean="0">
                            <a:latin typeface="Cambria Math" panose="02040503050406030204" pitchFamily="18" charset="0"/>
                          </a:rPr>
                        </m:ctrlPr>
                      </m:sSubPr>
                      <m:e>
                        <m:r>
                          <m:rPr>
                            <m:nor/>
                          </m:rPr>
                          <a:rPr lang="en-US" altLang="zh-CN" dirty="0"/>
                          <m:t>P</m:t>
                        </m:r>
                      </m:e>
                      <m:sub>
                        <m:r>
                          <m:rPr>
                            <m:nor/>
                          </m:rPr>
                          <a:rPr lang="en-US" altLang="zh-CN" dirty="0"/>
                          <m:t>n</m:t>
                        </m:r>
                      </m:sub>
                    </m:sSub>
                  </m:oMath>
                </a14:m>
                <a:r>
                  <a:rPr lang="en-US" altLang="zh-CN" dirty="0" smtClean="0"/>
                  <a:t> </a:t>
                </a:r>
                <a:r>
                  <a:rPr lang="en-US" altLang="zh-CN" dirty="0"/>
                  <a:t>is a negative sampling distribution, and Q defines the number of negative </a:t>
                </a:r>
                <a:r>
                  <a:rPr lang="en-US" altLang="zh-CN" dirty="0" smtClean="0"/>
                  <a:t>sample.</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519680" y="3100851"/>
                <a:ext cx="8036560" cy="923330"/>
              </a:xfrm>
              <a:prstGeom prst="rect">
                <a:avLst/>
              </a:prstGeom>
              <a:blipFill rotWithShape="0">
                <a:blip r:embed="rId4"/>
                <a:stretch>
                  <a:fillRect l="-607" t="-3974" r="-607"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05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8"/>
            <a:ext cx="2155258"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85209" y="122594"/>
            <a:ext cx="1984839" cy="461665"/>
          </a:xfrm>
          <a:prstGeom prst="rect">
            <a:avLst/>
          </a:prstGeom>
          <a:noFill/>
        </p:spPr>
        <p:txBody>
          <a:bodyPr wrap="none" rtlCol="0">
            <a:spAutoFit/>
          </a:bodyPr>
          <a:lstStyle/>
          <a:p>
            <a:pPr algn="ctr"/>
            <a:r>
              <a:rPr lang="en-US" altLang="zh-CN" sz="2400" b="1" dirty="0" smtClean="0">
                <a:solidFill>
                  <a:schemeClr val="bg1"/>
                </a:solidFill>
                <a:latin typeface="等线" panose="02010600030101010101" pitchFamily="2" charset="-122"/>
              </a:rPr>
              <a:t>Experiments </a:t>
            </a:r>
            <a:endParaRPr lang="zh-CN" altLang="en-US" sz="2400" b="1" dirty="0">
              <a:solidFill>
                <a:schemeClr val="bg1"/>
              </a:solidFill>
              <a:latin typeface="等线" panose="02010600030101010101" pitchFamily="2" charset="-122"/>
              <a:ea typeface="等线" panose="02010600030101010101" pitchFamily="2" charset="-122"/>
            </a:endParaRPr>
          </a:p>
        </p:txBody>
      </p:sp>
      <p:sp>
        <p:nvSpPr>
          <p:cNvPr id="41" name="文本框 40">
            <a:extLst>
              <a:ext uri="{FF2B5EF4-FFF2-40B4-BE49-F238E27FC236}">
                <a16:creationId xmlns:a16="http://schemas.microsoft.com/office/drawing/2014/main" xmlns="" id="{99F7E8EC-EC12-4764-822F-707F7480E256}"/>
              </a:ext>
            </a:extLst>
          </p:cNvPr>
          <p:cNvSpPr txBox="1"/>
          <p:nvPr/>
        </p:nvSpPr>
        <p:spPr>
          <a:xfrm>
            <a:off x="2696334" y="122594"/>
            <a:ext cx="2643672" cy="461665"/>
          </a:xfrm>
          <a:prstGeom prst="rect">
            <a:avLst/>
          </a:prstGeom>
          <a:noFill/>
        </p:spPr>
        <p:txBody>
          <a:bodyPr wrap="none" rtlCol="0">
            <a:spAutoFit/>
          </a:bodyPr>
          <a:lstStyle/>
          <a:p>
            <a:r>
              <a:rPr lang="en-US" altLang="zh-CN" sz="2400" b="1" dirty="0" smtClean="0"/>
              <a:t>Tasks &amp; Datasets </a:t>
            </a:r>
            <a:endParaRPr lang="en-US" altLang="zh-CN" sz="2400" b="1" dirty="0"/>
          </a:p>
        </p:txBody>
      </p:sp>
      <p:sp>
        <p:nvSpPr>
          <p:cNvPr id="2" name="文本框 1"/>
          <p:cNvSpPr txBox="1"/>
          <p:nvPr/>
        </p:nvSpPr>
        <p:spPr>
          <a:xfrm>
            <a:off x="1194486" y="1161535"/>
            <a:ext cx="10247871" cy="1200329"/>
          </a:xfrm>
          <a:prstGeom prst="rect">
            <a:avLst/>
          </a:prstGeom>
          <a:noFill/>
        </p:spPr>
        <p:txBody>
          <a:bodyPr wrap="square" rtlCol="0">
            <a:spAutoFit/>
          </a:bodyPr>
          <a:lstStyle/>
          <a:p>
            <a:r>
              <a:rPr lang="en-US" altLang="zh-CN" dirty="0" smtClean="0"/>
              <a:t>Tasks :</a:t>
            </a:r>
          </a:p>
          <a:p>
            <a:pPr marL="400050" indent="-400050">
              <a:buAutoNum type="romanLcParenBoth"/>
            </a:pPr>
            <a:r>
              <a:rPr lang="en-US" altLang="zh-CN" dirty="0" smtClean="0"/>
              <a:t>classifying </a:t>
            </a:r>
            <a:r>
              <a:rPr lang="en-US" altLang="zh-CN" dirty="0"/>
              <a:t>academic papers into different subjects using the Web of Science citation </a:t>
            </a:r>
            <a:r>
              <a:rPr lang="en-US" altLang="zh-CN" dirty="0" smtClean="0"/>
              <a:t>dataset</a:t>
            </a:r>
            <a:endParaRPr lang="en-US" altLang="zh-CN" dirty="0"/>
          </a:p>
          <a:p>
            <a:pPr marL="400050" indent="-400050">
              <a:buAutoNum type="romanLcParenBoth"/>
            </a:pPr>
            <a:r>
              <a:rPr lang="en-US" altLang="zh-CN" dirty="0" smtClean="0"/>
              <a:t>classifying </a:t>
            </a:r>
            <a:r>
              <a:rPr lang="en-US" altLang="zh-CN" dirty="0"/>
              <a:t>Reddit posts as belonging to different </a:t>
            </a:r>
            <a:r>
              <a:rPr lang="en-US" altLang="zh-CN" dirty="0" smtClean="0"/>
              <a:t>communities</a:t>
            </a:r>
            <a:endParaRPr lang="en-US" altLang="zh-CN" dirty="0"/>
          </a:p>
          <a:p>
            <a:pPr marL="400050" indent="-400050">
              <a:buAutoNum type="romanLcParenBoth"/>
            </a:pPr>
            <a:r>
              <a:rPr lang="en-US" altLang="zh-CN" dirty="0" smtClean="0"/>
              <a:t>classifying </a:t>
            </a:r>
            <a:r>
              <a:rPr lang="en-US" altLang="zh-CN" dirty="0"/>
              <a:t>protein functions across various biological protein-protein interaction (PPI) graph</a:t>
            </a:r>
            <a:endParaRPr lang="zh-CN" altLang="en-US" dirty="0"/>
          </a:p>
        </p:txBody>
      </p:sp>
      <p:sp>
        <p:nvSpPr>
          <p:cNvPr id="7" name="文本框 6"/>
          <p:cNvSpPr txBox="1"/>
          <p:nvPr/>
        </p:nvSpPr>
        <p:spPr>
          <a:xfrm>
            <a:off x="1194485" y="3345935"/>
            <a:ext cx="10247871" cy="2308324"/>
          </a:xfrm>
          <a:prstGeom prst="rect">
            <a:avLst/>
          </a:prstGeom>
          <a:noFill/>
        </p:spPr>
        <p:txBody>
          <a:bodyPr wrap="square" rtlCol="0">
            <a:spAutoFit/>
          </a:bodyPr>
          <a:lstStyle/>
          <a:p>
            <a:r>
              <a:rPr lang="en-US" altLang="zh-CN" dirty="0" smtClean="0"/>
              <a:t>Datasets :</a:t>
            </a:r>
          </a:p>
          <a:p>
            <a:pPr marL="400050" indent="-400050">
              <a:buAutoNum type="romanLcParenBoth"/>
            </a:pPr>
            <a:r>
              <a:rPr lang="en-US" altLang="zh-CN" dirty="0" smtClean="0"/>
              <a:t>Citation : An </a:t>
            </a:r>
            <a:r>
              <a:rPr lang="en-US" altLang="zh-CN" dirty="0"/>
              <a:t>undirected citation graph dataset derived from the Thomson Reuters Web of Science Core </a:t>
            </a:r>
            <a:r>
              <a:rPr lang="en-US" altLang="zh-CN" dirty="0" smtClean="0"/>
              <a:t>Collection. </a:t>
            </a:r>
          </a:p>
          <a:p>
            <a:pPr marL="400050" indent="-400050">
              <a:buAutoNum type="romanLcParenBoth"/>
            </a:pPr>
            <a:r>
              <a:rPr lang="en-US" altLang="zh-CN" dirty="0"/>
              <a:t>Reddit : Reddit is a large online discussion forum where users post and comment on content in different topical communities.</a:t>
            </a:r>
            <a:endParaRPr lang="en-US" altLang="zh-CN" dirty="0" smtClean="0"/>
          </a:p>
          <a:p>
            <a:pPr marL="400050" indent="-400050">
              <a:buAutoNum type="romanLcParenBoth"/>
            </a:pPr>
            <a:r>
              <a:rPr lang="en-US" altLang="zh-CN" dirty="0"/>
              <a:t>PPI </a:t>
            </a:r>
            <a:r>
              <a:rPr lang="en-US" altLang="zh-CN" dirty="0" smtClean="0"/>
              <a:t>: Classify </a:t>
            </a:r>
            <a:r>
              <a:rPr lang="en-US" altLang="zh-CN" dirty="0"/>
              <a:t>protein roles—in terms of their cellular functions from gene ontology—in various protein-protein interaction (PPI) graphs, with each graph corresponding to a different human </a:t>
            </a:r>
            <a:r>
              <a:rPr lang="en-US" altLang="zh-CN" dirty="0" smtClean="0"/>
              <a:t>tissue.</a:t>
            </a:r>
            <a:endParaRPr lang="zh-CN" altLang="en-US" dirty="0"/>
          </a:p>
        </p:txBody>
      </p:sp>
    </p:spTree>
    <p:extLst>
      <p:ext uri="{BB962C8B-B14F-4D97-AF65-F5344CB8AC3E}">
        <p14:creationId xmlns:p14="http://schemas.microsoft.com/office/powerpoint/2010/main" val="4041394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8"/>
            <a:ext cx="2155258"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85209" y="122594"/>
            <a:ext cx="1984839" cy="461665"/>
          </a:xfrm>
          <a:prstGeom prst="rect">
            <a:avLst/>
          </a:prstGeom>
          <a:noFill/>
        </p:spPr>
        <p:txBody>
          <a:bodyPr wrap="none" rtlCol="0">
            <a:spAutoFit/>
          </a:bodyPr>
          <a:lstStyle/>
          <a:p>
            <a:pPr algn="ctr"/>
            <a:r>
              <a:rPr lang="en-US" altLang="zh-CN" sz="2400" b="1" dirty="0" smtClean="0">
                <a:solidFill>
                  <a:schemeClr val="bg1"/>
                </a:solidFill>
                <a:latin typeface="等线" panose="02010600030101010101" pitchFamily="2" charset="-122"/>
              </a:rPr>
              <a:t>Experiments </a:t>
            </a:r>
            <a:endParaRPr lang="zh-CN" altLang="en-US" sz="2400" b="1" dirty="0">
              <a:solidFill>
                <a:schemeClr val="bg1"/>
              </a:solidFill>
              <a:latin typeface="等线" panose="02010600030101010101" pitchFamily="2" charset="-122"/>
              <a:ea typeface="等线" panose="02010600030101010101" pitchFamily="2" charset="-122"/>
            </a:endParaRPr>
          </a:p>
        </p:txBody>
      </p:sp>
      <p:sp>
        <p:nvSpPr>
          <p:cNvPr id="41" name="文本框 40">
            <a:extLst>
              <a:ext uri="{FF2B5EF4-FFF2-40B4-BE49-F238E27FC236}">
                <a16:creationId xmlns:a16="http://schemas.microsoft.com/office/drawing/2014/main" xmlns="" id="{99F7E8EC-EC12-4764-822F-707F7480E256}"/>
              </a:ext>
            </a:extLst>
          </p:cNvPr>
          <p:cNvSpPr txBox="1"/>
          <p:nvPr/>
        </p:nvSpPr>
        <p:spPr>
          <a:xfrm>
            <a:off x="2696334" y="122594"/>
            <a:ext cx="1176925" cy="461665"/>
          </a:xfrm>
          <a:prstGeom prst="rect">
            <a:avLst/>
          </a:prstGeom>
          <a:noFill/>
        </p:spPr>
        <p:txBody>
          <a:bodyPr wrap="none" rtlCol="0">
            <a:spAutoFit/>
          </a:bodyPr>
          <a:lstStyle/>
          <a:p>
            <a:r>
              <a:rPr lang="en-US" altLang="zh-CN" sz="2400" b="1" dirty="0" smtClean="0"/>
              <a:t>Results</a:t>
            </a:r>
            <a:endParaRPr lang="en-US" altLang="zh-CN" sz="2400" b="1" dirty="0"/>
          </a:p>
        </p:txBody>
      </p:sp>
      <p:pic>
        <p:nvPicPr>
          <p:cNvPr id="3" name="图片 2"/>
          <p:cNvPicPr>
            <a:picLocks noChangeAspect="1"/>
          </p:cNvPicPr>
          <p:nvPr/>
        </p:nvPicPr>
        <p:blipFill>
          <a:blip r:embed="rId3"/>
          <a:stretch>
            <a:fillRect/>
          </a:stretch>
        </p:blipFill>
        <p:spPr>
          <a:xfrm>
            <a:off x="2155258" y="1225434"/>
            <a:ext cx="8038095" cy="3228571"/>
          </a:xfrm>
          <a:prstGeom prst="rect">
            <a:avLst/>
          </a:prstGeom>
        </p:spPr>
      </p:pic>
    </p:spTree>
    <p:extLst>
      <p:ext uri="{BB962C8B-B14F-4D97-AF65-F5344CB8AC3E}">
        <p14:creationId xmlns:p14="http://schemas.microsoft.com/office/powerpoint/2010/main" val="2256601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8"/>
            <a:ext cx="2155258"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85209" y="122594"/>
            <a:ext cx="1984839" cy="461665"/>
          </a:xfrm>
          <a:prstGeom prst="rect">
            <a:avLst/>
          </a:prstGeom>
          <a:noFill/>
        </p:spPr>
        <p:txBody>
          <a:bodyPr wrap="none" rtlCol="0">
            <a:spAutoFit/>
          </a:bodyPr>
          <a:lstStyle/>
          <a:p>
            <a:pPr algn="ctr"/>
            <a:r>
              <a:rPr lang="en-US" altLang="zh-CN" sz="2400" b="1" dirty="0" smtClean="0">
                <a:solidFill>
                  <a:schemeClr val="bg1"/>
                </a:solidFill>
                <a:latin typeface="等线" panose="02010600030101010101" pitchFamily="2" charset="-122"/>
              </a:rPr>
              <a:t>Experiments </a:t>
            </a:r>
            <a:endParaRPr lang="zh-CN" altLang="en-US" sz="2400" b="1" dirty="0">
              <a:solidFill>
                <a:schemeClr val="bg1"/>
              </a:solidFill>
              <a:latin typeface="等线" panose="02010600030101010101" pitchFamily="2" charset="-122"/>
              <a:ea typeface="等线" panose="02010600030101010101" pitchFamily="2" charset="-122"/>
            </a:endParaRPr>
          </a:p>
        </p:txBody>
      </p:sp>
      <p:sp>
        <p:nvSpPr>
          <p:cNvPr id="41" name="文本框 40">
            <a:extLst>
              <a:ext uri="{FF2B5EF4-FFF2-40B4-BE49-F238E27FC236}">
                <a16:creationId xmlns:a16="http://schemas.microsoft.com/office/drawing/2014/main" xmlns="" id="{99F7E8EC-EC12-4764-822F-707F7480E256}"/>
              </a:ext>
            </a:extLst>
          </p:cNvPr>
          <p:cNvSpPr txBox="1"/>
          <p:nvPr/>
        </p:nvSpPr>
        <p:spPr>
          <a:xfrm>
            <a:off x="2696334" y="122594"/>
            <a:ext cx="5618846" cy="461665"/>
          </a:xfrm>
          <a:prstGeom prst="rect">
            <a:avLst/>
          </a:prstGeom>
          <a:noFill/>
        </p:spPr>
        <p:txBody>
          <a:bodyPr wrap="none" rtlCol="0">
            <a:spAutoFit/>
          </a:bodyPr>
          <a:lstStyle/>
          <a:p>
            <a:r>
              <a:rPr lang="en-US" altLang="zh-CN" sz="2400" b="1" dirty="0" smtClean="0"/>
              <a:t>Runtime &amp; Neighborhood sample size </a:t>
            </a:r>
            <a:endParaRPr lang="en-US" altLang="zh-CN" sz="2400" b="1" dirty="0"/>
          </a:p>
        </p:txBody>
      </p:sp>
      <p:pic>
        <p:nvPicPr>
          <p:cNvPr id="4" name="图片 3"/>
          <p:cNvPicPr>
            <a:picLocks noChangeAspect="1"/>
          </p:cNvPicPr>
          <p:nvPr/>
        </p:nvPicPr>
        <p:blipFill>
          <a:blip r:embed="rId3"/>
          <a:stretch>
            <a:fillRect/>
          </a:stretch>
        </p:blipFill>
        <p:spPr>
          <a:xfrm>
            <a:off x="1488712" y="2113280"/>
            <a:ext cx="9336496" cy="2753360"/>
          </a:xfrm>
          <a:prstGeom prst="rect">
            <a:avLst/>
          </a:prstGeom>
        </p:spPr>
      </p:pic>
    </p:spTree>
    <p:extLst>
      <p:ext uri="{BB962C8B-B14F-4D97-AF65-F5344CB8AC3E}">
        <p14:creationId xmlns:p14="http://schemas.microsoft.com/office/powerpoint/2010/main" val="1650983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8"/>
            <a:ext cx="3088640"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等线" panose="02010600030101010101" pitchFamily="2" charset="-122"/>
              </a:rPr>
              <a:t>Theoretical</a:t>
            </a:r>
            <a:r>
              <a:rPr lang="en-US" altLang="zh-CN" sz="2400" dirty="0"/>
              <a:t> </a:t>
            </a:r>
            <a:r>
              <a:rPr lang="en-US" altLang="zh-CN" sz="2400" b="1" dirty="0">
                <a:solidFill>
                  <a:schemeClr val="bg1"/>
                </a:solidFill>
                <a:latin typeface="等线" panose="02010600030101010101" pitchFamily="2" charset="-122"/>
              </a:rPr>
              <a:t>analysis</a:t>
            </a:r>
            <a:endParaRPr lang="zh-CN" altLang="en-US" sz="2400" b="1" dirty="0">
              <a:solidFill>
                <a:schemeClr val="bg1"/>
              </a:solidFill>
              <a:latin typeface="等线" panose="02010600030101010101" pitchFamily="2" charset="-122"/>
            </a:endParaRPr>
          </a:p>
        </p:txBody>
      </p:sp>
      <p:sp>
        <p:nvSpPr>
          <p:cNvPr id="2" name="矩形 1"/>
          <p:cNvSpPr/>
          <p:nvPr/>
        </p:nvSpPr>
        <p:spPr>
          <a:xfrm>
            <a:off x="1544320" y="1175435"/>
            <a:ext cx="9895840" cy="369332"/>
          </a:xfrm>
          <a:prstGeom prst="rect">
            <a:avLst/>
          </a:prstGeom>
        </p:spPr>
        <p:txBody>
          <a:bodyPr wrap="square">
            <a:spAutoFit/>
          </a:bodyPr>
          <a:lstStyle/>
          <a:p>
            <a:pPr algn="ctr"/>
            <a:r>
              <a:rPr lang="en-US" altLang="zh-CN" dirty="0"/>
              <a:t>how </a:t>
            </a:r>
            <a:r>
              <a:rPr lang="en-US" altLang="zh-CN" dirty="0" err="1"/>
              <a:t>GraphSAGE</a:t>
            </a:r>
            <a:r>
              <a:rPr lang="en-US" altLang="zh-CN" dirty="0"/>
              <a:t> can learn about graph structure, even though it is inherently based on </a:t>
            </a:r>
            <a:r>
              <a:rPr lang="en-US" altLang="zh-CN" dirty="0" smtClean="0"/>
              <a:t>features</a:t>
            </a:r>
            <a:r>
              <a:rPr lang="en-US" altLang="zh-CN" dirty="0"/>
              <a:t>.</a:t>
            </a:r>
            <a:endParaRPr lang="zh-CN" altLang="en-US" dirty="0"/>
          </a:p>
        </p:txBody>
      </p:sp>
      <p:sp>
        <p:nvSpPr>
          <p:cNvPr id="3" name="下箭头 2"/>
          <p:cNvSpPr/>
          <p:nvPr/>
        </p:nvSpPr>
        <p:spPr>
          <a:xfrm>
            <a:off x="6405880" y="1705389"/>
            <a:ext cx="172720" cy="5994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1718" y="2476150"/>
            <a:ext cx="8321040" cy="369332"/>
          </a:xfrm>
          <a:prstGeom prst="rect">
            <a:avLst/>
          </a:prstGeom>
        </p:spPr>
        <p:txBody>
          <a:bodyPr wrap="square">
            <a:spAutoFit/>
          </a:bodyPr>
          <a:lstStyle/>
          <a:p>
            <a:pPr algn="ctr"/>
            <a:r>
              <a:rPr lang="en-US" altLang="zh-CN" dirty="0"/>
              <a:t>whether </a:t>
            </a:r>
            <a:r>
              <a:rPr lang="en-US" altLang="zh-CN" dirty="0" err="1"/>
              <a:t>GraphSAGE</a:t>
            </a:r>
            <a:r>
              <a:rPr lang="en-US" altLang="zh-CN" dirty="0"/>
              <a:t> can learn to predict the clustering coefficient of a node</a:t>
            </a:r>
            <a:endParaRPr lang="zh-CN" altLang="en-US" dirty="0"/>
          </a:p>
        </p:txBody>
      </p:sp>
      <p:pic>
        <p:nvPicPr>
          <p:cNvPr id="6" name="图片 5"/>
          <p:cNvPicPr>
            <a:picLocks noChangeAspect="1"/>
          </p:cNvPicPr>
          <p:nvPr/>
        </p:nvPicPr>
        <p:blipFill>
          <a:blip r:embed="rId3"/>
          <a:stretch>
            <a:fillRect/>
          </a:stretch>
        </p:blipFill>
        <p:spPr>
          <a:xfrm>
            <a:off x="2468429" y="3755467"/>
            <a:ext cx="8047619" cy="1638095"/>
          </a:xfrm>
          <a:prstGeom prst="rect">
            <a:avLst/>
          </a:prstGeom>
        </p:spPr>
      </p:pic>
      <p:sp>
        <p:nvSpPr>
          <p:cNvPr id="10" name="下箭头 9"/>
          <p:cNvSpPr/>
          <p:nvPr/>
        </p:nvSpPr>
        <p:spPr>
          <a:xfrm>
            <a:off x="6405879" y="2995405"/>
            <a:ext cx="172720" cy="5994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680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xmlns="" id="{E845DD01-BC7B-4218-87FC-C1425F59E2B6}"/>
              </a:ext>
            </a:extLst>
          </p:cNvPr>
          <p:cNvGrpSpPr/>
          <p:nvPr/>
        </p:nvGrpSpPr>
        <p:grpSpPr>
          <a:xfrm rot="16200000">
            <a:off x="5235427" y="-2272115"/>
            <a:ext cx="1666028" cy="11592706"/>
            <a:chOff x="5136372" y="363293"/>
            <a:chExt cx="1666028" cy="11592706"/>
          </a:xfrm>
        </p:grpSpPr>
        <p:cxnSp>
          <p:nvCxnSpPr>
            <p:cNvPr id="15" name="直接连接符 14">
              <a:extLst>
                <a:ext uri="{FF2B5EF4-FFF2-40B4-BE49-F238E27FC236}">
                  <a16:creationId xmlns:a16="http://schemas.microsoft.com/office/drawing/2014/main" xmlns="" id="{3C2F7013-B0C7-473A-8885-8E0DD5564F8E}"/>
                </a:ext>
              </a:extLst>
            </p:cNvPr>
            <p:cNvCxnSpPr>
              <a:cxnSpLocks/>
              <a:stCxn id="18" idx="4"/>
              <a:endCxn id="20"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5AA8606-2C30-4AFA-94EE-D076AC473661}"/>
                </a:ext>
              </a:extLst>
            </p:cNvPr>
            <p:cNvCxnSpPr>
              <a:cxnSpLocks/>
              <a:stCxn id="17" idx="4"/>
              <a:endCxn id="19"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xmlns="" id="{F436FD8E-B8B7-4E72-BE0A-78EDE7CB3A1E}"/>
                </a:ext>
              </a:extLst>
            </p:cNvPr>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22F88A9A-5090-499D-A79C-B32CF71BF939}"/>
                </a:ext>
              </a:extLst>
            </p:cNvPr>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13E16520-2E27-4014-9B83-94CB456EB10A}"/>
                </a:ext>
              </a:extLst>
            </p:cNvPr>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511C8A57-E699-4FB6-9CB5-1976D6B509B8}"/>
                </a:ext>
              </a:extLst>
            </p:cNvPr>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xmlns="" id="{97882332-9F51-4BC3-8EFC-0C0BA1995A69}"/>
              </a:ext>
            </a:extLst>
          </p:cNvPr>
          <p:cNvSpPr/>
          <p:nvPr/>
        </p:nvSpPr>
        <p:spPr>
          <a:xfrm>
            <a:off x="1367051" y="2057399"/>
            <a:ext cx="9457898" cy="2934269"/>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7A243484-570E-4A53-9FAE-1FBD17FEB00F}"/>
              </a:ext>
            </a:extLst>
          </p:cNvPr>
          <p:cNvSpPr txBox="1"/>
          <p:nvPr/>
        </p:nvSpPr>
        <p:spPr>
          <a:xfrm>
            <a:off x="1631997" y="2716967"/>
            <a:ext cx="8928004" cy="1015663"/>
          </a:xfrm>
          <a:prstGeom prst="rect">
            <a:avLst/>
          </a:prstGeom>
          <a:noFill/>
        </p:spPr>
        <p:txBody>
          <a:bodyPr wrap="square" rtlCol="0">
            <a:spAutoFit/>
            <a:scene3d>
              <a:camera prst="orthographicFront"/>
              <a:lightRig rig="threePt" dir="t"/>
            </a:scene3d>
            <a:sp3d contourW="12700"/>
          </a:bodyPr>
          <a:lstStyle/>
          <a:p>
            <a:pPr algn="ctr" defTabSz="685800">
              <a:defRPr/>
            </a:pPr>
            <a:r>
              <a:rPr lang="en-US" altLang="zh-CN" sz="6000" dirty="0">
                <a:solidFill>
                  <a:schemeClr val="bg1"/>
                </a:solidFill>
                <a:ea typeface="微软雅黑" panose="020B0503020204020204" pitchFamily="34" charset="-122"/>
                <a:cs typeface="经典综艺体简" panose="02010609000101010101" pitchFamily="49" charset="-122"/>
              </a:rPr>
              <a:t>THANKS FOR WATCHING</a:t>
            </a:r>
            <a:endParaRPr lang="zh-CN" altLang="en-US" sz="6000" dirty="0">
              <a:solidFill>
                <a:schemeClr val="bg1"/>
              </a:solidFill>
              <a:ea typeface="微软雅黑" panose="020B0503020204020204" pitchFamily="34" charset="-122"/>
              <a:cs typeface="经典综艺体简" panose="02010609000101010101" pitchFamily="49" charset="-122"/>
            </a:endParaRPr>
          </a:p>
        </p:txBody>
      </p:sp>
      <p:sp>
        <p:nvSpPr>
          <p:cNvPr id="21" name="文本框 20">
            <a:extLst>
              <a:ext uri="{FF2B5EF4-FFF2-40B4-BE49-F238E27FC236}">
                <a16:creationId xmlns:a16="http://schemas.microsoft.com/office/drawing/2014/main" xmlns="" id="{69DEAD63-F829-41AE-8756-2422CA216034}"/>
              </a:ext>
            </a:extLst>
          </p:cNvPr>
          <p:cNvSpPr txBox="1"/>
          <p:nvPr/>
        </p:nvSpPr>
        <p:spPr>
          <a:xfrm>
            <a:off x="3446279" y="4648202"/>
            <a:ext cx="5655886" cy="276999"/>
          </a:xfrm>
          <a:prstGeom prst="rect">
            <a:avLst/>
          </a:prstGeom>
          <a:noFill/>
        </p:spPr>
        <p:txBody>
          <a:bodyPr wrap="square" rtlCol="0">
            <a:spAutoFit/>
          </a:bodyPr>
          <a:lstStyle/>
          <a:p>
            <a:pPr algn="ctr">
              <a:spcBef>
                <a:spcPts val="600"/>
              </a:spcBef>
            </a:pPr>
            <a:r>
              <a:rPr lang="zh-CN" altLang="en-US" sz="1200" dirty="0">
                <a:solidFill>
                  <a:schemeClr val="bg1"/>
                </a:solidFill>
                <a:ea typeface="微软雅黑" panose="020B0503020204020204" pitchFamily="34" charset="-122"/>
                <a:cs typeface="Hiragino Sans GB W3" charset="-122"/>
              </a:rPr>
              <a:t>黄金</a:t>
            </a:r>
            <a:r>
              <a:rPr lang="zh-CN" altLang="en-US" sz="1200" dirty="0" smtClean="0">
                <a:solidFill>
                  <a:schemeClr val="bg1"/>
                </a:solidFill>
                <a:ea typeface="微软雅黑" panose="020B0503020204020204" pitchFamily="34" charset="-122"/>
                <a:cs typeface="Hiragino Sans GB W3" charset="-122"/>
              </a:rPr>
              <a:t>筱   </a:t>
            </a:r>
            <a:r>
              <a:rPr lang="en-US" altLang="zh-CN" sz="1200" dirty="0" smtClean="0">
                <a:solidFill>
                  <a:schemeClr val="bg1"/>
                </a:solidFill>
                <a:ea typeface="微软雅黑" panose="020B0503020204020204" pitchFamily="34" charset="-122"/>
                <a:cs typeface="Hiragino Sans GB W3" charset="-122"/>
              </a:rPr>
              <a:t>2019.2.23</a:t>
            </a:r>
            <a:endParaRPr lang="en-US" altLang="zh-CN" sz="1200" dirty="0">
              <a:solidFill>
                <a:schemeClr val="bg1"/>
              </a:solidFill>
              <a:ea typeface="微软雅黑" panose="020B0503020204020204" pitchFamily="34" charset="-122"/>
              <a:cs typeface="Hiragino Sans GB W3" charset="-122"/>
            </a:endParaRPr>
          </a:p>
        </p:txBody>
      </p:sp>
    </p:spTree>
    <p:extLst>
      <p:ext uri="{BB962C8B-B14F-4D97-AF65-F5344CB8AC3E}">
        <p14:creationId xmlns:p14="http://schemas.microsoft.com/office/powerpoint/2010/main" val="826473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C328DBA2-3D6D-43D1-88DA-317FA2931C64}"/>
              </a:ext>
            </a:extLst>
          </p:cNvPr>
          <p:cNvGrpSpPr/>
          <p:nvPr/>
        </p:nvGrpSpPr>
        <p:grpSpPr>
          <a:xfrm>
            <a:off x="2507249" y="310829"/>
            <a:ext cx="202703" cy="6247219"/>
            <a:chOff x="6599697" y="858593"/>
            <a:chExt cx="202703" cy="6247219"/>
          </a:xfrm>
        </p:grpSpPr>
        <p:cxnSp>
          <p:nvCxnSpPr>
            <p:cNvPr id="4" name="直接连接符 3">
              <a:extLst>
                <a:ext uri="{FF2B5EF4-FFF2-40B4-BE49-F238E27FC236}">
                  <a16:creationId xmlns:a16="http://schemas.microsoft.com/office/drawing/2014/main" xmlns="" id="{DEAC3964-D974-4FBA-816B-EE8000092FC5}"/>
                </a:ext>
              </a:extLst>
            </p:cNvPr>
            <p:cNvCxnSpPr>
              <a:cxnSpLocks/>
            </p:cNvCxnSpPr>
            <p:nvPr/>
          </p:nvCxnSpPr>
          <p:spPr>
            <a:xfrm>
              <a:off x="6701049" y="1021569"/>
              <a:ext cx="0" cy="588889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xmlns="" id="{E01B51D3-C6DE-49C6-A21A-3BFA3D26BED0}"/>
                </a:ext>
              </a:extLst>
            </p:cNvPr>
            <p:cNvSpPr/>
            <p:nvPr/>
          </p:nvSpPr>
          <p:spPr>
            <a:xfrm>
              <a:off x="6599697" y="8585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6E97D264-E340-4491-AF78-CE7B3F08E070}"/>
                </a:ext>
              </a:extLst>
            </p:cNvPr>
            <p:cNvSpPr/>
            <p:nvPr/>
          </p:nvSpPr>
          <p:spPr>
            <a:xfrm>
              <a:off x="6599697" y="6903109"/>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xmlns="" id="{FEEFA66C-0659-4266-91CC-1D1F1B314919}"/>
              </a:ext>
            </a:extLst>
          </p:cNvPr>
          <p:cNvSpPr/>
          <p:nvPr/>
        </p:nvSpPr>
        <p:spPr>
          <a:xfrm rot="16200000">
            <a:off x="268872" y="2576192"/>
            <a:ext cx="4728944" cy="1705618"/>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E57482AD-223C-49C6-9C47-ECE3E0DDDF76}"/>
              </a:ext>
            </a:extLst>
          </p:cNvPr>
          <p:cNvSpPr txBox="1"/>
          <p:nvPr/>
        </p:nvSpPr>
        <p:spPr>
          <a:xfrm rot="5400000">
            <a:off x="110326" y="2921168"/>
            <a:ext cx="5099753" cy="1015663"/>
          </a:xfrm>
          <a:prstGeom prst="rect">
            <a:avLst/>
          </a:prstGeom>
          <a:noFill/>
        </p:spPr>
        <p:txBody>
          <a:bodyPr wrap="square" rtlCol="0">
            <a:spAutoFit/>
            <a:scene3d>
              <a:camera prst="orthographicFront"/>
              <a:lightRig rig="threePt" dir="t"/>
            </a:scene3d>
            <a:sp3d contourW="12700"/>
          </a:bodyPr>
          <a:lstStyle/>
          <a:p>
            <a:pPr algn="ctr" defTabSz="685800">
              <a:defRPr/>
            </a:pPr>
            <a:r>
              <a:rPr lang="en-US" altLang="zh-CN" sz="6000" dirty="0">
                <a:solidFill>
                  <a:schemeClr val="bg1"/>
                </a:solidFill>
                <a:ea typeface="微软雅黑" panose="020B0503020204020204" pitchFamily="34" charset="-122"/>
                <a:cs typeface="经典综艺体简" panose="02010609000101010101" pitchFamily="49" charset="-122"/>
              </a:rPr>
              <a:t>CONTENTS</a:t>
            </a:r>
            <a:endParaRPr lang="zh-CN" altLang="en-US" sz="6000" dirty="0">
              <a:solidFill>
                <a:schemeClr val="bg1"/>
              </a:solidFill>
              <a:ea typeface="微软雅黑" panose="020B0503020204020204" pitchFamily="34" charset="-122"/>
              <a:cs typeface="经典综艺体简" panose="02010609000101010101" pitchFamily="49" charset="-122"/>
            </a:endParaRPr>
          </a:p>
        </p:txBody>
      </p:sp>
      <p:grpSp>
        <p:nvGrpSpPr>
          <p:cNvPr id="14" name="组合 13">
            <a:extLst>
              <a:ext uri="{FF2B5EF4-FFF2-40B4-BE49-F238E27FC236}">
                <a16:creationId xmlns:a16="http://schemas.microsoft.com/office/drawing/2014/main" xmlns="" id="{E6BE23A4-3FC4-456E-ABCA-49C5F49E1971}"/>
              </a:ext>
            </a:extLst>
          </p:cNvPr>
          <p:cNvGrpSpPr/>
          <p:nvPr/>
        </p:nvGrpSpPr>
        <p:grpSpPr>
          <a:xfrm>
            <a:off x="5217763" y="1609019"/>
            <a:ext cx="5831237" cy="553998"/>
            <a:chOff x="5452003" y="1685219"/>
            <a:chExt cx="5831237" cy="553998"/>
          </a:xfrm>
        </p:grpSpPr>
        <p:sp>
          <p:nvSpPr>
            <p:cNvPr id="15" name="流程图: 数据 14">
              <a:extLst>
                <a:ext uri="{FF2B5EF4-FFF2-40B4-BE49-F238E27FC236}">
                  <a16:creationId xmlns:a16="http://schemas.microsoft.com/office/drawing/2014/main" xmlns="" id="{EF40A90C-3679-414E-B60F-D628A827C6C6}"/>
                </a:ext>
              </a:extLst>
            </p:cNvPr>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B75B76C3-6059-437C-B5BB-102BCE60DACB}"/>
                </a:ext>
              </a:extLst>
            </p:cNvPr>
            <p:cNvSpPr/>
            <p:nvPr/>
          </p:nvSpPr>
          <p:spPr>
            <a:xfrm>
              <a:off x="5585969" y="1685219"/>
              <a:ext cx="537327" cy="553998"/>
            </a:xfrm>
            <a:prstGeom prst="rect">
              <a:avLst/>
            </a:prstGeom>
          </p:spPr>
          <p:txBody>
            <a:bodyPr wrap="square">
              <a:spAutoFit/>
            </a:bodyPr>
            <a:lstStyle/>
            <a:p>
              <a:r>
                <a:rPr lang="en-US" altLang="zh-CN" sz="3000" dirty="0">
                  <a:solidFill>
                    <a:schemeClr val="bg1"/>
                  </a:solidFill>
                  <a:latin typeface="Impact" panose="020B0806030902050204" pitchFamily="34" charset="0"/>
                </a:rPr>
                <a:t>01</a:t>
              </a:r>
              <a:endParaRPr lang="zh-CN" altLang="en-US" sz="3000" dirty="0">
                <a:solidFill>
                  <a:schemeClr val="bg1"/>
                </a:solidFill>
                <a:latin typeface="Impact" panose="020B0806030902050204" pitchFamily="34" charset="0"/>
              </a:endParaRPr>
            </a:p>
          </p:txBody>
        </p:sp>
        <p:sp>
          <p:nvSpPr>
            <p:cNvPr id="17" name="矩形 16">
              <a:extLst>
                <a:ext uri="{FF2B5EF4-FFF2-40B4-BE49-F238E27FC236}">
                  <a16:creationId xmlns:a16="http://schemas.microsoft.com/office/drawing/2014/main" xmlns="" id="{4FC4B95B-1DB3-4E28-B443-604ADA12D1F3}"/>
                </a:ext>
              </a:extLst>
            </p:cNvPr>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xmlns="" id="{2CB2D4EB-BF5F-43F8-9ABA-AB79D9B15B53}"/>
                </a:ext>
              </a:extLst>
            </p:cNvPr>
            <p:cNvSpPr txBox="1"/>
            <p:nvPr/>
          </p:nvSpPr>
          <p:spPr>
            <a:xfrm>
              <a:off x="6456510" y="1757154"/>
              <a:ext cx="2483577" cy="400110"/>
            </a:xfrm>
            <a:prstGeom prst="rect">
              <a:avLst/>
            </a:prstGeom>
            <a:noFill/>
          </p:spPr>
          <p:txBody>
            <a:bodyPr wrap="square" rtlCol="0">
              <a:spAutoFit/>
            </a:bodyPr>
            <a:lstStyle/>
            <a:p>
              <a:r>
                <a:rPr lang="en-US" altLang="zh-CN" sz="2000" b="1" dirty="0" smtClean="0">
                  <a:latin typeface="等线" panose="02010600030101010101" pitchFamily="2" charset="-122"/>
                </a:rPr>
                <a:t>Introduction </a:t>
              </a:r>
              <a:endParaRPr lang="zh-CN" altLang="en-US" sz="2000" b="1" dirty="0">
                <a:latin typeface="等线" panose="02010600030101010101" pitchFamily="2" charset="-122"/>
              </a:endParaRPr>
            </a:p>
          </p:txBody>
        </p:sp>
      </p:grpSp>
      <p:grpSp>
        <p:nvGrpSpPr>
          <p:cNvPr id="20" name="组合 19">
            <a:extLst>
              <a:ext uri="{FF2B5EF4-FFF2-40B4-BE49-F238E27FC236}">
                <a16:creationId xmlns:a16="http://schemas.microsoft.com/office/drawing/2014/main" xmlns="" id="{E1279C64-7A8D-4A76-9388-F718E92099B0}"/>
              </a:ext>
            </a:extLst>
          </p:cNvPr>
          <p:cNvGrpSpPr/>
          <p:nvPr/>
        </p:nvGrpSpPr>
        <p:grpSpPr>
          <a:xfrm>
            <a:off x="5217763" y="2679207"/>
            <a:ext cx="5831237" cy="553998"/>
            <a:chOff x="5452003" y="1685219"/>
            <a:chExt cx="5831237" cy="553998"/>
          </a:xfrm>
        </p:grpSpPr>
        <p:sp>
          <p:nvSpPr>
            <p:cNvPr id="21" name="流程图: 数据 20">
              <a:extLst>
                <a:ext uri="{FF2B5EF4-FFF2-40B4-BE49-F238E27FC236}">
                  <a16:creationId xmlns:a16="http://schemas.microsoft.com/office/drawing/2014/main" xmlns="" id="{0FCE231C-50A8-4D41-8F32-589B66C0FE5A}"/>
                </a:ext>
              </a:extLst>
            </p:cNvPr>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0CCAF726-216E-4CBE-B6A0-1840C8F32B69}"/>
                </a:ext>
              </a:extLst>
            </p:cNvPr>
            <p:cNvSpPr/>
            <p:nvPr/>
          </p:nvSpPr>
          <p:spPr>
            <a:xfrm>
              <a:off x="5585969" y="1685219"/>
              <a:ext cx="698257" cy="553998"/>
            </a:xfrm>
            <a:prstGeom prst="rect">
              <a:avLst/>
            </a:prstGeom>
          </p:spPr>
          <p:txBody>
            <a:bodyPr wrap="square">
              <a:spAutoFit/>
            </a:bodyPr>
            <a:lstStyle/>
            <a:p>
              <a:r>
                <a:rPr lang="en-US" altLang="zh-CN" sz="3000" dirty="0">
                  <a:solidFill>
                    <a:schemeClr val="bg1"/>
                  </a:solidFill>
                  <a:latin typeface="Impact" panose="020B0806030902050204" pitchFamily="34" charset="0"/>
                </a:rPr>
                <a:t>02</a:t>
              </a:r>
              <a:endParaRPr lang="zh-CN" altLang="en-US" sz="3000" dirty="0">
                <a:solidFill>
                  <a:schemeClr val="bg1"/>
                </a:solidFill>
                <a:latin typeface="Impact" panose="020B0806030902050204" pitchFamily="34" charset="0"/>
              </a:endParaRPr>
            </a:p>
          </p:txBody>
        </p:sp>
        <p:sp>
          <p:nvSpPr>
            <p:cNvPr id="23" name="矩形 22">
              <a:extLst>
                <a:ext uri="{FF2B5EF4-FFF2-40B4-BE49-F238E27FC236}">
                  <a16:creationId xmlns:a16="http://schemas.microsoft.com/office/drawing/2014/main" xmlns="" id="{E4085606-0B44-433F-B1C6-B72564342479}"/>
                </a:ext>
              </a:extLst>
            </p:cNvPr>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xmlns="" id="{92CB11E9-6F63-4FC5-A03A-D60F85692376}"/>
                </a:ext>
              </a:extLst>
            </p:cNvPr>
            <p:cNvSpPr txBox="1"/>
            <p:nvPr/>
          </p:nvSpPr>
          <p:spPr>
            <a:xfrm>
              <a:off x="6456510" y="1757154"/>
              <a:ext cx="3696087" cy="400110"/>
            </a:xfrm>
            <a:prstGeom prst="rect">
              <a:avLst/>
            </a:prstGeom>
            <a:noFill/>
          </p:spPr>
          <p:txBody>
            <a:bodyPr wrap="square" rtlCol="0">
              <a:spAutoFit/>
            </a:bodyPr>
            <a:lstStyle/>
            <a:p>
              <a:r>
                <a:rPr lang="en-US" altLang="zh-CN" sz="2000" b="1" dirty="0" smtClean="0">
                  <a:latin typeface="等线" panose="02010600030101010101" pitchFamily="2" charset="-122"/>
                </a:rPr>
                <a:t>The Details of GraphSAGE </a:t>
              </a:r>
              <a:endParaRPr lang="zh-CN" altLang="en-US" sz="2000" b="1" dirty="0">
                <a:latin typeface="等线" panose="02010600030101010101" pitchFamily="2" charset="-122"/>
              </a:endParaRPr>
            </a:p>
          </p:txBody>
        </p:sp>
      </p:grpSp>
      <p:grpSp>
        <p:nvGrpSpPr>
          <p:cNvPr id="26" name="组合 25">
            <a:extLst>
              <a:ext uri="{FF2B5EF4-FFF2-40B4-BE49-F238E27FC236}">
                <a16:creationId xmlns:a16="http://schemas.microsoft.com/office/drawing/2014/main" xmlns="" id="{6C4C9263-D004-4166-91B6-59E3260246EB}"/>
              </a:ext>
            </a:extLst>
          </p:cNvPr>
          <p:cNvGrpSpPr/>
          <p:nvPr/>
        </p:nvGrpSpPr>
        <p:grpSpPr>
          <a:xfrm>
            <a:off x="5217763" y="3749395"/>
            <a:ext cx="5831237" cy="553998"/>
            <a:chOff x="5452003" y="1685219"/>
            <a:chExt cx="5831237" cy="553998"/>
          </a:xfrm>
        </p:grpSpPr>
        <p:sp>
          <p:nvSpPr>
            <p:cNvPr id="27" name="流程图: 数据 26">
              <a:extLst>
                <a:ext uri="{FF2B5EF4-FFF2-40B4-BE49-F238E27FC236}">
                  <a16:creationId xmlns:a16="http://schemas.microsoft.com/office/drawing/2014/main" xmlns="" id="{B028DE13-8C0F-4B82-85A8-011D0D31CB0A}"/>
                </a:ext>
              </a:extLst>
            </p:cNvPr>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6FF99DB9-CF1E-45BA-9E39-A306B86BE5B7}"/>
                </a:ext>
              </a:extLst>
            </p:cNvPr>
            <p:cNvSpPr/>
            <p:nvPr/>
          </p:nvSpPr>
          <p:spPr>
            <a:xfrm>
              <a:off x="5585969" y="1685219"/>
              <a:ext cx="698257" cy="553998"/>
            </a:xfrm>
            <a:prstGeom prst="rect">
              <a:avLst/>
            </a:prstGeom>
          </p:spPr>
          <p:txBody>
            <a:bodyPr wrap="square">
              <a:spAutoFit/>
            </a:bodyPr>
            <a:lstStyle/>
            <a:p>
              <a:r>
                <a:rPr lang="en-US" altLang="zh-CN" sz="3000" dirty="0">
                  <a:solidFill>
                    <a:schemeClr val="bg1"/>
                  </a:solidFill>
                  <a:latin typeface="Impact" panose="020B0806030902050204" pitchFamily="34" charset="0"/>
                </a:rPr>
                <a:t>03</a:t>
              </a:r>
              <a:endParaRPr lang="zh-CN" altLang="en-US" sz="3000" dirty="0">
                <a:solidFill>
                  <a:schemeClr val="bg1"/>
                </a:solidFill>
                <a:latin typeface="Impact" panose="020B0806030902050204" pitchFamily="34" charset="0"/>
              </a:endParaRPr>
            </a:p>
          </p:txBody>
        </p:sp>
        <p:sp>
          <p:nvSpPr>
            <p:cNvPr id="29" name="矩形 28">
              <a:extLst>
                <a:ext uri="{FF2B5EF4-FFF2-40B4-BE49-F238E27FC236}">
                  <a16:creationId xmlns:a16="http://schemas.microsoft.com/office/drawing/2014/main" xmlns="" id="{86803469-2ABB-459F-BE5A-F0FC380B37ED}"/>
                </a:ext>
              </a:extLst>
            </p:cNvPr>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DEE78805-6697-4A29-ACA5-AAD8E13E2B79}"/>
                </a:ext>
              </a:extLst>
            </p:cNvPr>
            <p:cNvSpPr txBox="1"/>
            <p:nvPr/>
          </p:nvSpPr>
          <p:spPr>
            <a:xfrm>
              <a:off x="6456510" y="1757154"/>
              <a:ext cx="3455129" cy="400110"/>
            </a:xfrm>
            <a:prstGeom prst="rect">
              <a:avLst/>
            </a:prstGeom>
            <a:noFill/>
          </p:spPr>
          <p:txBody>
            <a:bodyPr wrap="square" rtlCol="0">
              <a:spAutoFit/>
            </a:bodyPr>
            <a:lstStyle/>
            <a:p>
              <a:r>
                <a:rPr lang="en-US" altLang="zh-CN" sz="2000" b="1" dirty="0" smtClean="0">
                  <a:latin typeface="等线" panose="02010600030101010101" pitchFamily="2" charset="-122"/>
                </a:rPr>
                <a:t>Experiments &amp; Results </a:t>
              </a:r>
              <a:endParaRPr lang="zh-CN" altLang="en-US" sz="2000" b="1" dirty="0">
                <a:latin typeface="等线" panose="02010600030101010101" pitchFamily="2" charset="-122"/>
              </a:endParaRPr>
            </a:p>
          </p:txBody>
        </p:sp>
      </p:grpSp>
      <p:grpSp>
        <p:nvGrpSpPr>
          <p:cNvPr id="32" name="组合 31">
            <a:extLst>
              <a:ext uri="{FF2B5EF4-FFF2-40B4-BE49-F238E27FC236}">
                <a16:creationId xmlns:a16="http://schemas.microsoft.com/office/drawing/2014/main" xmlns="" id="{1664354B-62D4-4BEE-9ADB-09C70AC18CDF}"/>
              </a:ext>
            </a:extLst>
          </p:cNvPr>
          <p:cNvGrpSpPr/>
          <p:nvPr/>
        </p:nvGrpSpPr>
        <p:grpSpPr>
          <a:xfrm>
            <a:off x="5217763" y="4819582"/>
            <a:ext cx="5831237" cy="553998"/>
            <a:chOff x="5452003" y="1685219"/>
            <a:chExt cx="5831237" cy="553998"/>
          </a:xfrm>
        </p:grpSpPr>
        <p:sp>
          <p:nvSpPr>
            <p:cNvPr id="33" name="流程图: 数据 32">
              <a:extLst>
                <a:ext uri="{FF2B5EF4-FFF2-40B4-BE49-F238E27FC236}">
                  <a16:creationId xmlns:a16="http://schemas.microsoft.com/office/drawing/2014/main" xmlns="" id="{AC1AEA26-0BC2-447B-A6FF-BF66700E5AEC}"/>
                </a:ext>
              </a:extLst>
            </p:cNvPr>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6642C9DB-7B65-4C24-BBF5-AD60C7C3150D}"/>
                </a:ext>
              </a:extLst>
            </p:cNvPr>
            <p:cNvSpPr/>
            <p:nvPr/>
          </p:nvSpPr>
          <p:spPr>
            <a:xfrm>
              <a:off x="5585969" y="1685219"/>
              <a:ext cx="698257" cy="553998"/>
            </a:xfrm>
            <a:prstGeom prst="rect">
              <a:avLst/>
            </a:prstGeom>
          </p:spPr>
          <p:txBody>
            <a:bodyPr wrap="square">
              <a:spAutoFit/>
            </a:bodyPr>
            <a:lstStyle/>
            <a:p>
              <a:r>
                <a:rPr lang="en-US" altLang="zh-CN" sz="3000" dirty="0">
                  <a:solidFill>
                    <a:schemeClr val="bg1"/>
                  </a:solidFill>
                  <a:latin typeface="Impact" panose="020B0806030902050204" pitchFamily="34" charset="0"/>
                </a:rPr>
                <a:t>04</a:t>
              </a:r>
              <a:endParaRPr lang="zh-CN" altLang="en-US" sz="3000" dirty="0">
                <a:solidFill>
                  <a:schemeClr val="bg1"/>
                </a:solidFill>
                <a:latin typeface="Impact" panose="020B0806030902050204" pitchFamily="34" charset="0"/>
              </a:endParaRPr>
            </a:p>
          </p:txBody>
        </p:sp>
        <p:sp>
          <p:nvSpPr>
            <p:cNvPr id="35" name="矩形 34">
              <a:extLst>
                <a:ext uri="{FF2B5EF4-FFF2-40B4-BE49-F238E27FC236}">
                  <a16:creationId xmlns:a16="http://schemas.microsoft.com/office/drawing/2014/main" xmlns="" id="{A487E1F5-DC7C-4FB4-A321-DE671C9996D4}"/>
                </a:ext>
              </a:extLst>
            </p:cNvPr>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xmlns="" id="{BDD30693-E5FF-40DC-BC43-EA275DA5A92A}"/>
                </a:ext>
              </a:extLst>
            </p:cNvPr>
            <p:cNvSpPr txBox="1"/>
            <p:nvPr/>
          </p:nvSpPr>
          <p:spPr>
            <a:xfrm>
              <a:off x="6456511" y="1757154"/>
              <a:ext cx="3086486" cy="400110"/>
            </a:xfrm>
            <a:prstGeom prst="rect">
              <a:avLst/>
            </a:prstGeom>
            <a:noFill/>
          </p:spPr>
          <p:txBody>
            <a:bodyPr wrap="square" rtlCol="0">
              <a:spAutoFit/>
            </a:bodyPr>
            <a:lstStyle/>
            <a:p>
              <a:r>
                <a:rPr lang="en-US" altLang="zh-CN" sz="2000" b="1" dirty="0" smtClean="0">
                  <a:latin typeface="等线" panose="02010600030101010101" pitchFamily="2" charset="-122"/>
                </a:rPr>
                <a:t>Conclusion &amp; Appendix </a:t>
              </a:r>
              <a:endParaRPr lang="zh-CN" altLang="en-US" sz="2000" b="1" dirty="0">
                <a:latin typeface="等线" panose="02010600030101010101" pitchFamily="2" charset="-122"/>
              </a:endParaRPr>
            </a:p>
          </p:txBody>
        </p:sp>
      </p:grpSp>
    </p:spTree>
    <p:extLst>
      <p:ext uri="{BB962C8B-B14F-4D97-AF65-F5344CB8AC3E}">
        <p14:creationId xmlns:p14="http://schemas.microsoft.com/office/powerpoint/2010/main" val="3019393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039796D-7195-4D64-9D9B-E28311450735}"/>
              </a:ext>
            </a:extLst>
          </p:cNvPr>
          <p:cNvSpPr/>
          <p:nvPr/>
        </p:nvSpPr>
        <p:spPr>
          <a:xfrm>
            <a:off x="0" y="-8238"/>
            <a:ext cx="2155258"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xmlns="" id="{D694FBCD-13D7-40A3-ACE8-6244C648C4B6}"/>
              </a:ext>
            </a:extLst>
          </p:cNvPr>
          <p:cNvSpPr txBox="1"/>
          <p:nvPr/>
        </p:nvSpPr>
        <p:spPr>
          <a:xfrm>
            <a:off x="114063" y="122594"/>
            <a:ext cx="1927131" cy="461665"/>
          </a:xfrm>
          <a:prstGeom prst="rect">
            <a:avLst/>
          </a:prstGeom>
          <a:noFill/>
        </p:spPr>
        <p:txBody>
          <a:bodyPr wrap="none" rtlCol="0">
            <a:spAutoFit/>
          </a:bodyPr>
          <a:lstStyle/>
          <a:p>
            <a:pPr algn="ctr"/>
            <a:r>
              <a:rPr lang="en-US" altLang="zh-CN" sz="2400" b="1" dirty="0">
                <a:solidFill>
                  <a:schemeClr val="bg1"/>
                </a:solidFill>
                <a:latin typeface="等线" panose="02010600030101010101" pitchFamily="2" charset="-122"/>
              </a:rPr>
              <a:t>Introduction</a:t>
            </a:r>
            <a:endParaRPr lang="zh-CN" altLang="en-US" sz="2400" b="1" dirty="0">
              <a:solidFill>
                <a:schemeClr val="bg1"/>
              </a:solidFill>
              <a:latin typeface="等线" panose="02010600030101010101" pitchFamily="2" charset="-122"/>
              <a:ea typeface="等线" panose="02010600030101010101" pitchFamily="2" charset="-122"/>
            </a:endParaRPr>
          </a:p>
        </p:txBody>
      </p:sp>
      <p:sp>
        <p:nvSpPr>
          <p:cNvPr id="4" name="文本框 3">
            <a:extLst>
              <a:ext uri="{FF2B5EF4-FFF2-40B4-BE49-F238E27FC236}">
                <a16:creationId xmlns:a16="http://schemas.microsoft.com/office/drawing/2014/main" xmlns="" id="{99F7E8EC-EC12-4764-822F-707F7480E256}"/>
              </a:ext>
            </a:extLst>
          </p:cNvPr>
          <p:cNvSpPr txBox="1"/>
          <p:nvPr/>
        </p:nvSpPr>
        <p:spPr>
          <a:xfrm>
            <a:off x="2696334" y="122594"/>
            <a:ext cx="1951175" cy="461665"/>
          </a:xfrm>
          <a:prstGeom prst="rect">
            <a:avLst/>
          </a:prstGeom>
          <a:noFill/>
        </p:spPr>
        <p:txBody>
          <a:bodyPr wrap="none" rtlCol="0">
            <a:spAutoFit/>
          </a:bodyPr>
          <a:lstStyle/>
          <a:p>
            <a:r>
              <a:rPr lang="en-US" altLang="zh-CN" sz="2400" b="1" dirty="0" smtClean="0">
                <a:latin typeface="等线" panose="02010600030101010101" pitchFamily="2" charset="-122"/>
                <a:ea typeface="等线" panose="02010600030101010101" pitchFamily="2" charset="-122"/>
              </a:rPr>
              <a:t>Background </a:t>
            </a:r>
            <a:endParaRPr lang="zh-CN" altLang="en-US" sz="2400" b="1" dirty="0">
              <a:latin typeface="等线" panose="02010600030101010101" pitchFamily="2" charset="-122"/>
              <a:ea typeface="等线" panose="02010600030101010101" pitchFamily="2" charset="-122"/>
            </a:endParaRPr>
          </a:p>
        </p:txBody>
      </p:sp>
      <p:sp>
        <p:nvSpPr>
          <p:cNvPr id="62" name="文本框 61"/>
          <p:cNvSpPr txBox="1"/>
          <p:nvPr/>
        </p:nvSpPr>
        <p:spPr>
          <a:xfrm>
            <a:off x="1265759" y="1433384"/>
            <a:ext cx="9712411"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FF0000"/>
                </a:solidFill>
              </a:rPr>
              <a:t>Low-dimensional vector </a:t>
            </a:r>
            <a:r>
              <a:rPr lang="en-US" altLang="zh-CN" dirty="0" err="1">
                <a:solidFill>
                  <a:srgbClr val="FF0000"/>
                </a:solidFill>
              </a:rPr>
              <a:t>embeddings</a:t>
            </a:r>
            <a:r>
              <a:rPr lang="en-US" altLang="zh-CN" dirty="0">
                <a:solidFill>
                  <a:srgbClr val="FF0000"/>
                </a:solidFill>
              </a:rPr>
              <a:t> </a:t>
            </a:r>
            <a:r>
              <a:rPr lang="en-US" altLang="zh-CN" dirty="0"/>
              <a:t>of nodes in large </a:t>
            </a:r>
            <a:r>
              <a:rPr lang="en-US" altLang="zh-CN" dirty="0" smtClean="0"/>
              <a:t>graphs have </a:t>
            </a:r>
            <a:r>
              <a:rPr lang="en-US" altLang="zh-CN" dirty="0"/>
              <a:t>proved extremely useful </a:t>
            </a:r>
            <a:r>
              <a:rPr lang="en-US" altLang="zh-CN" dirty="0" smtClean="0"/>
              <a:t>as </a:t>
            </a:r>
            <a:r>
              <a:rPr lang="en-US" altLang="zh-CN" dirty="0" smtClean="0">
                <a:solidFill>
                  <a:srgbClr val="FF0000"/>
                </a:solidFill>
              </a:rPr>
              <a:t>feature </a:t>
            </a:r>
            <a:r>
              <a:rPr lang="en-US" altLang="zh-CN" dirty="0">
                <a:solidFill>
                  <a:srgbClr val="FF0000"/>
                </a:solidFill>
              </a:rPr>
              <a:t>inputs </a:t>
            </a:r>
            <a:r>
              <a:rPr lang="en-US" altLang="zh-CN" dirty="0"/>
              <a:t>for a wide variety of prediction and graph analysis </a:t>
            </a:r>
            <a:r>
              <a:rPr lang="en-US" altLang="zh-CN" dirty="0" smtClean="0"/>
              <a:t>tasks.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The </a:t>
            </a:r>
            <a:r>
              <a:rPr lang="en-US" altLang="zh-CN" dirty="0"/>
              <a:t>basic idea behind node embedding approaches is to use </a:t>
            </a:r>
            <a:r>
              <a:rPr lang="en-US" altLang="zh-CN" dirty="0">
                <a:solidFill>
                  <a:srgbClr val="FF0000"/>
                </a:solidFill>
              </a:rPr>
              <a:t>dimensionality </a:t>
            </a:r>
            <a:r>
              <a:rPr lang="en-US" altLang="zh-CN" dirty="0" smtClean="0">
                <a:solidFill>
                  <a:srgbClr val="FF0000"/>
                </a:solidFill>
              </a:rPr>
              <a:t>reduction techniques</a:t>
            </a:r>
            <a:r>
              <a:rPr lang="en-US" altLang="zh-CN" dirty="0" smtClean="0"/>
              <a:t> </a:t>
            </a:r>
            <a:r>
              <a:rPr lang="en-US" altLang="zh-CN" dirty="0"/>
              <a:t>to distill the high-dimensional information about a node’s graph neighborhood into a dense vector embedding. </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These </a:t>
            </a:r>
            <a:r>
              <a:rPr lang="en-US" altLang="zh-CN" dirty="0"/>
              <a:t>node </a:t>
            </a:r>
            <a:r>
              <a:rPr lang="en-US" altLang="zh-CN" dirty="0" err="1"/>
              <a:t>embeddings</a:t>
            </a:r>
            <a:r>
              <a:rPr lang="en-US" altLang="zh-CN" dirty="0"/>
              <a:t> can then be fed to </a:t>
            </a:r>
            <a:r>
              <a:rPr lang="en-US" altLang="zh-CN" dirty="0">
                <a:solidFill>
                  <a:srgbClr val="FF0000"/>
                </a:solidFill>
              </a:rPr>
              <a:t>downstream machine learning systems </a:t>
            </a:r>
            <a:r>
              <a:rPr lang="en-US" altLang="zh-CN" dirty="0"/>
              <a:t>and aid in tasks such as node classification, clustering, and link </a:t>
            </a:r>
            <a:r>
              <a:rPr lang="en-US" altLang="zh-CN" dirty="0" smtClean="0"/>
              <a:t>prediction.</a:t>
            </a:r>
            <a:endParaRPr lang="zh-CN" altLang="en-US" dirty="0"/>
          </a:p>
        </p:txBody>
      </p:sp>
      <p:sp>
        <p:nvSpPr>
          <p:cNvPr id="63" name="文本框 62"/>
          <p:cNvSpPr txBox="1"/>
          <p:nvPr/>
        </p:nvSpPr>
        <p:spPr>
          <a:xfrm>
            <a:off x="1751791" y="4867832"/>
            <a:ext cx="8740345" cy="369332"/>
          </a:xfrm>
          <a:prstGeom prst="rect">
            <a:avLst/>
          </a:prstGeom>
          <a:noFill/>
        </p:spPr>
        <p:txBody>
          <a:bodyPr wrap="square" rtlCol="0">
            <a:spAutoFit/>
          </a:bodyPr>
          <a:lstStyle/>
          <a:p>
            <a:pPr algn="ctr"/>
            <a:r>
              <a:rPr lang="en-US" altLang="zh-CN" dirty="0"/>
              <a:t>a single fixed </a:t>
            </a:r>
            <a:r>
              <a:rPr lang="en-US" altLang="zh-CN" dirty="0" smtClean="0"/>
              <a:t>graph </a:t>
            </a:r>
            <a:r>
              <a:rPr lang="en-US" altLang="zh-CN" dirty="0" smtClean="0">
                <a:sym typeface="Wingdings" panose="05000000000000000000" pitchFamily="2" charset="2"/>
              </a:rPr>
              <a:t> </a:t>
            </a:r>
            <a:r>
              <a:rPr lang="en-US" altLang="zh-CN" dirty="0" smtClean="0"/>
              <a:t>high -throughput</a:t>
            </a:r>
            <a:r>
              <a:rPr lang="en-US" altLang="zh-CN" dirty="0"/>
              <a:t>, production machine learning systems</a:t>
            </a:r>
            <a:endParaRPr lang="zh-CN" altLang="en-US" dirty="0"/>
          </a:p>
        </p:txBody>
      </p:sp>
      <p:sp>
        <p:nvSpPr>
          <p:cNvPr id="64" name="下箭头 63"/>
          <p:cNvSpPr/>
          <p:nvPr/>
        </p:nvSpPr>
        <p:spPr>
          <a:xfrm>
            <a:off x="6035465" y="4121873"/>
            <a:ext cx="172995" cy="6427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0461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8"/>
            <a:ext cx="2155258"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1927131" cy="461665"/>
          </a:xfrm>
          <a:prstGeom prst="rect">
            <a:avLst/>
          </a:prstGeom>
          <a:noFill/>
        </p:spPr>
        <p:txBody>
          <a:bodyPr wrap="none" rtlCol="0">
            <a:spAutoFit/>
          </a:bodyPr>
          <a:lstStyle/>
          <a:p>
            <a:pPr algn="ctr"/>
            <a:r>
              <a:rPr lang="en-US" altLang="zh-CN" sz="2400" b="1" dirty="0">
                <a:solidFill>
                  <a:schemeClr val="bg1"/>
                </a:solidFill>
                <a:latin typeface="等线" panose="02010600030101010101" pitchFamily="2" charset="-122"/>
              </a:rPr>
              <a:t>Introduction</a:t>
            </a:r>
            <a:endParaRPr lang="zh-CN" altLang="en-US" sz="2400" b="1" dirty="0">
              <a:solidFill>
                <a:schemeClr val="bg1"/>
              </a:solidFill>
              <a:latin typeface="等线" panose="02010600030101010101" pitchFamily="2" charset="-122"/>
              <a:ea typeface="等线" panose="02010600030101010101" pitchFamily="2" charset="-122"/>
            </a:endParaRPr>
          </a:p>
        </p:txBody>
      </p:sp>
      <p:sp>
        <p:nvSpPr>
          <p:cNvPr id="41" name="文本框 40">
            <a:extLst>
              <a:ext uri="{FF2B5EF4-FFF2-40B4-BE49-F238E27FC236}">
                <a16:creationId xmlns:a16="http://schemas.microsoft.com/office/drawing/2014/main" xmlns="" id="{99F7E8EC-EC12-4764-822F-707F7480E256}"/>
              </a:ext>
            </a:extLst>
          </p:cNvPr>
          <p:cNvSpPr txBox="1"/>
          <p:nvPr/>
        </p:nvSpPr>
        <p:spPr>
          <a:xfrm>
            <a:off x="2696334" y="122594"/>
            <a:ext cx="6378669" cy="461665"/>
          </a:xfrm>
          <a:prstGeom prst="rect">
            <a:avLst/>
          </a:prstGeom>
          <a:noFill/>
        </p:spPr>
        <p:txBody>
          <a:bodyPr wrap="none" rtlCol="0">
            <a:spAutoFit/>
          </a:bodyPr>
          <a:lstStyle/>
          <a:p>
            <a:r>
              <a:rPr lang="en-US" altLang="zh-CN" sz="2400" b="1" dirty="0" err="1"/>
              <a:t>Transductive</a:t>
            </a:r>
            <a:r>
              <a:rPr lang="en-US" altLang="zh-CN" sz="2400" b="1" dirty="0"/>
              <a:t> Learning </a:t>
            </a:r>
            <a:r>
              <a:rPr lang="en-US" altLang="zh-CN" sz="2400" b="1" dirty="0" smtClean="0"/>
              <a:t>vs. </a:t>
            </a:r>
            <a:r>
              <a:rPr lang="en-US" altLang="zh-CN" sz="2400" b="1" dirty="0"/>
              <a:t>Inductive </a:t>
            </a:r>
            <a:r>
              <a:rPr lang="en-US" altLang="zh-CN" sz="2400" b="1" dirty="0" smtClean="0"/>
              <a:t>Learning</a:t>
            </a:r>
            <a:endParaRPr lang="en-US" altLang="zh-CN" sz="2400" b="1" dirty="0"/>
          </a:p>
        </p:txBody>
      </p:sp>
      <p:sp>
        <p:nvSpPr>
          <p:cNvPr id="42" name="文本框 41"/>
          <p:cNvSpPr txBox="1"/>
          <p:nvPr/>
        </p:nvSpPr>
        <p:spPr>
          <a:xfrm>
            <a:off x="1227170" y="2210486"/>
            <a:ext cx="9316995" cy="3139321"/>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dirty="0" err="1"/>
              <a:t>Transductive</a:t>
            </a:r>
            <a:r>
              <a:rPr lang="en-US" altLang="zh-CN" dirty="0"/>
              <a:t> Learning</a:t>
            </a:r>
            <a:r>
              <a:rPr lang="zh-CN" altLang="en-US" dirty="0"/>
              <a:t>：从</a:t>
            </a:r>
            <a:r>
              <a:rPr lang="zh-CN" altLang="en-US" dirty="0">
                <a:solidFill>
                  <a:srgbClr val="FF0000"/>
                </a:solidFill>
              </a:rPr>
              <a:t>彼个例到此个例</a:t>
            </a:r>
            <a:r>
              <a:rPr lang="zh-CN" altLang="en-US" dirty="0"/>
              <a:t>，</a:t>
            </a:r>
            <a:r>
              <a:rPr lang="zh-CN" altLang="en-US" dirty="0" smtClean="0"/>
              <a:t>有点像英美法系</a:t>
            </a:r>
            <a:r>
              <a:rPr lang="zh-CN" altLang="en-US" dirty="0"/>
              <a:t>，实际案例直接结合过往的判例进行</a:t>
            </a:r>
            <a:r>
              <a:rPr lang="zh-CN" altLang="en-US" dirty="0" smtClean="0"/>
              <a:t>判决</a:t>
            </a:r>
            <a:r>
              <a:rPr lang="zh-CN" altLang="en-US" dirty="0"/>
              <a:t>，</a:t>
            </a:r>
            <a:r>
              <a:rPr lang="zh-CN" altLang="en-US" dirty="0" smtClean="0"/>
              <a:t>关注</a:t>
            </a:r>
            <a:r>
              <a:rPr lang="zh-CN" altLang="en-US" dirty="0"/>
              <a:t>具体实践</a:t>
            </a:r>
            <a:r>
              <a:rPr lang="zh-CN" altLang="en-US" dirty="0" smtClean="0"/>
              <a:t>。</a:t>
            </a:r>
            <a:endParaRPr lang="en-US" altLang="zh-CN" dirty="0" smtClean="0"/>
          </a:p>
          <a:p>
            <a:pPr marL="285750" indent="-285750">
              <a:buFont typeface="Arial" panose="020B0604020202020204" pitchFamily="34" charset="0"/>
              <a:buChar char="•"/>
            </a:pPr>
            <a:endParaRPr lang="zh-CN" altLang="en-US" dirty="0"/>
          </a:p>
          <a:p>
            <a:pPr marL="285750" indent="-285750" algn="just">
              <a:buFont typeface="Arial" panose="020B0604020202020204" pitchFamily="34" charset="0"/>
              <a:buChar char="•"/>
            </a:pPr>
            <a:r>
              <a:rPr lang="en-US" altLang="zh-CN" dirty="0"/>
              <a:t>Inductive Learning</a:t>
            </a:r>
            <a:r>
              <a:rPr lang="zh-CN" altLang="en-US" dirty="0"/>
              <a:t>：从多个个例</a:t>
            </a:r>
            <a:r>
              <a:rPr lang="zh-CN" altLang="en-US" dirty="0">
                <a:solidFill>
                  <a:srgbClr val="FF0000"/>
                </a:solidFill>
              </a:rPr>
              <a:t>归纳出普遍性</a:t>
            </a:r>
            <a:r>
              <a:rPr lang="zh-CN" altLang="en-US" dirty="0"/>
              <a:t>，再</a:t>
            </a:r>
            <a:r>
              <a:rPr lang="zh-CN" altLang="en-US" dirty="0">
                <a:solidFill>
                  <a:srgbClr val="FF0000"/>
                </a:solidFill>
              </a:rPr>
              <a:t>演绎到个例</a:t>
            </a:r>
            <a:r>
              <a:rPr lang="zh-CN" altLang="en-US" dirty="0"/>
              <a:t>，</a:t>
            </a:r>
            <a:r>
              <a:rPr lang="zh-CN" altLang="en-US" dirty="0" smtClean="0"/>
              <a:t>有点像大陆</a:t>
            </a:r>
            <a:r>
              <a:rPr lang="zh-CN" altLang="en-US" dirty="0"/>
              <a:t>法系，先对过往的判例归纳总结出法律条文，再应用到实际案例进行判决。从有限的实际样本中，企图归纳出普遍真理，倾向形而上，往往会不由自主地成为教条</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pPr marL="285750" indent="-285750" algn="just">
              <a:buFont typeface="Arial" panose="020B0604020202020204" pitchFamily="34" charset="0"/>
              <a:buChar char="•"/>
            </a:pPr>
            <a:r>
              <a:rPr lang="en-US" altLang="zh-CN" dirty="0" err="1"/>
              <a:t>T</a:t>
            </a:r>
            <a:r>
              <a:rPr lang="en-US" altLang="zh-CN" dirty="0" err="1" smtClean="0"/>
              <a:t>ransductive</a:t>
            </a:r>
            <a:r>
              <a:rPr lang="zh-CN" altLang="en-US" dirty="0" smtClean="0"/>
              <a:t>和</a:t>
            </a:r>
            <a:r>
              <a:rPr lang="en-US" altLang="zh-CN" dirty="0"/>
              <a:t>I</a:t>
            </a:r>
            <a:r>
              <a:rPr lang="en-US" altLang="zh-CN" dirty="0" smtClean="0"/>
              <a:t>nductive</a:t>
            </a:r>
            <a:r>
              <a:rPr lang="zh-CN" altLang="en-US" dirty="0"/>
              <a:t>的区别在于我们想要预测的样本，是不是我们在训练的时候已经见（用）过的</a:t>
            </a:r>
            <a:r>
              <a:rPr lang="zh-CN" altLang="en-US" dirty="0" smtClean="0"/>
              <a:t>。通常</a:t>
            </a:r>
            <a:r>
              <a:rPr lang="en-US" altLang="zh-CN" dirty="0" err="1"/>
              <a:t>transductive</a:t>
            </a:r>
            <a:r>
              <a:rPr lang="zh-CN" altLang="en-US" dirty="0"/>
              <a:t>比</a:t>
            </a:r>
            <a:r>
              <a:rPr lang="en-US" altLang="zh-CN" dirty="0"/>
              <a:t>inductive</a:t>
            </a:r>
            <a:r>
              <a:rPr lang="zh-CN" altLang="en-US" dirty="0"/>
              <a:t>的效果要好，因为</a:t>
            </a:r>
            <a:r>
              <a:rPr lang="en-US" altLang="zh-CN" dirty="0"/>
              <a:t>inductive</a:t>
            </a:r>
            <a:r>
              <a:rPr lang="zh-CN" altLang="en-US" dirty="0" smtClean="0"/>
              <a:t>需要完成从训练到测试的推广。</a:t>
            </a:r>
            <a:endParaRPr lang="zh-CN" altLang="en-US"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793463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8"/>
            <a:ext cx="2155258" cy="72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1927131" cy="461665"/>
          </a:xfrm>
          <a:prstGeom prst="rect">
            <a:avLst/>
          </a:prstGeom>
          <a:noFill/>
        </p:spPr>
        <p:txBody>
          <a:bodyPr wrap="none" rtlCol="0">
            <a:spAutoFit/>
          </a:bodyPr>
          <a:lstStyle/>
          <a:p>
            <a:pPr algn="ctr"/>
            <a:r>
              <a:rPr lang="en-US" altLang="zh-CN" sz="2400" b="1" dirty="0">
                <a:solidFill>
                  <a:schemeClr val="bg1"/>
                </a:solidFill>
                <a:latin typeface="等线" panose="02010600030101010101" pitchFamily="2" charset="-122"/>
              </a:rPr>
              <a:t>Introduction</a:t>
            </a:r>
            <a:endParaRPr lang="zh-CN" altLang="en-US" sz="2400" b="1" dirty="0">
              <a:solidFill>
                <a:schemeClr val="bg1"/>
              </a:solidFill>
              <a:latin typeface="等线" panose="02010600030101010101" pitchFamily="2" charset="-122"/>
              <a:ea typeface="等线" panose="02010600030101010101" pitchFamily="2" charset="-122"/>
            </a:endParaRPr>
          </a:p>
        </p:txBody>
      </p:sp>
      <p:sp>
        <p:nvSpPr>
          <p:cNvPr id="41" name="文本框 40">
            <a:extLst>
              <a:ext uri="{FF2B5EF4-FFF2-40B4-BE49-F238E27FC236}">
                <a16:creationId xmlns:a16="http://schemas.microsoft.com/office/drawing/2014/main" xmlns="" id="{99F7E8EC-EC12-4764-822F-707F7480E256}"/>
              </a:ext>
            </a:extLst>
          </p:cNvPr>
          <p:cNvSpPr txBox="1"/>
          <p:nvPr/>
        </p:nvSpPr>
        <p:spPr>
          <a:xfrm>
            <a:off x="2696334" y="122594"/>
            <a:ext cx="6378669" cy="461665"/>
          </a:xfrm>
          <a:prstGeom prst="rect">
            <a:avLst/>
          </a:prstGeom>
          <a:noFill/>
        </p:spPr>
        <p:txBody>
          <a:bodyPr wrap="none" rtlCol="0">
            <a:spAutoFit/>
          </a:bodyPr>
          <a:lstStyle/>
          <a:p>
            <a:r>
              <a:rPr lang="en-US" altLang="zh-CN" sz="2400" b="1" dirty="0" err="1"/>
              <a:t>Transductive</a:t>
            </a:r>
            <a:r>
              <a:rPr lang="en-US" altLang="zh-CN" sz="2400" b="1" dirty="0"/>
              <a:t> Learning </a:t>
            </a:r>
            <a:r>
              <a:rPr lang="en-US" altLang="zh-CN" sz="2400" b="1" dirty="0" smtClean="0"/>
              <a:t>vs. </a:t>
            </a:r>
            <a:r>
              <a:rPr lang="en-US" altLang="zh-CN" sz="2400" b="1" dirty="0"/>
              <a:t>Inductive </a:t>
            </a:r>
            <a:r>
              <a:rPr lang="en-US" altLang="zh-CN" sz="2400" b="1" dirty="0" smtClean="0"/>
              <a:t>Learning</a:t>
            </a:r>
            <a:endParaRPr lang="en-US" altLang="zh-CN" sz="2400" b="1" dirty="0"/>
          </a:p>
        </p:txBody>
      </p:sp>
      <p:pic>
        <p:nvPicPr>
          <p:cNvPr id="1026" name="Picture 2" descr="https://pic4.zhimg.com/80/v2-7f17bddd039854a3440554b66501d2c3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06" y="2419975"/>
            <a:ext cx="2187376" cy="2243464"/>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3566984" y="2249046"/>
            <a:ext cx="8064843" cy="3000821"/>
          </a:xfrm>
          <a:prstGeom prst="rect">
            <a:avLst/>
          </a:prstGeom>
          <a:noFill/>
        </p:spPr>
        <p:txBody>
          <a:bodyPr wrap="square" rtlCol="0">
            <a:spAutoFit/>
          </a:bodyPr>
          <a:lstStyle/>
          <a:p>
            <a:pPr algn="just">
              <a:lnSpc>
                <a:spcPct val="150000"/>
              </a:lnSpc>
            </a:pPr>
            <a:r>
              <a:rPr lang="en-US" altLang="zh-CN" dirty="0" err="1" smtClean="0"/>
              <a:t>Transductive</a:t>
            </a:r>
            <a:r>
              <a:rPr lang="en-US" altLang="zh-CN" dirty="0" smtClean="0"/>
              <a:t> </a:t>
            </a:r>
            <a:r>
              <a:rPr lang="en-US" altLang="zh-CN" dirty="0"/>
              <a:t>learning</a:t>
            </a:r>
            <a:r>
              <a:rPr lang="zh-CN" altLang="en-US" dirty="0"/>
              <a:t>直接以某种算法观察出数据的分布，这里呈现三个</a:t>
            </a:r>
            <a:r>
              <a:rPr lang="en-US" altLang="zh-CN" dirty="0"/>
              <a:t>cluster</a:t>
            </a:r>
            <a:r>
              <a:rPr lang="zh-CN" altLang="en-US" dirty="0"/>
              <a:t>，就根据</a:t>
            </a:r>
            <a:r>
              <a:rPr lang="en-US" altLang="zh-CN" dirty="0"/>
              <a:t>cluster</a:t>
            </a:r>
            <a:r>
              <a:rPr lang="zh-CN" altLang="en-US" dirty="0"/>
              <a:t>判定，不会建立一个预测的模型，如果一个新的数据加</a:t>
            </a:r>
            <a:r>
              <a:rPr lang="zh-CN" altLang="en-US" dirty="0" smtClean="0"/>
              <a:t>进来，就</a:t>
            </a:r>
            <a:r>
              <a:rPr lang="zh-CN" altLang="en-US" dirty="0"/>
              <a:t>必须重新算一遍整个算法，新加的数据也会导致旧的已预测问号的结果</a:t>
            </a:r>
            <a:r>
              <a:rPr lang="zh-CN" altLang="en-US" dirty="0" smtClean="0"/>
              <a:t>改变。</a:t>
            </a:r>
            <a:endParaRPr lang="en-US" altLang="zh-CN" dirty="0" smtClean="0"/>
          </a:p>
          <a:p>
            <a:pPr algn="just">
              <a:lnSpc>
                <a:spcPct val="150000"/>
              </a:lnSpc>
            </a:pPr>
            <a:endParaRPr lang="en-US" altLang="zh-CN" dirty="0"/>
          </a:p>
          <a:p>
            <a:pPr algn="just">
              <a:lnSpc>
                <a:spcPct val="150000"/>
              </a:lnSpc>
            </a:pPr>
            <a:r>
              <a:rPr lang="en-US" altLang="zh-CN" dirty="0" smtClean="0"/>
              <a:t>Inductive </a:t>
            </a:r>
            <a:r>
              <a:rPr lang="en-US" altLang="zh-CN" dirty="0"/>
              <a:t>learning</a:t>
            </a:r>
            <a:r>
              <a:rPr lang="zh-CN" altLang="en-US" dirty="0"/>
              <a:t>就是只根据现有的</a:t>
            </a:r>
            <a:r>
              <a:rPr lang="en-US" altLang="zh-CN" dirty="0"/>
              <a:t>ABC</a:t>
            </a:r>
            <a:r>
              <a:rPr lang="zh-CN" altLang="en-US" dirty="0"/>
              <a:t>，用比如</a:t>
            </a:r>
            <a:r>
              <a:rPr lang="en-US" altLang="zh-CN" dirty="0" err="1"/>
              <a:t>kNN</a:t>
            </a:r>
            <a:r>
              <a:rPr lang="zh-CN" altLang="en-US" dirty="0"/>
              <a:t>距离算法来预测，在来一个新的数据的时候，还是只</a:t>
            </a:r>
            <a:r>
              <a:rPr lang="zh-CN" altLang="en-US" dirty="0" smtClean="0"/>
              <a:t>根据</a:t>
            </a:r>
            <a:r>
              <a:rPr lang="en-US" altLang="zh-CN" dirty="0" err="1"/>
              <a:t>k</a:t>
            </a:r>
            <a:r>
              <a:rPr lang="en-US" altLang="zh-CN" dirty="0" err="1" smtClean="0"/>
              <a:t>NN</a:t>
            </a:r>
            <a:r>
              <a:rPr lang="zh-CN" altLang="en-US" dirty="0" smtClean="0"/>
              <a:t>来</a:t>
            </a:r>
            <a:r>
              <a:rPr lang="zh-CN" altLang="en-US" dirty="0"/>
              <a:t>预测。</a:t>
            </a:r>
            <a:endParaRPr lang="en-US" altLang="zh-CN" dirty="0"/>
          </a:p>
          <a:p>
            <a:pPr algn="just">
              <a:lnSpc>
                <a:spcPct val="150000"/>
              </a:lnSpc>
            </a:pPr>
            <a:endParaRPr lang="zh-CN" altLang="en-US" dirty="0"/>
          </a:p>
        </p:txBody>
      </p:sp>
    </p:spTree>
    <p:extLst>
      <p:ext uri="{BB962C8B-B14F-4D97-AF65-F5344CB8AC3E}">
        <p14:creationId xmlns:p14="http://schemas.microsoft.com/office/powerpoint/2010/main" val="550330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9"/>
            <a:ext cx="3993651" cy="7331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3879588" cy="461665"/>
          </a:xfrm>
          <a:prstGeom prst="rect">
            <a:avLst/>
          </a:prstGeom>
          <a:noFill/>
        </p:spPr>
        <p:txBody>
          <a:bodyPr wrap="none" rtlCol="0">
            <a:spAutoFit/>
          </a:bodyPr>
          <a:lstStyle/>
          <a:p>
            <a:r>
              <a:rPr lang="en-US" altLang="zh-CN" sz="2400" b="1" dirty="0">
                <a:solidFill>
                  <a:schemeClr val="bg1"/>
                </a:solidFill>
                <a:latin typeface="等线" panose="02010600030101010101" pitchFamily="2" charset="-122"/>
              </a:rPr>
              <a:t>The Details of GraphSAGE </a:t>
            </a:r>
            <a:endParaRPr lang="zh-CN" altLang="en-US" sz="2400" b="1" dirty="0">
              <a:solidFill>
                <a:schemeClr val="bg1"/>
              </a:solidFill>
              <a:latin typeface="等线" panose="02010600030101010101" pitchFamily="2" charset="-122"/>
            </a:endParaRPr>
          </a:p>
        </p:txBody>
      </p:sp>
      <p:sp>
        <p:nvSpPr>
          <p:cNvPr id="2" name="文本框 1"/>
          <p:cNvSpPr txBox="1"/>
          <p:nvPr/>
        </p:nvSpPr>
        <p:spPr>
          <a:xfrm>
            <a:off x="4234249" y="181232"/>
            <a:ext cx="4011827" cy="369332"/>
          </a:xfrm>
          <a:prstGeom prst="rect">
            <a:avLst/>
          </a:prstGeom>
          <a:noFill/>
        </p:spPr>
        <p:txBody>
          <a:bodyPr wrap="square" rtlCol="0">
            <a:spAutoFit/>
          </a:bodyPr>
          <a:lstStyle/>
          <a:p>
            <a:r>
              <a:rPr lang="en-US" altLang="zh-CN" dirty="0" smtClean="0"/>
              <a:t>Visual illustration of the GraphSAGE </a:t>
            </a:r>
            <a:endParaRPr lang="zh-CN" altLang="en-US" dirty="0"/>
          </a:p>
        </p:txBody>
      </p:sp>
      <p:pic>
        <p:nvPicPr>
          <p:cNvPr id="3" name="图片 2"/>
          <p:cNvPicPr>
            <a:picLocks noChangeAspect="1"/>
          </p:cNvPicPr>
          <p:nvPr/>
        </p:nvPicPr>
        <p:blipFill>
          <a:blip r:embed="rId3"/>
          <a:stretch>
            <a:fillRect/>
          </a:stretch>
        </p:blipFill>
        <p:spPr>
          <a:xfrm>
            <a:off x="2006828" y="1757437"/>
            <a:ext cx="8466667" cy="3323809"/>
          </a:xfrm>
          <a:prstGeom prst="rect">
            <a:avLst/>
          </a:prstGeom>
        </p:spPr>
      </p:pic>
      <p:sp>
        <p:nvSpPr>
          <p:cNvPr id="6" name="文本框 5"/>
          <p:cNvSpPr txBox="1"/>
          <p:nvPr/>
        </p:nvSpPr>
        <p:spPr>
          <a:xfrm>
            <a:off x="1037968" y="1190446"/>
            <a:ext cx="4291914" cy="369332"/>
          </a:xfrm>
          <a:prstGeom prst="rect">
            <a:avLst/>
          </a:prstGeom>
          <a:noFill/>
        </p:spPr>
        <p:txBody>
          <a:bodyPr wrap="square" rtlCol="0">
            <a:spAutoFit/>
          </a:bodyPr>
          <a:lstStyle/>
          <a:p>
            <a:r>
              <a:rPr lang="en-US" altLang="zh-CN" dirty="0" smtClean="0"/>
              <a:t>GraphSAGE (</a:t>
            </a:r>
            <a:r>
              <a:rPr lang="en-US" altLang="zh-CN" dirty="0" err="1" smtClean="0"/>
              <a:t>SAmple</a:t>
            </a:r>
            <a:r>
              <a:rPr lang="en-US" altLang="zh-CN" dirty="0"/>
              <a:t> and </a:t>
            </a:r>
            <a:r>
              <a:rPr lang="en-US" altLang="zh-CN" dirty="0" err="1"/>
              <a:t>aggreGatE</a:t>
            </a:r>
            <a:r>
              <a:rPr lang="en-US" altLang="zh-CN" dirty="0" smtClean="0"/>
              <a:t>) : </a:t>
            </a:r>
            <a:endParaRPr lang="zh-CN" altLang="en-US" dirty="0"/>
          </a:p>
        </p:txBody>
      </p:sp>
      <p:sp>
        <p:nvSpPr>
          <p:cNvPr id="12" name="文本框 11"/>
          <p:cNvSpPr txBox="1"/>
          <p:nvPr/>
        </p:nvSpPr>
        <p:spPr>
          <a:xfrm>
            <a:off x="1037968" y="5278905"/>
            <a:ext cx="8839200" cy="369332"/>
          </a:xfrm>
          <a:prstGeom prst="rect">
            <a:avLst/>
          </a:prstGeom>
          <a:noFill/>
        </p:spPr>
        <p:txBody>
          <a:bodyPr wrap="square" rtlCol="0">
            <a:spAutoFit/>
          </a:bodyPr>
          <a:lstStyle/>
          <a:p>
            <a:r>
              <a:rPr lang="en-US" altLang="zh-CN" dirty="0"/>
              <a:t>Input : node features (e.g., text attributes, node profile information, node degrees) </a:t>
            </a:r>
            <a:endParaRPr lang="zh-CN" altLang="en-US" dirty="0"/>
          </a:p>
        </p:txBody>
      </p:sp>
      <p:sp>
        <p:nvSpPr>
          <p:cNvPr id="13" name="矩形 12"/>
          <p:cNvSpPr/>
          <p:nvPr/>
        </p:nvSpPr>
        <p:spPr>
          <a:xfrm>
            <a:off x="1037968" y="5891762"/>
            <a:ext cx="10206681" cy="646331"/>
          </a:xfrm>
          <a:prstGeom prst="rect">
            <a:avLst/>
          </a:prstGeom>
        </p:spPr>
        <p:txBody>
          <a:bodyPr wrap="square">
            <a:spAutoFit/>
          </a:bodyPr>
          <a:lstStyle/>
          <a:p>
            <a:r>
              <a:rPr lang="en-US" altLang="zh-CN" dirty="0"/>
              <a:t>Instead of training a distinct embedding vector for each node, we </a:t>
            </a:r>
            <a:r>
              <a:rPr lang="en-US" altLang="zh-CN" dirty="0">
                <a:solidFill>
                  <a:srgbClr val="FF0000"/>
                </a:solidFill>
              </a:rPr>
              <a:t>train a set of aggregator functions </a:t>
            </a:r>
            <a:r>
              <a:rPr lang="en-US" altLang="zh-CN" dirty="0"/>
              <a:t>that learn to aggregate feature information from a node’s local neighborhood </a:t>
            </a:r>
            <a:endParaRPr lang="zh-CN" altLang="en-US" dirty="0"/>
          </a:p>
        </p:txBody>
      </p:sp>
    </p:spTree>
    <p:extLst>
      <p:ext uri="{BB962C8B-B14F-4D97-AF65-F5344CB8AC3E}">
        <p14:creationId xmlns:p14="http://schemas.microsoft.com/office/powerpoint/2010/main" val="3380232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9"/>
            <a:ext cx="3993651" cy="7331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3879588" cy="461665"/>
          </a:xfrm>
          <a:prstGeom prst="rect">
            <a:avLst/>
          </a:prstGeom>
          <a:noFill/>
        </p:spPr>
        <p:txBody>
          <a:bodyPr wrap="none" rtlCol="0">
            <a:spAutoFit/>
          </a:bodyPr>
          <a:lstStyle/>
          <a:p>
            <a:r>
              <a:rPr lang="en-US" altLang="zh-CN" sz="2400" b="1" dirty="0">
                <a:solidFill>
                  <a:schemeClr val="bg1"/>
                </a:solidFill>
                <a:latin typeface="等线" panose="02010600030101010101" pitchFamily="2" charset="-122"/>
              </a:rPr>
              <a:t>The Details of GraphSAGE </a:t>
            </a:r>
            <a:endParaRPr lang="zh-CN" altLang="en-US" sz="2400" b="1" dirty="0">
              <a:solidFill>
                <a:schemeClr val="bg1"/>
              </a:solidFill>
              <a:latin typeface="等线" panose="02010600030101010101" pitchFamily="2" charset="-122"/>
            </a:endParaRPr>
          </a:p>
        </p:txBody>
      </p:sp>
      <p:sp>
        <p:nvSpPr>
          <p:cNvPr id="2" name="文本框 1"/>
          <p:cNvSpPr txBox="1"/>
          <p:nvPr/>
        </p:nvSpPr>
        <p:spPr>
          <a:xfrm>
            <a:off x="4234249" y="181232"/>
            <a:ext cx="4011827" cy="369332"/>
          </a:xfrm>
          <a:prstGeom prst="rect">
            <a:avLst/>
          </a:prstGeom>
          <a:noFill/>
        </p:spPr>
        <p:txBody>
          <a:bodyPr wrap="square" rtlCol="0">
            <a:spAutoFit/>
          </a:bodyPr>
          <a:lstStyle/>
          <a:p>
            <a:r>
              <a:rPr lang="en-US" altLang="zh-CN" dirty="0" smtClean="0"/>
              <a:t>Algorithm of GraphSAGE </a:t>
            </a:r>
            <a:endParaRPr lang="zh-CN" altLang="en-US" dirty="0"/>
          </a:p>
        </p:txBody>
      </p:sp>
      <p:pic>
        <p:nvPicPr>
          <p:cNvPr id="7" name="图片 6"/>
          <p:cNvPicPr>
            <a:picLocks noChangeAspect="1"/>
          </p:cNvPicPr>
          <p:nvPr/>
        </p:nvPicPr>
        <p:blipFill>
          <a:blip r:embed="rId3"/>
          <a:stretch>
            <a:fillRect/>
          </a:stretch>
        </p:blipFill>
        <p:spPr>
          <a:xfrm>
            <a:off x="2197305" y="1586666"/>
            <a:ext cx="8085714" cy="3800000"/>
          </a:xfrm>
          <a:prstGeom prst="rect">
            <a:avLst/>
          </a:prstGeom>
        </p:spPr>
      </p:pic>
      <p:sp>
        <p:nvSpPr>
          <p:cNvPr id="3" name="文本框 2"/>
          <p:cNvSpPr txBox="1"/>
          <p:nvPr/>
        </p:nvSpPr>
        <p:spPr>
          <a:xfrm>
            <a:off x="5296930" y="5618205"/>
            <a:ext cx="3443416" cy="369332"/>
          </a:xfrm>
          <a:prstGeom prst="rect">
            <a:avLst/>
          </a:prstGeom>
          <a:noFill/>
        </p:spPr>
        <p:txBody>
          <a:bodyPr wrap="square" rtlCol="0">
            <a:spAutoFit/>
          </a:bodyPr>
          <a:lstStyle/>
          <a:p>
            <a:r>
              <a:rPr lang="zh-CN" altLang="en-US" dirty="0" smtClean="0"/>
              <a:t>无</a:t>
            </a:r>
            <a:r>
              <a:rPr lang="en-US" altLang="zh-CN" dirty="0" smtClean="0"/>
              <a:t>mini-batch</a:t>
            </a:r>
            <a:r>
              <a:rPr lang="zh-CN" altLang="en-US" dirty="0" smtClean="0"/>
              <a:t>版本</a:t>
            </a:r>
            <a:endParaRPr lang="zh-CN" altLang="en-US" dirty="0"/>
          </a:p>
        </p:txBody>
      </p:sp>
      <p:sp>
        <p:nvSpPr>
          <p:cNvPr id="4" name="文本框 3"/>
          <p:cNvSpPr txBox="1"/>
          <p:nvPr/>
        </p:nvSpPr>
        <p:spPr>
          <a:xfrm>
            <a:off x="7414054" y="3163330"/>
            <a:ext cx="4209535" cy="1200329"/>
          </a:xfrm>
          <a:prstGeom prst="rect">
            <a:avLst/>
          </a:prstGeom>
          <a:noFill/>
        </p:spPr>
        <p:txBody>
          <a:bodyPr wrap="square" rtlCol="0">
            <a:spAutoFit/>
          </a:bodyPr>
          <a:lstStyle/>
          <a:p>
            <a:r>
              <a:rPr lang="zh-CN" altLang="en-US" dirty="0" smtClean="0"/>
              <a:t>① 固定模型参数 </a:t>
            </a:r>
            <a:r>
              <a:rPr lang="en-US" altLang="zh-CN" dirty="0" smtClean="0">
                <a:sym typeface="Wingdings" panose="05000000000000000000" pitchFamily="2" charset="2"/>
              </a:rPr>
              <a:t> </a:t>
            </a:r>
            <a:r>
              <a:rPr lang="zh-CN" altLang="en-US" dirty="0" smtClean="0">
                <a:sym typeface="Wingdings" panose="05000000000000000000" pitchFamily="2" charset="2"/>
              </a:rPr>
              <a:t>学习如何生成嵌入（</a:t>
            </a:r>
            <a:r>
              <a:rPr lang="en-US" altLang="zh-CN" dirty="0" smtClean="0">
                <a:sym typeface="Wingdings" panose="05000000000000000000" pitchFamily="2" charset="2"/>
              </a:rPr>
              <a:t>forward propagation</a:t>
            </a:r>
            <a:r>
              <a:rPr lang="zh-CN" altLang="en-US" dirty="0" smtClean="0">
                <a:sym typeface="Wingdings" panose="05000000000000000000" pitchFamily="2" charset="2"/>
              </a:rPr>
              <a:t>）</a:t>
            </a:r>
            <a:endParaRPr lang="en-US" altLang="zh-CN" dirty="0" smtClean="0">
              <a:sym typeface="Wingdings" panose="05000000000000000000" pitchFamily="2" charset="2"/>
            </a:endParaRPr>
          </a:p>
          <a:p>
            <a:r>
              <a:rPr lang="zh-CN" altLang="en-US" dirty="0" smtClean="0">
                <a:sym typeface="Wingdings" panose="05000000000000000000" pitchFamily="2" charset="2"/>
              </a:rPr>
              <a:t>② 学习如何训练模型</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back propagation </a:t>
            </a:r>
            <a:r>
              <a:rPr lang="zh-CN" altLang="en-US" dirty="0" smtClean="0">
                <a:sym typeface="Wingdings" panose="05000000000000000000" pitchFamily="2" charset="2"/>
              </a:rPr>
              <a:t>）</a:t>
            </a:r>
            <a:endParaRPr lang="zh-CN" altLang="en-US" dirty="0"/>
          </a:p>
        </p:txBody>
      </p:sp>
    </p:spTree>
    <p:extLst>
      <p:ext uri="{BB962C8B-B14F-4D97-AF65-F5344CB8AC3E}">
        <p14:creationId xmlns:p14="http://schemas.microsoft.com/office/powerpoint/2010/main" val="2935450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9"/>
            <a:ext cx="3993651" cy="7331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3879588" cy="461665"/>
          </a:xfrm>
          <a:prstGeom prst="rect">
            <a:avLst/>
          </a:prstGeom>
          <a:noFill/>
        </p:spPr>
        <p:txBody>
          <a:bodyPr wrap="none" rtlCol="0">
            <a:spAutoFit/>
          </a:bodyPr>
          <a:lstStyle/>
          <a:p>
            <a:r>
              <a:rPr lang="en-US" altLang="zh-CN" sz="2400" b="1" dirty="0">
                <a:solidFill>
                  <a:schemeClr val="bg1"/>
                </a:solidFill>
                <a:latin typeface="等线" panose="02010600030101010101" pitchFamily="2" charset="-122"/>
              </a:rPr>
              <a:t>The Details of GraphSAGE </a:t>
            </a:r>
            <a:endParaRPr lang="zh-CN" altLang="en-US" sz="2400" b="1" dirty="0">
              <a:solidFill>
                <a:schemeClr val="bg1"/>
              </a:solidFill>
              <a:latin typeface="等线" panose="02010600030101010101" pitchFamily="2" charset="-122"/>
            </a:endParaRPr>
          </a:p>
        </p:txBody>
      </p:sp>
      <p:sp>
        <p:nvSpPr>
          <p:cNvPr id="2" name="文本框 1"/>
          <p:cNvSpPr txBox="1"/>
          <p:nvPr/>
        </p:nvSpPr>
        <p:spPr>
          <a:xfrm>
            <a:off x="4234249" y="181232"/>
            <a:ext cx="6582032" cy="369332"/>
          </a:xfrm>
          <a:prstGeom prst="rect">
            <a:avLst/>
          </a:prstGeom>
          <a:noFill/>
        </p:spPr>
        <p:txBody>
          <a:bodyPr wrap="square" rtlCol="0">
            <a:spAutoFit/>
          </a:bodyPr>
          <a:lstStyle/>
          <a:p>
            <a:r>
              <a:rPr lang="en-US" altLang="zh-CN" dirty="0" smtClean="0"/>
              <a:t>Aggregator Architectures</a:t>
            </a:r>
            <a:endParaRPr lang="zh-CN" altLang="en-US" dirty="0"/>
          </a:p>
        </p:txBody>
      </p:sp>
      <p:sp>
        <p:nvSpPr>
          <p:cNvPr id="4" name="文本框 3"/>
          <p:cNvSpPr txBox="1"/>
          <p:nvPr/>
        </p:nvSpPr>
        <p:spPr>
          <a:xfrm>
            <a:off x="939641" y="3833066"/>
            <a:ext cx="2108887" cy="369332"/>
          </a:xfrm>
          <a:prstGeom prst="rect">
            <a:avLst/>
          </a:prstGeom>
          <a:noFill/>
        </p:spPr>
        <p:txBody>
          <a:bodyPr wrap="square" rtlCol="0">
            <a:spAutoFit/>
          </a:bodyPr>
          <a:lstStyle/>
          <a:p>
            <a:r>
              <a:rPr lang="en-US" altLang="zh-CN" dirty="0"/>
              <a:t>Mean </a:t>
            </a:r>
            <a:r>
              <a:rPr lang="en-US" altLang="zh-CN" dirty="0" smtClean="0"/>
              <a:t>aggregator : </a:t>
            </a:r>
            <a:endParaRPr lang="zh-CN" altLang="en-US" dirty="0"/>
          </a:p>
        </p:txBody>
      </p:sp>
      <p:pic>
        <p:nvPicPr>
          <p:cNvPr id="5" name="图片 4"/>
          <p:cNvPicPr>
            <a:picLocks noChangeAspect="1"/>
          </p:cNvPicPr>
          <p:nvPr/>
        </p:nvPicPr>
        <p:blipFill>
          <a:blip r:embed="rId3"/>
          <a:stretch>
            <a:fillRect/>
          </a:stretch>
        </p:blipFill>
        <p:spPr>
          <a:xfrm>
            <a:off x="3201456" y="3833066"/>
            <a:ext cx="4323809" cy="380952"/>
          </a:xfrm>
          <a:prstGeom prst="rect">
            <a:avLst/>
          </a:prstGeom>
        </p:spPr>
      </p:pic>
      <p:sp>
        <p:nvSpPr>
          <p:cNvPr id="8" name="文本框 7"/>
          <p:cNvSpPr txBox="1"/>
          <p:nvPr/>
        </p:nvSpPr>
        <p:spPr>
          <a:xfrm>
            <a:off x="939641" y="4717948"/>
            <a:ext cx="2108887" cy="369332"/>
          </a:xfrm>
          <a:prstGeom prst="rect">
            <a:avLst/>
          </a:prstGeom>
          <a:noFill/>
        </p:spPr>
        <p:txBody>
          <a:bodyPr wrap="square" rtlCol="0">
            <a:spAutoFit/>
          </a:bodyPr>
          <a:lstStyle/>
          <a:p>
            <a:r>
              <a:rPr lang="en-US" altLang="zh-CN" dirty="0" smtClean="0"/>
              <a:t>LSTM aggregator </a:t>
            </a:r>
            <a:r>
              <a:rPr lang="en-US" altLang="zh-CN" dirty="0"/>
              <a:t>: </a:t>
            </a:r>
            <a:endParaRPr lang="zh-CN" altLang="en-US" dirty="0"/>
          </a:p>
        </p:txBody>
      </p:sp>
      <p:sp>
        <p:nvSpPr>
          <p:cNvPr id="9" name="文本框 8"/>
          <p:cNvSpPr txBox="1"/>
          <p:nvPr/>
        </p:nvSpPr>
        <p:spPr>
          <a:xfrm>
            <a:off x="939641" y="5602830"/>
            <a:ext cx="2261815" cy="369332"/>
          </a:xfrm>
          <a:prstGeom prst="rect">
            <a:avLst/>
          </a:prstGeom>
          <a:noFill/>
        </p:spPr>
        <p:txBody>
          <a:bodyPr wrap="square" rtlCol="0">
            <a:spAutoFit/>
          </a:bodyPr>
          <a:lstStyle/>
          <a:p>
            <a:r>
              <a:rPr lang="en-US" altLang="zh-CN" dirty="0" smtClean="0"/>
              <a:t>Pooling aggregator </a:t>
            </a:r>
            <a:r>
              <a:rPr lang="en-US" altLang="zh-CN" dirty="0"/>
              <a:t>: </a:t>
            </a:r>
            <a:endParaRPr lang="zh-CN" altLang="en-US" dirty="0"/>
          </a:p>
        </p:txBody>
      </p:sp>
      <p:pic>
        <p:nvPicPr>
          <p:cNvPr id="6" name="图片 5"/>
          <p:cNvPicPr>
            <a:picLocks noChangeAspect="1"/>
          </p:cNvPicPr>
          <p:nvPr/>
        </p:nvPicPr>
        <p:blipFill>
          <a:blip r:embed="rId4"/>
          <a:stretch>
            <a:fillRect/>
          </a:stretch>
        </p:blipFill>
        <p:spPr>
          <a:xfrm>
            <a:off x="3250884" y="5562638"/>
            <a:ext cx="4876190" cy="409524"/>
          </a:xfrm>
          <a:prstGeom prst="rect">
            <a:avLst/>
          </a:prstGeom>
        </p:spPr>
      </p:pic>
      <p:pic>
        <p:nvPicPr>
          <p:cNvPr id="10" name="图片 9"/>
          <p:cNvPicPr>
            <a:picLocks noChangeAspect="1"/>
          </p:cNvPicPr>
          <p:nvPr/>
        </p:nvPicPr>
        <p:blipFill>
          <a:blip r:embed="rId5"/>
          <a:stretch>
            <a:fillRect/>
          </a:stretch>
        </p:blipFill>
        <p:spPr>
          <a:xfrm>
            <a:off x="6275792" y="923601"/>
            <a:ext cx="5397060" cy="2536428"/>
          </a:xfrm>
          <a:prstGeom prst="rect">
            <a:avLst/>
          </a:prstGeom>
        </p:spPr>
      </p:pic>
      <p:sp>
        <p:nvSpPr>
          <p:cNvPr id="3" name="矩形 2"/>
          <p:cNvSpPr/>
          <p:nvPr/>
        </p:nvSpPr>
        <p:spPr>
          <a:xfrm>
            <a:off x="3201456" y="4729568"/>
            <a:ext cx="2590774" cy="369332"/>
          </a:xfrm>
          <a:prstGeom prst="rect">
            <a:avLst/>
          </a:prstGeom>
        </p:spPr>
        <p:txBody>
          <a:bodyPr wrap="none">
            <a:spAutoFit/>
          </a:bodyPr>
          <a:lstStyle/>
          <a:p>
            <a:r>
              <a:rPr lang="en-US" altLang="zh-CN" dirty="0" smtClean="0"/>
              <a:t>not </a:t>
            </a:r>
            <a:r>
              <a:rPr lang="en-US" altLang="zh-CN" dirty="0"/>
              <a:t>inherently </a:t>
            </a:r>
            <a:r>
              <a:rPr lang="en-US" altLang="zh-CN" dirty="0" smtClean="0"/>
              <a:t>symmetry</a:t>
            </a:r>
            <a:endParaRPr lang="zh-CN" altLang="en-US" dirty="0"/>
          </a:p>
        </p:txBody>
      </p:sp>
    </p:spTree>
    <p:extLst>
      <p:ext uri="{BB962C8B-B14F-4D97-AF65-F5344CB8AC3E}">
        <p14:creationId xmlns:p14="http://schemas.microsoft.com/office/powerpoint/2010/main" val="3826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6039796D-7195-4D64-9D9B-E28311450735}"/>
              </a:ext>
            </a:extLst>
          </p:cNvPr>
          <p:cNvSpPr/>
          <p:nvPr/>
        </p:nvSpPr>
        <p:spPr>
          <a:xfrm>
            <a:off x="0" y="-8239"/>
            <a:ext cx="3993651" cy="7331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xmlns="" id="{D694FBCD-13D7-40A3-ACE8-6244C648C4B6}"/>
              </a:ext>
            </a:extLst>
          </p:cNvPr>
          <p:cNvSpPr txBox="1"/>
          <p:nvPr/>
        </p:nvSpPr>
        <p:spPr>
          <a:xfrm>
            <a:off x="114063" y="122594"/>
            <a:ext cx="3879588" cy="461665"/>
          </a:xfrm>
          <a:prstGeom prst="rect">
            <a:avLst/>
          </a:prstGeom>
          <a:noFill/>
        </p:spPr>
        <p:txBody>
          <a:bodyPr wrap="none" rtlCol="0">
            <a:spAutoFit/>
          </a:bodyPr>
          <a:lstStyle/>
          <a:p>
            <a:r>
              <a:rPr lang="en-US" altLang="zh-CN" sz="2400" b="1" dirty="0">
                <a:solidFill>
                  <a:schemeClr val="bg1"/>
                </a:solidFill>
                <a:latin typeface="等线" panose="02010600030101010101" pitchFamily="2" charset="-122"/>
              </a:rPr>
              <a:t>The Details of GraphSAGE </a:t>
            </a:r>
            <a:endParaRPr lang="zh-CN" altLang="en-US" sz="2400" b="1" dirty="0">
              <a:solidFill>
                <a:schemeClr val="bg1"/>
              </a:solidFill>
              <a:latin typeface="等线" panose="02010600030101010101" pitchFamily="2" charset="-122"/>
            </a:endParaRPr>
          </a:p>
        </p:txBody>
      </p:sp>
      <p:sp>
        <p:nvSpPr>
          <p:cNvPr id="2" name="文本框 1"/>
          <p:cNvSpPr txBox="1"/>
          <p:nvPr/>
        </p:nvSpPr>
        <p:spPr>
          <a:xfrm>
            <a:off x="4234249" y="181232"/>
            <a:ext cx="6582032" cy="369332"/>
          </a:xfrm>
          <a:prstGeom prst="rect">
            <a:avLst/>
          </a:prstGeom>
          <a:noFill/>
        </p:spPr>
        <p:txBody>
          <a:bodyPr wrap="square" rtlCol="0">
            <a:spAutoFit/>
          </a:bodyPr>
          <a:lstStyle/>
          <a:p>
            <a:r>
              <a:rPr lang="en-US" altLang="zh-CN" dirty="0" smtClean="0"/>
              <a:t>Embedding generation (forward propagation) algorithm </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2266119" y="1222162"/>
                <a:ext cx="7661189" cy="964495"/>
              </a:xfrm>
              <a:prstGeom prst="rect">
                <a:avLst/>
              </a:prstGeom>
              <a:noFill/>
            </p:spPr>
            <p:txBody>
              <a:bodyPr wrap="square" rtlCol="0">
                <a:spAutoFit/>
              </a:bodyPr>
              <a:lstStyle/>
              <a:p>
                <a:pPr algn="just"/>
                <a:r>
                  <a:rPr lang="en-US" altLang="zh-CN" dirty="0"/>
                  <a:t>Assume : </a:t>
                </a:r>
                <a:r>
                  <a:rPr lang="en-US" altLang="zh-CN" dirty="0" smtClean="0"/>
                  <a:t>the </a:t>
                </a:r>
                <a:r>
                  <a:rPr lang="en-US" altLang="zh-CN" dirty="0"/>
                  <a:t>model has already been </a:t>
                </a:r>
                <a:r>
                  <a:rPr lang="en-US" altLang="zh-CN" dirty="0" smtClean="0"/>
                  <a:t>trained, the </a:t>
                </a:r>
                <a:r>
                  <a:rPr lang="en-US" altLang="zh-CN" dirty="0"/>
                  <a:t>parameters are fixed, the parameters of K aggregator functions (denoted </a:t>
                </a:r>
                <a14:m>
                  <m:oMath xmlns:m="http://schemas.openxmlformats.org/officeDocument/2006/math">
                    <m:sSub>
                      <m:sSubPr>
                        <m:ctrlPr>
                          <a:rPr lang="en-US" altLang="zh-CN" i="1" smtClean="0">
                            <a:latin typeface="Cambria Math" panose="02040503050406030204" pitchFamily="18" charset="0"/>
                          </a:rPr>
                        </m:ctrlPr>
                      </m:sSubPr>
                      <m:e>
                        <m:r>
                          <m:rPr>
                            <m:nor/>
                          </m:rPr>
                          <a:rPr lang="en-US" altLang="zh-CN" i="1" dirty="0"/>
                          <m:t>AGGREGATE</m:t>
                        </m:r>
                      </m:e>
                      <m:sub>
                        <m:r>
                          <m:rPr>
                            <m:nor/>
                          </m:rPr>
                          <a:rPr lang="en-US" altLang="zh-CN" i="1" dirty="0"/>
                          <m:t>k</m:t>
                        </m:r>
                      </m:sub>
                    </m:sSub>
                  </m:oMath>
                </a14:m>
                <a:r>
                  <a:rPr lang="en-US" altLang="zh-CN" dirty="0" smtClean="0"/>
                  <a:t>, </a:t>
                </a:r>
                <a:r>
                  <a:rPr lang="en-US" altLang="zh-CN" i="1" dirty="0"/>
                  <a:t>∀k ∈ {1, ..., K</a:t>
                </a:r>
                <a:r>
                  <a:rPr lang="en-US" altLang="zh-CN" i="1" dirty="0" smtClean="0"/>
                  <a:t>}</a:t>
                </a:r>
                <a:r>
                  <a:rPr lang="en-US" altLang="zh-CN" dirty="0" smtClean="0"/>
                  <a:t>) have been learned, a </a:t>
                </a:r>
                <a:r>
                  <a:rPr lang="en-US" altLang="zh-CN" dirty="0"/>
                  <a:t>set of </a:t>
                </a:r>
                <a:r>
                  <a:rPr lang="en-US" altLang="zh-CN" dirty="0" smtClean="0"/>
                  <a:t>Weight matrices</a:t>
                </a:r>
                <a14:m>
                  <m:oMath xmlns:m="http://schemas.openxmlformats.org/officeDocument/2006/math">
                    <m:sSub>
                      <m:sSubPr>
                        <m:ctrlPr>
                          <a:rPr lang="en-US" altLang="zh-CN" i="1" smtClean="0">
                            <a:latin typeface="Cambria Math" panose="02040503050406030204" pitchFamily="18" charset="0"/>
                          </a:rPr>
                        </m:ctrlPr>
                      </m:sSubPr>
                      <m:e>
                        <m:r>
                          <m:rPr>
                            <m:nor/>
                          </m:rPr>
                          <a:rPr lang="en-US" altLang="zh-CN" i="1" dirty="0"/>
                          <m:t>W</m:t>
                        </m:r>
                      </m:e>
                      <m:sub>
                        <m:r>
                          <m:rPr>
                            <m:nor/>
                          </m:rPr>
                          <a:rPr lang="en-US" altLang="zh-CN" i="1" dirty="0"/>
                          <m:t>k</m:t>
                        </m:r>
                      </m:sub>
                    </m:sSub>
                  </m:oMath>
                </a14:m>
                <a:r>
                  <a:rPr lang="en-US" altLang="zh-CN" dirty="0" smtClean="0"/>
                  <a:t> , </a:t>
                </a:r>
                <a:r>
                  <a:rPr lang="en-US" altLang="zh-CN" i="1" dirty="0"/>
                  <a:t>∀k ∈ {1, ..., K</a:t>
                </a:r>
                <a:r>
                  <a:rPr lang="en-US" altLang="zh-CN" i="1" dirty="0" smtClean="0"/>
                  <a:t>}.</a:t>
                </a:r>
                <a:endParaRPr lang="zh-CN" altLang="en-US" i="1" dirty="0"/>
              </a:p>
            </p:txBody>
          </p:sp>
        </mc:Choice>
        <mc:Fallback xmlns="">
          <p:sp>
            <p:nvSpPr>
              <p:cNvPr id="4" name="文本框 3"/>
              <p:cNvSpPr txBox="1">
                <a:spLocks noRot="1" noChangeAspect="1" noMove="1" noResize="1" noEditPoints="1" noAdjustHandles="1" noChangeArrowheads="1" noChangeShapeType="1" noTextEdit="1"/>
              </p:cNvSpPr>
              <p:nvPr/>
            </p:nvSpPr>
            <p:spPr>
              <a:xfrm>
                <a:off x="2266119" y="1222162"/>
                <a:ext cx="7661189" cy="964495"/>
              </a:xfrm>
              <a:prstGeom prst="rect">
                <a:avLst/>
              </a:prstGeom>
              <a:blipFill rotWithShape="0">
                <a:blip r:embed="rId3"/>
                <a:stretch>
                  <a:fillRect l="-717" t="-3145" r="-717" b="-6918"/>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2053857" y="2393974"/>
            <a:ext cx="8085714" cy="3800000"/>
          </a:xfrm>
          <a:prstGeom prst="rect">
            <a:avLst/>
          </a:prstGeom>
        </p:spPr>
      </p:pic>
    </p:spTree>
    <p:extLst>
      <p:ext uri="{BB962C8B-B14F-4D97-AF65-F5344CB8AC3E}">
        <p14:creationId xmlns:p14="http://schemas.microsoft.com/office/powerpoint/2010/main" val="2362936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风毕业答辩PPT模板"/>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1037</Words>
  <Application>Microsoft Office PowerPoint</Application>
  <PresentationFormat>宽屏</PresentationFormat>
  <Paragraphs>105</Paragraphs>
  <Slides>15</Slides>
  <Notes>15</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Hiragino Sans GB W3</vt:lpstr>
      <vt:lpstr>等线</vt:lpstr>
      <vt:lpstr>等线 Light</vt:lpstr>
      <vt:lpstr>经典综艺体简</vt:lpstr>
      <vt:lpstr>微软雅黑</vt:lpstr>
      <vt:lpstr>Arial</vt:lpstr>
      <vt:lpstr>Cambria Math</vt:lpstr>
      <vt:lpstr>Impact</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674198105@qq.com</cp:lastModifiedBy>
  <cp:revision>61</cp:revision>
  <dcterms:created xsi:type="dcterms:W3CDTF">2018-04-10T08:10:31Z</dcterms:created>
  <dcterms:modified xsi:type="dcterms:W3CDTF">2019-02-23T05:06:23Z</dcterms:modified>
</cp:coreProperties>
</file>