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288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E41"/>
    <a:srgbClr val="A48D91"/>
    <a:srgbClr val="EDDACC"/>
    <a:srgbClr val="DA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6093" autoAdjust="0"/>
  </p:normalViewPr>
  <p:slideViewPr>
    <p:cSldViewPr snapToGrid="0">
      <p:cViewPr varScale="1">
        <p:scale>
          <a:sx n="104" d="100"/>
          <a:sy n="104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EVG6-pjQDQSFM9WWyvOK4_b_juv_jGFMwbOde5Snq3-_yCT_4iB1oEoECf4xsDdBnelMZzZp8P51S17eaDjsm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rgbClr val="272E4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第十届亚太网构软件研讨会会议</a:t>
            </a:r>
            <a:r>
              <a:rPr lang="en-US" altLang="zh-CN" sz="1200" b="0" i="0" kern="1200" dirty="0" smtClean="0">
                <a:solidFill>
                  <a:srgbClr val="272E4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altLang="zh-CN" sz="1200" b="0" i="0" u="sng" kern="1200" dirty="0" err="1" smtClean="0">
                <a:solidFill>
                  <a:srgbClr val="272E4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Internetware</a:t>
            </a:r>
            <a:r>
              <a:rPr lang="zh-CN" altLang="en-US" sz="1200" b="0" i="0" kern="1200" dirty="0" smtClean="0">
                <a:solidFill>
                  <a:srgbClr val="272E4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</a:t>
            </a:r>
            <a:r>
              <a:rPr lang="en-US" altLang="zh-CN" sz="1200" b="0" i="0" u="sng" kern="1200" dirty="0" smtClean="0">
                <a:solidFill>
                  <a:srgbClr val="272E4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2018</a:t>
            </a:r>
            <a:r>
              <a:rPr lang="en-US" altLang="zh-CN" sz="1200" b="0" i="0" kern="1200" dirty="0" smtClean="0">
                <a:solidFill>
                  <a:srgbClr val="272E4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endParaRPr lang="zh-CN" altLang="en-US" sz="1200" b="0" i="0" kern="1200" dirty="0" smtClean="0">
              <a:solidFill>
                <a:srgbClr val="272E4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9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GRU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9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2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90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SVM+BOW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tf-idf</a:t>
            </a:r>
            <a:r>
              <a:rPr lang="zh-CN" altLang="en-US" dirty="0" smtClean="0"/>
              <a:t>作为每个词的文本特征，应用</a:t>
            </a:r>
            <a:r>
              <a:rPr lang="en-US" altLang="zh-CN" dirty="0" err="1" smtClean="0"/>
              <a:t>svm</a:t>
            </a:r>
            <a:r>
              <a:rPr lang="zh-CN" altLang="en-US" dirty="0" smtClean="0"/>
              <a:t>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分派问题作为分类问题。</a:t>
            </a:r>
            <a:endParaRPr lang="en-US" altLang="zh-CN" dirty="0" smtClean="0"/>
          </a:p>
          <a:p>
            <a:r>
              <a:rPr lang="en-US" altLang="zh-CN" dirty="0" err="1" smtClean="0"/>
              <a:t>TopicMinerMTM</a:t>
            </a:r>
            <a:r>
              <a:rPr lang="zh-CN" altLang="en-US" dirty="0" smtClean="0"/>
              <a:t>：最先进的信息检索技术，应用主题模型学习缺陷文本的表示，并且整合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信息，最后计算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和开发者的相似性</a:t>
            </a:r>
            <a:endParaRPr lang="en-US" altLang="zh-CN" dirty="0" smtClean="0"/>
          </a:p>
          <a:p>
            <a:r>
              <a:rPr lang="en-US" altLang="zh-CN" dirty="0" smtClean="0"/>
              <a:t>DBRNN+A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模型学习文本表示，直接增加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层推荐开发者</a:t>
            </a:r>
            <a:endParaRPr lang="en-US" altLang="zh-CN" dirty="0" smtClean="0"/>
          </a:p>
          <a:p>
            <a:r>
              <a:rPr lang="en-US" altLang="zh-CN" dirty="0" smtClean="0"/>
              <a:t>CNN triage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DBRNN+A</a:t>
            </a:r>
            <a:r>
              <a:rPr lang="zh-CN" altLang="en-US" dirty="0" smtClean="0"/>
              <a:t>相似，只是用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来学习文本表示</a:t>
            </a:r>
            <a:endParaRPr lang="en-US" altLang="zh-CN" dirty="0" smtClean="0"/>
          </a:p>
          <a:p>
            <a:r>
              <a:rPr lang="en-US" altLang="zh-CN" dirty="0" err="1" smtClean="0"/>
              <a:t>Deeptriage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学习文本内容，并且考虑开发者的活跃程度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20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开发者更倾向于向修复相同的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bug report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3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分配给两个人，</a:t>
            </a:r>
            <a:r>
              <a:rPr lang="en-GB" altLang="zh-CN" dirty="0" err="1" smtClean="0"/>
              <a:t>jjohnstn</a:t>
            </a:r>
            <a:r>
              <a:rPr lang="zh-CN" altLang="en-US" dirty="0" smtClean="0"/>
              <a:t>和</a:t>
            </a:r>
            <a:r>
              <a:rPr lang="en-GB" altLang="zh-CN" dirty="0" smtClean="0"/>
              <a:t>“</a:t>
            </a:r>
            <a:r>
              <a:rPr lang="en-GB" altLang="zh-CN" dirty="0" err="1" smtClean="0"/>
              <a:t>xcoulon</a:t>
            </a:r>
            <a:r>
              <a:rPr lang="en-GB" altLang="zh-CN" dirty="0" smtClean="0"/>
              <a:t>”</a:t>
            </a:r>
            <a:r>
              <a:rPr lang="zh-CN" altLang="en-US" dirty="0" smtClean="0"/>
              <a:t>，发现</a:t>
            </a:r>
            <a:r>
              <a:rPr lang="en-US" altLang="zh-CN" dirty="0" smtClean="0"/>
              <a:t>j</a:t>
            </a:r>
            <a:r>
              <a:rPr lang="zh-CN" altLang="en-US" dirty="0" smtClean="0"/>
              <a:t>主要关注的是</a:t>
            </a:r>
            <a:r>
              <a:rPr lang="en-US" altLang="zh-CN" dirty="0" smtClean="0"/>
              <a:t>wizard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的部分，而</a:t>
            </a:r>
            <a:r>
              <a:rPr lang="en-US" altLang="zh-CN" dirty="0" smtClean="0"/>
              <a:t>x</a:t>
            </a:r>
            <a:r>
              <a:rPr lang="zh-CN" altLang="en-US" dirty="0" smtClean="0"/>
              <a:t>关注的是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87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86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4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8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4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3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9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大约</a:t>
            </a:r>
            <a:r>
              <a:rPr lang="en-US" altLang="zh-CN" dirty="0" smtClean="0"/>
              <a:t>25%</a:t>
            </a:r>
            <a:r>
              <a:rPr lang="zh-CN" altLang="en-US" dirty="0" smtClean="0"/>
              <a:t>的开发者会修复他们相对应的</a:t>
            </a:r>
            <a:r>
              <a:rPr lang="en-US" altLang="zh-CN" dirty="0" smtClean="0"/>
              <a:t>bug report</a:t>
            </a:r>
          </a:p>
          <a:p>
            <a:r>
              <a:rPr lang="zh-CN" altLang="en-US" dirty="0" smtClean="0"/>
              <a:t>一次再分配可以表明两个开发者的关系，同时也可以帮助我们确定或找到更合适的开发者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9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5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作为一个关键字进行统计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8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2CAD8-F91A-409A-B778-AA74111763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9E6307-B339-4BB6-917D-3C234732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2072071-EDC3-4497-9CF5-D380D826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DF56CA-60B2-41D2-9BC1-9F491180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D036413-0D1F-49C6-ABC3-E88B00AA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F2B3E7E-5BF0-4A59-8E75-85A611782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8194D29-58BB-4975-B376-EF1A5BC2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EF77EB-7B1C-4797-B807-1B765A21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F7EB334-C061-42FA-A5AE-07BFA353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05127F-20D8-4068-878F-48890575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B98F518-0D22-4132-8C68-ED1D5468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94A8BC-975A-4B24-8DA5-BFD4085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B4331B-1258-49A7-A448-BA619BD2C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A832F10-E7A1-4918-9586-614F8931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728D4C-61C7-4860-85A6-A3F6A9C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DC5404-67DA-47BC-BDC7-CFE0371E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C7319B-9EFD-4F2B-AFB4-6F8FF9B7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BA08BC7-5813-4F8F-A400-9C517B3D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2A17C35-FA6D-40CF-817E-CED56FC4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D604C9-D928-41DE-A839-3EAEC1F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68E56B-88A9-4A63-AA39-EEC66F4B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DAD1967-9EA4-49D8-B47A-A4928B9B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B30B7C7-9F69-405B-A724-A56FFE8CF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ACE7E5-5001-424A-AA19-22C73E29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30C39A6-BBC0-4016-B558-EF17FDE3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F50E352-2B4E-4A3F-BA9B-064B6FD1086D}"/>
              </a:ext>
            </a:extLst>
          </p:cNvPr>
          <p:cNvGrpSpPr/>
          <p:nvPr/>
        </p:nvGrpSpPr>
        <p:grpSpPr>
          <a:xfrm rot="16200000">
            <a:off x="5235427" y="-2272115"/>
            <a:ext cx="1666028" cy="11592706"/>
            <a:chOff x="5136372" y="363293"/>
            <a:chExt cx="1666028" cy="11592706"/>
          </a:xfrm>
        </p:grpSpPr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5F484B0A-0D4D-465D-BEE2-14BF217AF92F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1107399" y="6159646"/>
              <a:ext cx="111873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2BCECDB1-2E54-4B42-B4BF-823D98F53540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5400000">
              <a:off x="-355926" y="6159646"/>
              <a:ext cx="1118729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EFAC4D22-06B1-4CDE-A5DB-ECD11EB39329}"/>
                </a:ext>
              </a:extLst>
            </p:cNvPr>
            <p:cNvSpPr/>
            <p:nvPr/>
          </p:nvSpPr>
          <p:spPr>
            <a:xfrm>
              <a:off x="5136372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54DDE238-00FA-41A1-B5FD-5747BBCAB7DD}"/>
                </a:ext>
              </a:extLst>
            </p:cNvPr>
            <p:cNvSpPr/>
            <p:nvPr/>
          </p:nvSpPr>
          <p:spPr>
            <a:xfrm>
              <a:off x="6599697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90FF7F3E-F66D-4068-95A1-29C4055AE6C0}"/>
                </a:ext>
              </a:extLst>
            </p:cNvPr>
            <p:cNvSpPr/>
            <p:nvPr/>
          </p:nvSpPr>
          <p:spPr>
            <a:xfrm>
              <a:off x="5136372" y="11753295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D57FF20F-63C9-4714-9303-3AFE1D82EF6B}"/>
                </a:ext>
              </a:extLst>
            </p:cNvPr>
            <p:cNvSpPr/>
            <p:nvPr/>
          </p:nvSpPr>
          <p:spPr>
            <a:xfrm>
              <a:off x="6599697" y="11753296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C89C92D-A71C-4D20-8D84-376C0A41D2BD}"/>
              </a:ext>
            </a:extLst>
          </p:cNvPr>
          <p:cNvSpPr/>
          <p:nvPr/>
        </p:nvSpPr>
        <p:spPr>
          <a:xfrm>
            <a:off x="1367051" y="2057399"/>
            <a:ext cx="9457898" cy="2934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81C8DE6C-A538-42AC-BBAF-BFF59BB4CBFD}"/>
              </a:ext>
            </a:extLst>
          </p:cNvPr>
          <p:cNvSpPr txBox="1"/>
          <p:nvPr/>
        </p:nvSpPr>
        <p:spPr>
          <a:xfrm>
            <a:off x="1896945" y="2323909"/>
            <a:ext cx="839810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r>
              <a:rPr lang="en-US" altLang="zh-CN" sz="3600" dirty="0" smtClean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An Effective Approach for Routing the Bug Reports to the Right Fixers </a:t>
            </a:r>
            <a:endParaRPr lang="zh-CN" altLang="en-US" sz="360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2455" y="3582064"/>
            <a:ext cx="3306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Shengqu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Xi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State </a:t>
            </a:r>
            <a:r>
              <a:rPr lang="en-US" altLang="zh-CN" sz="1200" dirty="0" smtClean="0">
                <a:solidFill>
                  <a:schemeClr val="bg1"/>
                </a:solidFill>
              </a:rPr>
              <a:t>Key Laboratory </a:t>
            </a:r>
            <a:r>
              <a:rPr lang="en-US" altLang="zh-CN" sz="1200" dirty="0">
                <a:solidFill>
                  <a:schemeClr val="bg1"/>
                </a:solidFill>
              </a:rPr>
              <a:t>for Novel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Software Technology, Nanjing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University, China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xsq@smail.nju.edu.cn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32295" y="3577039"/>
            <a:ext cx="2642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Xusheng</a:t>
            </a:r>
            <a:r>
              <a:rPr lang="en-US" altLang="zh-CN" sz="1200" dirty="0">
                <a:solidFill>
                  <a:schemeClr val="bg1"/>
                </a:solidFill>
              </a:rPr>
              <a:t> Xiao 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Department </a:t>
            </a:r>
            <a:r>
              <a:rPr lang="en-US" altLang="zh-CN" sz="1200" dirty="0">
                <a:solidFill>
                  <a:schemeClr val="bg1"/>
                </a:solidFill>
              </a:rPr>
              <a:t>of Electrical Engineering and Computer Science, Case Western Reserve University, USA xusheng.xiao@case.edu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6244" y="3582064"/>
            <a:ext cx="2784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Yuan Yao 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State </a:t>
            </a:r>
            <a:r>
              <a:rPr lang="en-US" altLang="zh-CN" sz="1200" dirty="0">
                <a:solidFill>
                  <a:schemeClr val="bg1"/>
                </a:solidFill>
              </a:rPr>
              <a:t>Key Laboratory for Novel Software Technology, Nanjing University, China 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y.yao@nju.edu.cn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Approach: Seqtriage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Encoder component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52863" y="1475874"/>
                <a:ext cx="707125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Goal: learn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the overall representation </a:t>
                </a:r>
                <a:r>
                  <a:rPr lang="en-US" altLang="zh-CN" dirty="0" smtClean="0"/>
                  <a:t>for the 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bug report </a:t>
                </a:r>
                <a:r>
                  <a:rPr lang="en-US" altLang="zh-CN" dirty="0" smtClean="0"/>
                  <a:t>and presentation for </a:t>
                </a:r>
                <a:r>
                  <a:rPr lang="en-US" altLang="zh-CN" dirty="0" smtClean="0">
                    <a:solidFill>
                      <a:srgbClr val="00B0F0"/>
                    </a:solidFill>
                  </a:rPr>
                  <a:t>each single word </a:t>
                </a:r>
                <a:r>
                  <a:rPr lang="en-US" altLang="zh-CN" dirty="0" smtClean="0"/>
                  <a:t>in the bug content.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 bug report with node words: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overall representation: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representation for each word: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GRU neuron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863" y="1475874"/>
                <a:ext cx="7071258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776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9623"/>
          <a:stretch/>
        </p:blipFill>
        <p:spPr>
          <a:xfrm>
            <a:off x="1811807" y="3761873"/>
            <a:ext cx="4000000" cy="146323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65157" y="5526505"/>
            <a:ext cx="587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Output: 1. the textual representation for each word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2. the overall representation of the text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121" y="146880"/>
            <a:ext cx="2549720" cy="24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3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Approach: Seqtriage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Decoder component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6549" y="1536847"/>
            <a:ext cx="67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Context vector c is different for different prediction target: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28" y="1980662"/>
            <a:ext cx="1857143" cy="923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60" y="3203813"/>
            <a:ext cx="2948672" cy="28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507" y="3010342"/>
            <a:ext cx="3779460" cy="26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Approach: Seqtriage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Attention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8695" y="1700463"/>
            <a:ext cx="694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decoder generates a single prediction, we first define the score of word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 as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90" y="2444947"/>
            <a:ext cx="3047619" cy="4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88694" y="3192491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dirty="0"/>
                  <a:t>attention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</a:t>
                </a:r>
                <a:r>
                  <a:rPr lang="en-US" altLang="zh-CN" dirty="0"/>
                  <a:t>word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94" y="3192491"/>
                <a:ext cx="6096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00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923" y="3833177"/>
            <a:ext cx="2380952" cy="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121" y="146880"/>
            <a:ext cx="2549720" cy="249783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7259782" y="2854036"/>
            <a:ext cx="1136073" cy="591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34400" y="33435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657" y="3712896"/>
            <a:ext cx="2675184" cy="2379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r="42034"/>
          <a:stretch/>
        </p:blipFill>
        <p:spPr>
          <a:xfrm>
            <a:off x="1031147" y="3833177"/>
            <a:ext cx="1859836" cy="2191968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2235200" y="4461164"/>
            <a:ext cx="2601494" cy="5350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85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Research question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714" y="1499937"/>
            <a:ext cx="7860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Can </a:t>
            </a:r>
            <a:r>
              <a:rPr lang="en-US" altLang="zh-CN" dirty="0"/>
              <a:t>the proposed approach outperform the existing approaches in terms of bug triaging accuracy?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Is the reporter useful in bug triaging</a:t>
            </a:r>
            <a:r>
              <a:rPr lang="en-US" altLang="zh-C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Are the other developers in the predicted tossing sequence related with the bug report</a:t>
            </a:r>
            <a:r>
              <a:rPr lang="en-US" altLang="zh-CN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Is the attention mechanism explainable when choosing different developers?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3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Research result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714" y="1499937"/>
            <a:ext cx="786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Can </a:t>
            </a:r>
            <a:r>
              <a:rPr lang="en-US" altLang="zh-CN" dirty="0"/>
              <a:t>the proposed approach outperform the existing approaches in terms of bug triaging accuracy?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6" y="2828730"/>
            <a:ext cx="3142250" cy="1499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035" y="2828730"/>
            <a:ext cx="3174742" cy="155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626" y="2812485"/>
            <a:ext cx="3137610" cy="1582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7930" y="4399909"/>
            <a:ext cx="12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Eclipse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9275" y="4412484"/>
            <a:ext cx="12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Mozilla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68300" y="4378970"/>
            <a:ext cx="12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Gentoo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259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Research result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587" y="2045368"/>
            <a:ext cx="4401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  Is </a:t>
            </a:r>
            <a:r>
              <a:rPr lang="en-US" altLang="zh-CN" dirty="0"/>
              <a:t>the reporter useful in bug triaging?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6" y="2699940"/>
            <a:ext cx="4257143" cy="16666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44147" y="2045368"/>
            <a:ext cx="46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 Are </a:t>
            </a:r>
            <a:r>
              <a:rPr lang="en-US" altLang="zh-CN" dirty="0"/>
              <a:t>the other developers in the predicted tossing sequence related with the bug report?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826" y="2732954"/>
            <a:ext cx="6476190" cy="15714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587" y="4366607"/>
            <a:ext cx="4866667" cy="161904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172364" y="3694545"/>
            <a:ext cx="2096654" cy="1108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t="18071" b="1"/>
          <a:stretch/>
        </p:blipFill>
        <p:spPr>
          <a:xfrm>
            <a:off x="3916217" y="4900589"/>
            <a:ext cx="2003433" cy="3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4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Research result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714" y="1499937"/>
            <a:ext cx="832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 Is </a:t>
            </a:r>
            <a:r>
              <a:rPr lang="en-US" altLang="zh-CN" dirty="0"/>
              <a:t>the attention mechanism explainable when choosing different developers?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81" y="2013022"/>
            <a:ext cx="5566608" cy="36501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9418" y="2623127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jjohnstn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56549" y="4354945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/>
              <a:t>xcoulon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1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Threats</a:t>
            </a:r>
            <a:r>
              <a:rPr lang="zh-CN" altLang="en-US" sz="1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 validity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714" y="1796716"/>
            <a:ext cx="832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</a:t>
            </a:r>
            <a:r>
              <a:rPr lang="en-US" altLang="zh-CN" dirty="0" smtClean="0"/>
              <a:t>or </a:t>
            </a:r>
            <a:r>
              <a:rPr lang="en-US" altLang="zh-CN" dirty="0"/>
              <a:t>the ground truth of the suitable fixer, we follow the previous approaches to select the “Assignee</a:t>
            </a:r>
            <a:r>
              <a:rPr lang="en-US" altLang="zh-CN" dirty="0" smtClean="0"/>
              <a:t>”.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F</a:t>
            </a:r>
            <a:r>
              <a:rPr lang="en-US" altLang="zh-CN" dirty="0" smtClean="0"/>
              <a:t>ilter </a:t>
            </a:r>
            <a:r>
              <a:rPr lang="en-US" altLang="zh-CN" dirty="0"/>
              <a:t>out the developers who have fixed less than 10 bugs. It is possible that these developers would fix the future </a:t>
            </a:r>
            <a:r>
              <a:rPr lang="en-US" altLang="zh-CN" dirty="0" smtClean="0"/>
              <a:t>bugs.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We </a:t>
            </a:r>
            <a:r>
              <a:rPr lang="en-US" altLang="zh-CN" dirty="0"/>
              <a:t>have crawled and analyzed three open source projects. However, open source projects might be different with industry projects.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06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Conclusion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26714" y="1499062"/>
            <a:ext cx="9408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this paper, we propose a novel approach, SeqTriage, motivated by two important facts observed in the bug </a:t>
            </a:r>
            <a:r>
              <a:rPr lang="en-US" altLang="zh-CN" dirty="0" smtClean="0"/>
              <a:t>triaging </a:t>
            </a:r>
            <a:r>
              <a:rPr lang="en-US" altLang="zh-CN" dirty="0"/>
              <a:t>problem: reporters as the fixers and the tossing sequences formed by a sequence of related developers.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SeqTriage </a:t>
            </a:r>
            <a:r>
              <a:rPr lang="en-US" altLang="zh-CN" dirty="0"/>
              <a:t>adopts a sequence to sequence model to predict a sequence of developers as potential </a:t>
            </a:r>
            <a:r>
              <a:rPr lang="en-US" altLang="zh-CN" dirty="0" smtClean="0"/>
              <a:t>fixers.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SeqTriage </a:t>
            </a:r>
            <a:r>
              <a:rPr lang="en-US" altLang="zh-CN" dirty="0"/>
              <a:t>uses the reporters as the initial token in the model, increasing the probability to predict the reporters as the fixers.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 </a:t>
            </a:r>
            <a:r>
              <a:rPr lang="en-US" altLang="zh-CN" dirty="0"/>
              <a:t>evaluate SeqTriage on three open-source projects, and the evaluation results show that SeqTriage improves the accuracy of the bug triaging compared with the state-of-the-art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3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E845DD01-BC7B-4218-87FC-C1425F59E2B6}"/>
              </a:ext>
            </a:extLst>
          </p:cNvPr>
          <p:cNvGrpSpPr/>
          <p:nvPr/>
        </p:nvGrpSpPr>
        <p:grpSpPr>
          <a:xfrm rot="16200000">
            <a:off x="5235427" y="-2272115"/>
            <a:ext cx="1666028" cy="11592706"/>
            <a:chOff x="5136372" y="363293"/>
            <a:chExt cx="1666028" cy="11592706"/>
          </a:xfrm>
        </p:grpSpPr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3C2F7013-B0C7-473A-8885-8E0DD5564F8E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 rot="5400000">
              <a:off x="1107399" y="6159646"/>
              <a:ext cx="111873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55AA8606-2C30-4AFA-94EE-D076AC473661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 rot="5400000">
              <a:off x="-355926" y="6159646"/>
              <a:ext cx="1118729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F436FD8E-B8B7-4E72-BE0A-78EDE7CB3A1E}"/>
                </a:ext>
              </a:extLst>
            </p:cNvPr>
            <p:cNvSpPr/>
            <p:nvPr/>
          </p:nvSpPr>
          <p:spPr>
            <a:xfrm>
              <a:off x="5136372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22F88A9A-5090-499D-A79C-B32CF71BF939}"/>
                </a:ext>
              </a:extLst>
            </p:cNvPr>
            <p:cNvSpPr/>
            <p:nvPr/>
          </p:nvSpPr>
          <p:spPr>
            <a:xfrm>
              <a:off x="6599697" y="3632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13E16520-2E27-4014-9B83-94CB456EB10A}"/>
                </a:ext>
              </a:extLst>
            </p:cNvPr>
            <p:cNvSpPr/>
            <p:nvPr/>
          </p:nvSpPr>
          <p:spPr>
            <a:xfrm>
              <a:off x="5136372" y="11753295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511C8A57-E699-4FB6-9CB5-1976D6B509B8}"/>
                </a:ext>
              </a:extLst>
            </p:cNvPr>
            <p:cNvSpPr/>
            <p:nvPr/>
          </p:nvSpPr>
          <p:spPr>
            <a:xfrm>
              <a:off x="6599697" y="11753296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97882332-9F51-4BC3-8EFC-0C0BA1995A69}"/>
              </a:ext>
            </a:extLst>
          </p:cNvPr>
          <p:cNvSpPr/>
          <p:nvPr/>
        </p:nvSpPr>
        <p:spPr>
          <a:xfrm>
            <a:off x="1367051" y="2057399"/>
            <a:ext cx="9457898" cy="2934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7A243484-570E-4A53-9FAE-1FBD17FEB00F}"/>
              </a:ext>
            </a:extLst>
          </p:cNvPr>
          <p:cNvSpPr txBox="1"/>
          <p:nvPr/>
        </p:nvSpPr>
        <p:spPr>
          <a:xfrm>
            <a:off x="1631997" y="2716967"/>
            <a:ext cx="892800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An Effective Approach for Routing the Bug Reports to the Right Fixers 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9DEAD63-F829-41AE-8756-2422CA216034}"/>
              </a:ext>
            </a:extLst>
          </p:cNvPr>
          <p:cNvSpPr txBox="1"/>
          <p:nvPr/>
        </p:nvSpPr>
        <p:spPr>
          <a:xfrm>
            <a:off x="3446279" y="4648202"/>
            <a:ext cx="565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Hiragino Sans GB W3" charset="-122"/>
              </a:rPr>
              <a:t>黄金</a:t>
            </a: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  <a:cs typeface="Hiragino Sans GB W3" charset="-122"/>
              </a:rPr>
              <a:t>筱 </a:t>
            </a:r>
            <a:r>
              <a:rPr lang="en-US" altLang="zh-CN" sz="1200" dirty="0" smtClean="0">
                <a:solidFill>
                  <a:schemeClr val="bg1"/>
                </a:solidFill>
                <a:ea typeface="微软雅黑" panose="020B0503020204020204" pitchFamily="34" charset="-122"/>
                <a:cs typeface="Hiragino Sans GB W3" charset="-122"/>
              </a:rPr>
              <a:t>2019.3.23</a:t>
            </a:r>
            <a:endParaRPr lang="en-US" altLang="zh-CN" sz="1200" dirty="0">
              <a:solidFill>
                <a:schemeClr val="bg1"/>
              </a:solidFill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73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328DBA2-3D6D-43D1-88DA-317FA2931C64}"/>
              </a:ext>
            </a:extLst>
          </p:cNvPr>
          <p:cNvGrpSpPr/>
          <p:nvPr/>
        </p:nvGrpSpPr>
        <p:grpSpPr>
          <a:xfrm>
            <a:off x="2507249" y="310829"/>
            <a:ext cx="202703" cy="6277699"/>
            <a:chOff x="6599697" y="858593"/>
            <a:chExt cx="202703" cy="6277699"/>
          </a:xfrm>
        </p:grpSpPr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DEAC3964-D974-4FBA-816B-EE8000092FC5}"/>
                </a:ext>
              </a:extLst>
            </p:cNvPr>
            <p:cNvCxnSpPr>
              <a:cxnSpLocks/>
            </p:cNvCxnSpPr>
            <p:nvPr/>
          </p:nvCxnSpPr>
          <p:spPr>
            <a:xfrm>
              <a:off x="6701049" y="1021569"/>
              <a:ext cx="0" cy="588889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E01B51D3-C6DE-49C6-A21A-3BFA3D26BED0}"/>
                </a:ext>
              </a:extLst>
            </p:cNvPr>
            <p:cNvSpPr/>
            <p:nvPr/>
          </p:nvSpPr>
          <p:spPr>
            <a:xfrm>
              <a:off x="6599697" y="858593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6E97D264-E340-4491-AF78-CE7B3F08E070}"/>
                </a:ext>
              </a:extLst>
            </p:cNvPr>
            <p:cNvSpPr/>
            <p:nvPr/>
          </p:nvSpPr>
          <p:spPr>
            <a:xfrm>
              <a:off x="6599697" y="6933589"/>
              <a:ext cx="202703" cy="2027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EEFA66C-0659-4266-91CC-1D1F1B314919}"/>
              </a:ext>
            </a:extLst>
          </p:cNvPr>
          <p:cNvSpPr/>
          <p:nvPr/>
        </p:nvSpPr>
        <p:spPr>
          <a:xfrm rot="16200000">
            <a:off x="268872" y="2576192"/>
            <a:ext cx="4728944" cy="17056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889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57482AD-223C-49C6-9C47-ECE3E0DDDF76}"/>
              </a:ext>
            </a:extLst>
          </p:cNvPr>
          <p:cNvSpPr txBox="1"/>
          <p:nvPr/>
        </p:nvSpPr>
        <p:spPr>
          <a:xfrm rot="5400000">
            <a:off x="110326" y="2921168"/>
            <a:ext cx="5099753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defRPr/>
            </a:pPr>
            <a:r>
              <a:rPr lang="en-US" altLang="zh-CN" sz="6000" dirty="0">
                <a:solidFill>
                  <a:schemeClr val="bg1"/>
                </a:solidFill>
                <a:ea typeface="微软雅黑" panose="020B0503020204020204" pitchFamily="34" charset="-122"/>
                <a:cs typeface="经典综艺体简" panose="02010609000101010101" pitchFamily="49" charset="-122"/>
              </a:rPr>
              <a:t>CONTENTS</a:t>
            </a:r>
            <a:endParaRPr lang="zh-CN" altLang="en-US" sz="6000" dirty="0">
              <a:solidFill>
                <a:schemeClr val="bg1"/>
              </a:solidFill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E6BE23A4-3FC4-456E-ABCA-49C5F49E1971}"/>
              </a:ext>
            </a:extLst>
          </p:cNvPr>
          <p:cNvGrpSpPr/>
          <p:nvPr/>
        </p:nvGrpSpPr>
        <p:grpSpPr>
          <a:xfrm>
            <a:off x="5217763" y="1609019"/>
            <a:ext cx="5831237" cy="553998"/>
            <a:chOff x="5452003" y="1685219"/>
            <a:chExt cx="5831237" cy="553998"/>
          </a:xfrm>
        </p:grpSpPr>
        <p:sp>
          <p:nvSpPr>
            <p:cNvPr id="15" name="流程图: 数据 14">
              <a:extLst>
                <a:ext uri="{FF2B5EF4-FFF2-40B4-BE49-F238E27FC236}">
                  <a16:creationId xmlns="" xmlns:a16="http://schemas.microsoft.com/office/drawing/2014/main" id="{EF40A90C-3679-414E-B60F-D628A827C6C6}"/>
                </a:ext>
              </a:extLst>
            </p:cNvPr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B75B76C3-6059-437C-B5BB-102BCE60DACB}"/>
                </a:ext>
              </a:extLst>
            </p:cNvPr>
            <p:cNvSpPr/>
            <p:nvPr/>
          </p:nvSpPr>
          <p:spPr>
            <a:xfrm>
              <a:off x="5585969" y="1685219"/>
              <a:ext cx="5373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4FC4B95B-1DB3-4E28-B443-604ADA12D1F3}"/>
                </a:ext>
              </a:extLst>
            </p:cNvPr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2CB2D4EB-BF5F-43F8-9ABA-AB79D9B15B53}"/>
                </a:ext>
              </a:extLst>
            </p:cNvPr>
            <p:cNvSpPr txBox="1"/>
            <p:nvPr/>
          </p:nvSpPr>
          <p:spPr>
            <a:xfrm>
              <a:off x="6456510" y="1757154"/>
              <a:ext cx="4373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等线" panose="02010600030101010101" pitchFamily="2" charset="-122"/>
                </a:rPr>
                <a:t>Introduction &amp; Background  </a:t>
              </a:r>
              <a:endParaRPr lang="zh-CN" altLang="en-US" sz="20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E1279C64-7A8D-4A76-9388-F718E92099B0}"/>
              </a:ext>
            </a:extLst>
          </p:cNvPr>
          <p:cNvGrpSpPr/>
          <p:nvPr/>
        </p:nvGrpSpPr>
        <p:grpSpPr>
          <a:xfrm>
            <a:off x="5217763" y="2679207"/>
            <a:ext cx="5831237" cy="553998"/>
            <a:chOff x="5452003" y="1685219"/>
            <a:chExt cx="5831237" cy="553998"/>
          </a:xfrm>
        </p:grpSpPr>
        <p:sp>
          <p:nvSpPr>
            <p:cNvPr id="21" name="流程图: 数据 20">
              <a:extLst>
                <a:ext uri="{FF2B5EF4-FFF2-40B4-BE49-F238E27FC236}">
                  <a16:creationId xmlns="" xmlns:a16="http://schemas.microsoft.com/office/drawing/2014/main" id="{0FCE231C-50A8-4D41-8F32-589B66C0FE5A}"/>
                </a:ext>
              </a:extLst>
            </p:cNvPr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0CCAF726-216E-4CBE-B6A0-1840C8F32B69}"/>
                </a:ext>
              </a:extLst>
            </p:cNvPr>
            <p:cNvSpPr/>
            <p:nvPr/>
          </p:nvSpPr>
          <p:spPr>
            <a:xfrm>
              <a:off x="5585969" y="1685219"/>
              <a:ext cx="69825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E4085606-0B44-433F-B1C6-B72564342479}"/>
                </a:ext>
              </a:extLst>
            </p:cNvPr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92CB11E9-6F63-4FC5-A03A-D60F85692376}"/>
                </a:ext>
              </a:extLst>
            </p:cNvPr>
            <p:cNvSpPr txBox="1"/>
            <p:nvPr/>
          </p:nvSpPr>
          <p:spPr>
            <a:xfrm>
              <a:off x="6456510" y="1757154"/>
              <a:ext cx="2929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等线" panose="02010600030101010101" pitchFamily="2" charset="-122"/>
                </a:rPr>
                <a:t>Preliminary study </a:t>
              </a:r>
              <a:endParaRPr lang="zh-CN" altLang="en-US" sz="20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6C4C9263-D004-4166-91B6-59E3260246EB}"/>
              </a:ext>
            </a:extLst>
          </p:cNvPr>
          <p:cNvGrpSpPr/>
          <p:nvPr/>
        </p:nvGrpSpPr>
        <p:grpSpPr>
          <a:xfrm>
            <a:off x="5217763" y="3749395"/>
            <a:ext cx="5831237" cy="553998"/>
            <a:chOff x="5452003" y="1685219"/>
            <a:chExt cx="5831237" cy="553998"/>
          </a:xfrm>
        </p:grpSpPr>
        <p:sp>
          <p:nvSpPr>
            <p:cNvPr id="27" name="流程图: 数据 26">
              <a:extLst>
                <a:ext uri="{FF2B5EF4-FFF2-40B4-BE49-F238E27FC236}">
                  <a16:creationId xmlns="" xmlns:a16="http://schemas.microsoft.com/office/drawing/2014/main" id="{B028DE13-8C0F-4B82-85A8-011D0D31CB0A}"/>
                </a:ext>
              </a:extLst>
            </p:cNvPr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6FF99DB9-CF1E-45BA-9E39-A306B86BE5B7}"/>
                </a:ext>
              </a:extLst>
            </p:cNvPr>
            <p:cNvSpPr/>
            <p:nvPr/>
          </p:nvSpPr>
          <p:spPr>
            <a:xfrm>
              <a:off x="5585969" y="1685219"/>
              <a:ext cx="69825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86803469-2ABB-459F-BE5A-F0FC380B37ED}"/>
                </a:ext>
              </a:extLst>
            </p:cNvPr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DEE78805-6697-4A29-ACA5-AAD8E13E2B79}"/>
                </a:ext>
              </a:extLst>
            </p:cNvPr>
            <p:cNvSpPr txBox="1"/>
            <p:nvPr/>
          </p:nvSpPr>
          <p:spPr>
            <a:xfrm>
              <a:off x="6456510" y="1757154"/>
              <a:ext cx="34551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等线" panose="02010600030101010101" pitchFamily="2" charset="-122"/>
                </a:rPr>
                <a:t>Approach &amp; Details </a:t>
              </a:r>
              <a:endParaRPr lang="zh-CN" altLang="en-US" sz="2000" b="1" dirty="0">
                <a:latin typeface="等线" panose="02010600030101010101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1664354B-62D4-4BEE-9ADB-09C70AC18CDF}"/>
              </a:ext>
            </a:extLst>
          </p:cNvPr>
          <p:cNvGrpSpPr/>
          <p:nvPr/>
        </p:nvGrpSpPr>
        <p:grpSpPr>
          <a:xfrm>
            <a:off x="5217763" y="4819582"/>
            <a:ext cx="5831237" cy="553998"/>
            <a:chOff x="5452003" y="1685219"/>
            <a:chExt cx="5831237" cy="553998"/>
          </a:xfrm>
        </p:grpSpPr>
        <p:sp>
          <p:nvSpPr>
            <p:cNvPr id="33" name="流程图: 数据 32">
              <a:extLst>
                <a:ext uri="{FF2B5EF4-FFF2-40B4-BE49-F238E27FC236}">
                  <a16:creationId xmlns="" xmlns:a16="http://schemas.microsoft.com/office/drawing/2014/main" id="{AC1AEA26-0BC2-447B-A6FF-BF66700E5AEC}"/>
                </a:ext>
              </a:extLst>
            </p:cNvPr>
            <p:cNvSpPr/>
            <p:nvPr/>
          </p:nvSpPr>
          <p:spPr>
            <a:xfrm>
              <a:off x="5452003" y="1692137"/>
              <a:ext cx="832223" cy="543284"/>
            </a:xfrm>
            <a:prstGeom prst="flowChartInputOutpu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6642C9DB-7B65-4C24-BBF5-AD60C7C3150D}"/>
                </a:ext>
              </a:extLst>
            </p:cNvPr>
            <p:cNvSpPr/>
            <p:nvPr/>
          </p:nvSpPr>
          <p:spPr>
            <a:xfrm>
              <a:off x="5585969" y="1685219"/>
              <a:ext cx="69825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A487E1F5-DC7C-4FB4-A321-DE671C9996D4}"/>
                </a:ext>
              </a:extLst>
            </p:cNvPr>
            <p:cNvSpPr/>
            <p:nvPr/>
          </p:nvSpPr>
          <p:spPr>
            <a:xfrm>
              <a:off x="6096000" y="1692137"/>
              <a:ext cx="5187240" cy="543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BDD30693-E5FF-40DC-BC43-EA275DA5A92A}"/>
                </a:ext>
              </a:extLst>
            </p:cNvPr>
            <p:cNvSpPr txBox="1"/>
            <p:nvPr/>
          </p:nvSpPr>
          <p:spPr>
            <a:xfrm>
              <a:off x="6456510" y="1757154"/>
              <a:ext cx="2007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等线" panose="02010600030101010101" pitchFamily="2" charset="-122"/>
                </a:rPr>
                <a:t>Conclusion </a:t>
              </a:r>
              <a:endParaRPr lang="zh-CN" altLang="en-US" sz="2000" b="1" dirty="0">
                <a:latin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393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 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Basic workflow in the bug tracking systems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is1ide-Rectangle: Rounded Corners 170">
            <a:extLst>
              <a:ext uri="{FF2B5EF4-FFF2-40B4-BE49-F238E27FC236}">
                <a16:creationId xmlns="" xmlns:a16="http://schemas.microsoft.com/office/drawing/2014/main" id="{32058FA1-7B9B-44E5-B00C-33E60DE17980}"/>
              </a:ext>
            </a:extLst>
          </p:cNvPr>
          <p:cNvSpPr/>
          <p:nvPr/>
        </p:nvSpPr>
        <p:spPr bwMode="auto">
          <a:xfrm>
            <a:off x="1718446" y="2211255"/>
            <a:ext cx="752872" cy="684979"/>
          </a:xfrm>
          <a:prstGeom prst="roundRect">
            <a:avLst/>
          </a:prstGeom>
          <a:solidFill>
            <a:schemeClr val="dk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350" dirty="0"/>
          </a:p>
        </p:txBody>
      </p:sp>
      <p:grpSp>
        <p:nvGrpSpPr>
          <p:cNvPr id="8" name="Group 171">
            <a:extLst>
              <a:ext uri="{FF2B5EF4-FFF2-40B4-BE49-F238E27FC236}">
                <a16:creationId xmlns="" xmlns:a16="http://schemas.microsoft.com/office/drawing/2014/main" id="{1B8F069E-182E-4635-8190-6433EC644B1D}"/>
              </a:ext>
            </a:extLst>
          </p:cNvPr>
          <p:cNvGrpSpPr/>
          <p:nvPr/>
        </p:nvGrpSpPr>
        <p:grpSpPr>
          <a:xfrm>
            <a:off x="1872074" y="2386442"/>
            <a:ext cx="445549" cy="324041"/>
            <a:chOff x="6238876" y="2390775"/>
            <a:chExt cx="576262" cy="419101"/>
          </a:xfrm>
          <a:solidFill>
            <a:schemeClr val="bg1"/>
          </a:solidFill>
        </p:grpSpPr>
        <p:sp>
          <p:nvSpPr>
            <p:cNvPr id="9" name="is1ide-Rectangle 172">
              <a:extLst>
                <a:ext uri="{FF2B5EF4-FFF2-40B4-BE49-F238E27FC236}">
                  <a16:creationId xmlns="" xmlns:a16="http://schemas.microsoft.com/office/drawing/2014/main" id="{F73C9092-5997-4B74-8950-7A59DB0CA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6" y="2528888"/>
              <a:ext cx="179388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" name="is1ide-Rectangle 173">
              <a:extLst>
                <a:ext uri="{FF2B5EF4-FFF2-40B4-BE49-F238E27FC236}">
                  <a16:creationId xmlns="" xmlns:a16="http://schemas.microsoft.com/office/drawing/2014/main" id="{AA4378F8-BAB9-4B07-8EA5-2095A8326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163" y="2571750"/>
              <a:ext cx="179388" cy="15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" name="is1ide-Freeform: Shape 174">
              <a:extLst>
                <a:ext uri="{FF2B5EF4-FFF2-40B4-BE49-F238E27FC236}">
                  <a16:creationId xmlns="" xmlns:a16="http://schemas.microsoft.com/office/drawing/2014/main" id="{5F6B5B66-6265-4C8A-8438-96957684C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2484438"/>
              <a:ext cx="254000" cy="3032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5" y="42"/>
                </a:cxn>
                <a:cxn ang="0">
                  <a:pos x="15" y="15"/>
                </a:cxn>
                <a:cxn ang="0">
                  <a:pos x="146" y="15"/>
                </a:cxn>
                <a:cxn ang="0">
                  <a:pos x="146" y="176"/>
                </a:cxn>
                <a:cxn ang="0">
                  <a:pos x="44" y="176"/>
                </a:cxn>
                <a:cxn ang="0">
                  <a:pos x="44" y="177"/>
                </a:cxn>
                <a:cxn ang="0">
                  <a:pos x="43" y="176"/>
                </a:cxn>
                <a:cxn ang="0">
                  <a:pos x="15" y="176"/>
                </a:cxn>
                <a:cxn ang="0">
                  <a:pos x="15" y="149"/>
                </a:cxn>
                <a:cxn ang="0">
                  <a:pos x="3" y="138"/>
                </a:cxn>
                <a:cxn ang="0">
                  <a:pos x="2" y="138"/>
                </a:cxn>
                <a:cxn ang="0">
                  <a:pos x="2" y="137"/>
                </a:cxn>
                <a:cxn ang="0">
                  <a:pos x="0" y="135"/>
                </a:cxn>
                <a:cxn ang="0">
                  <a:pos x="0" y="191"/>
                </a:cxn>
                <a:cxn ang="0">
                  <a:pos x="160" y="191"/>
                </a:cxn>
                <a:cxn ang="0">
                  <a:pos x="160" y="0"/>
                </a:cxn>
                <a:cxn ang="0">
                  <a:pos x="0" y="0"/>
                </a:cxn>
                <a:cxn ang="0">
                  <a:pos x="0" y="6"/>
                </a:cxn>
              </a:cxnLst>
              <a:rect l="0" t="0" r="r" b="b"/>
              <a:pathLst>
                <a:path w="160" h="191">
                  <a:moveTo>
                    <a:pt x="0" y="6"/>
                  </a:moveTo>
                  <a:lnTo>
                    <a:pt x="15" y="42"/>
                  </a:lnTo>
                  <a:lnTo>
                    <a:pt x="15" y="15"/>
                  </a:lnTo>
                  <a:lnTo>
                    <a:pt x="146" y="15"/>
                  </a:lnTo>
                  <a:lnTo>
                    <a:pt x="146" y="176"/>
                  </a:lnTo>
                  <a:lnTo>
                    <a:pt x="44" y="176"/>
                  </a:lnTo>
                  <a:lnTo>
                    <a:pt x="44" y="177"/>
                  </a:lnTo>
                  <a:lnTo>
                    <a:pt x="43" y="176"/>
                  </a:lnTo>
                  <a:lnTo>
                    <a:pt x="15" y="176"/>
                  </a:lnTo>
                  <a:lnTo>
                    <a:pt x="15" y="149"/>
                  </a:lnTo>
                  <a:lnTo>
                    <a:pt x="3" y="138"/>
                  </a:lnTo>
                  <a:lnTo>
                    <a:pt x="2" y="138"/>
                  </a:lnTo>
                  <a:lnTo>
                    <a:pt x="2" y="137"/>
                  </a:lnTo>
                  <a:lnTo>
                    <a:pt x="0" y="135"/>
                  </a:lnTo>
                  <a:lnTo>
                    <a:pt x="0" y="191"/>
                  </a:lnTo>
                  <a:lnTo>
                    <a:pt x="160" y="191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" name="is1ide-Freeform: Shape 175">
              <a:extLst>
                <a:ext uri="{FF2B5EF4-FFF2-40B4-BE49-F238E27FC236}">
                  <a16:creationId xmlns="" xmlns:a16="http://schemas.microsoft.com/office/drawing/2014/main" id="{67AD24E7-6368-4EE6-A435-ABF12447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688" y="2608263"/>
              <a:ext cx="168275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1"/>
                </a:cxn>
                <a:cxn ang="0">
                  <a:pos x="106" y="11"/>
                </a:cxn>
                <a:cxn ang="0">
                  <a:pos x="106" y="0"/>
                </a:cxn>
                <a:cxn ang="0">
                  <a:pos x="0" y="0"/>
                </a:cxn>
              </a:cxnLst>
              <a:rect l="0" t="0" r="r" b="b"/>
              <a:pathLst>
                <a:path w="106" h="11">
                  <a:moveTo>
                    <a:pt x="0" y="0"/>
                  </a:moveTo>
                  <a:lnTo>
                    <a:pt x="4" y="11"/>
                  </a:lnTo>
                  <a:lnTo>
                    <a:pt x="106" y="11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" name="is1ide-Freeform: Shape 176">
              <a:extLst>
                <a:ext uri="{FF2B5EF4-FFF2-40B4-BE49-F238E27FC236}">
                  <a16:creationId xmlns="" xmlns:a16="http://schemas.microsoft.com/office/drawing/2014/main" id="{77AA29F6-31D2-4B60-8687-78D8BDAA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563" y="2651125"/>
              <a:ext cx="153988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97" y="10"/>
                </a:cxn>
                <a:cxn ang="0">
                  <a:pos x="97" y="0"/>
                </a:cxn>
                <a:cxn ang="0">
                  <a:pos x="0" y="0"/>
                </a:cxn>
                <a:cxn ang="0">
                  <a:pos x="6" y="10"/>
                </a:cxn>
              </a:cxnLst>
              <a:rect l="0" t="0" r="r" b="b"/>
              <a:pathLst>
                <a:path w="97" h="10">
                  <a:moveTo>
                    <a:pt x="6" y="10"/>
                  </a:moveTo>
                  <a:lnTo>
                    <a:pt x="97" y="1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" name="is1ide-Rectangle 177">
              <a:extLst>
                <a:ext uri="{FF2B5EF4-FFF2-40B4-BE49-F238E27FC236}">
                  <a16:creationId xmlns="" xmlns:a16="http://schemas.microsoft.com/office/drawing/2014/main" id="{8F676240-1324-4A95-BE56-B184B575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088" y="2682875"/>
              <a:ext cx="144463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" name="is1ide-Freeform: Shape 178">
              <a:extLst>
                <a:ext uri="{FF2B5EF4-FFF2-40B4-BE49-F238E27FC236}">
                  <a16:creationId xmlns="" xmlns:a16="http://schemas.microsoft.com/office/drawing/2014/main" id="{7D837D21-9940-42B3-9771-CC938298B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2673350"/>
              <a:ext cx="55563" cy="76200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35" y="0"/>
                </a:cxn>
                <a:cxn ang="0">
                  <a:pos x="0" y="15"/>
                </a:cxn>
                <a:cxn ang="0">
                  <a:pos x="34" y="48"/>
                </a:cxn>
              </a:cxnLst>
              <a:rect l="0" t="0" r="r" b="b"/>
              <a:pathLst>
                <a:path w="35" h="48">
                  <a:moveTo>
                    <a:pt x="34" y="48"/>
                  </a:moveTo>
                  <a:lnTo>
                    <a:pt x="35" y="0"/>
                  </a:lnTo>
                  <a:lnTo>
                    <a:pt x="0" y="15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" name="is1ide-Freeform: Shape 179">
              <a:extLst>
                <a:ext uri="{FF2B5EF4-FFF2-40B4-BE49-F238E27FC236}">
                  <a16:creationId xmlns="" xmlns:a16="http://schemas.microsoft.com/office/drawing/2014/main" id="{E1687C1D-A75D-4403-AEBB-EFC4BE909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2390775"/>
              <a:ext cx="71438" cy="68263"/>
            </a:xfrm>
            <a:custGeom>
              <a:avLst/>
              <a:gdLst/>
              <a:ahLst/>
              <a:cxnLst>
                <a:cxn ang="0">
                  <a:pos x="120" y="35"/>
                </a:cxn>
                <a:cxn ang="0">
                  <a:pos x="60" y="10"/>
                </a:cxn>
                <a:cxn ang="0">
                  <a:pos x="34" y="20"/>
                </a:cxn>
                <a:cxn ang="0">
                  <a:pos x="9" y="79"/>
                </a:cxn>
                <a:cxn ang="0">
                  <a:pos x="31" y="133"/>
                </a:cxn>
                <a:cxn ang="0">
                  <a:pos x="141" y="88"/>
                </a:cxn>
                <a:cxn ang="0">
                  <a:pos x="120" y="35"/>
                </a:cxn>
              </a:cxnLst>
              <a:rect l="0" t="0" r="r" b="b"/>
              <a:pathLst>
                <a:path w="141" h="133">
                  <a:moveTo>
                    <a:pt x="120" y="35"/>
                  </a:moveTo>
                  <a:cubicBezTo>
                    <a:pt x="110" y="11"/>
                    <a:pt x="83" y="0"/>
                    <a:pt x="60" y="1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11" y="30"/>
                    <a:pt x="0" y="56"/>
                    <a:pt x="9" y="79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141" y="88"/>
                    <a:pt x="141" y="88"/>
                    <a:pt x="141" y="88"/>
                  </a:cubicBezTo>
                  <a:lnTo>
                    <a:pt x="12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" name="is1ide-Rectangle 180">
              <a:extLst>
                <a:ext uri="{FF2B5EF4-FFF2-40B4-BE49-F238E27FC236}">
                  <a16:creationId xmlns="" xmlns:a16="http://schemas.microsoft.com/office/drawing/2014/main" id="{2BE3BCD4-9091-4CEE-A30D-E3553732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1" y="2725738"/>
              <a:ext cx="147638" cy="15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" name="is1ide-Freeform: Shape 181">
              <a:extLst>
                <a:ext uri="{FF2B5EF4-FFF2-40B4-BE49-F238E27FC236}">
                  <a16:creationId xmlns="" xmlns:a16="http://schemas.microsoft.com/office/drawing/2014/main" id="{4625A1FA-BEE6-4FA9-9307-36657F80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2541588"/>
              <a:ext cx="141288" cy="7143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4" y="45"/>
                </a:cxn>
                <a:cxn ang="0">
                  <a:pos x="85" y="45"/>
                </a:cxn>
                <a:cxn ang="0">
                  <a:pos x="89" y="36"/>
                </a:cxn>
                <a:cxn ang="0">
                  <a:pos x="88" y="35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89" h="45">
                  <a:moveTo>
                    <a:pt x="0" y="11"/>
                  </a:moveTo>
                  <a:lnTo>
                    <a:pt x="84" y="45"/>
                  </a:lnTo>
                  <a:lnTo>
                    <a:pt x="85" y="45"/>
                  </a:lnTo>
                  <a:lnTo>
                    <a:pt x="89" y="36"/>
                  </a:lnTo>
                  <a:lnTo>
                    <a:pt x="88" y="35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" name="is1ide-Freeform: Shape 182">
              <a:extLst>
                <a:ext uri="{FF2B5EF4-FFF2-40B4-BE49-F238E27FC236}">
                  <a16:creationId xmlns="" xmlns:a16="http://schemas.microsoft.com/office/drawing/2014/main" id="{8ED653CD-FCA7-4FBC-B0A6-4CAE7A815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2581275"/>
              <a:ext cx="127000" cy="6667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6" y="42"/>
                </a:cxn>
                <a:cxn ang="0">
                  <a:pos x="80" y="32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80" h="42">
                  <a:moveTo>
                    <a:pt x="0" y="11"/>
                  </a:moveTo>
                  <a:lnTo>
                    <a:pt x="76" y="42"/>
                  </a:lnTo>
                  <a:lnTo>
                    <a:pt x="80" y="32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" name="is1ide-Freeform: Shape 183">
              <a:extLst>
                <a:ext uri="{FF2B5EF4-FFF2-40B4-BE49-F238E27FC236}">
                  <a16:creationId xmlns="" xmlns:a16="http://schemas.microsoft.com/office/drawing/2014/main" id="{B0AD1489-BB9C-466A-A177-BECC7452B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2497138"/>
              <a:ext cx="157163" cy="77788"/>
            </a:xfrm>
            <a:custGeom>
              <a:avLst/>
              <a:gdLst/>
              <a:ahLst/>
              <a:cxnLst>
                <a:cxn ang="0">
                  <a:pos x="95" y="49"/>
                </a:cxn>
                <a:cxn ang="0">
                  <a:pos x="99" y="40"/>
                </a:cxn>
                <a:cxn ang="0">
                  <a:pos x="98" y="4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94" y="49"/>
                </a:cxn>
                <a:cxn ang="0">
                  <a:pos x="95" y="49"/>
                </a:cxn>
              </a:cxnLst>
              <a:rect l="0" t="0" r="r" b="b"/>
              <a:pathLst>
                <a:path w="99" h="49">
                  <a:moveTo>
                    <a:pt x="95" y="49"/>
                  </a:moveTo>
                  <a:lnTo>
                    <a:pt x="99" y="40"/>
                  </a:lnTo>
                  <a:lnTo>
                    <a:pt x="98" y="4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4" y="49"/>
                  </a:lnTo>
                  <a:lnTo>
                    <a:pt x="95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" name="is1ide-Freeform: Shape 184">
              <a:extLst>
                <a:ext uri="{FF2B5EF4-FFF2-40B4-BE49-F238E27FC236}">
                  <a16:creationId xmlns="" xmlns:a16="http://schemas.microsoft.com/office/drawing/2014/main" id="{F890455F-582E-4DC5-9A9F-7A5201269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2625725"/>
              <a:ext cx="112713" cy="6032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8" y="38"/>
                </a:cxn>
                <a:cxn ang="0">
                  <a:pos x="71" y="29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71" h="38">
                  <a:moveTo>
                    <a:pt x="0" y="11"/>
                  </a:moveTo>
                  <a:lnTo>
                    <a:pt x="68" y="38"/>
                  </a:lnTo>
                  <a:lnTo>
                    <a:pt x="71" y="29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" name="is1ide-Freeform: Shape 185">
              <a:extLst>
                <a:ext uri="{FF2B5EF4-FFF2-40B4-BE49-F238E27FC236}">
                  <a16:creationId xmlns="" xmlns:a16="http://schemas.microsoft.com/office/drawing/2014/main" id="{15AB6CA5-4618-41EF-89AA-61FF33FA8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2705100"/>
              <a:ext cx="85725" cy="4921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1" y="31"/>
                </a:cxn>
                <a:cxn ang="0">
                  <a:pos x="54" y="22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54" h="31">
                  <a:moveTo>
                    <a:pt x="0" y="10"/>
                  </a:moveTo>
                  <a:lnTo>
                    <a:pt x="51" y="31"/>
                  </a:lnTo>
                  <a:lnTo>
                    <a:pt x="54" y="22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is1ide-Freeform: Shape 186">
              <a:extLst>
                <a:ext uri="{FF2B5EF4-FFF2-40B4-BE49-F238E27FC236}">
                  <a16:creationId xmlns="" xmlns:a16="http://schemas.microsoft.com/office/drawing/2014/main" id="{9DE82AFD-6FFB-4F74-8196-68708DBA4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6" y="2660650"/>
              <a:ext cx="100013" cy="55563"/>
            </a:xfrm>
            <a:custGeom>
              <a:avLst/>
              <a:gdLst/>
              <a:ahLst/>
              <a:cxnLst>
                <a:cxn ang="0">
                  <a:pos x="63" y="25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59" y="35"/>
                </a:cxn>
                <a:cxn ang="0">
                  <a:pos x="63" y="25"/>
                </a:cxn>
              </a:cxnLst>
              <a:rect l="0" t="0" r="r" b="b"/>
              <a:pathLst>
                <a:path w="63" h="35">
                  <a:moveTo>
                    <a:pt x="63" y="25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59" y="35"/>
                  </a:lnTo>
                  <a:lnTo>
                    <a:pt x="63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is1ide-Freeform: Shape 187">
              <a:extLst>
                <a:ext uri="{FF2B5EF4-FFF2-40B4-BE49-F238E27FC236}">
                  <a16:creationId xmlns="" xmlns:a16="http://schemas.microsoft.com/office/drawing/2014/main" id="{9AA72434-FE45-4704-BBDD-6D6F60BC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2439988"/>
              <a:ext cx="247650" cy="369888"/>
            </a:xfrm>
            <a:custGeom>
              <a:avLst/>
              <a:gdLst/>
              <a:ahLst/>
              <a:cxnLst>
                <a:cxn ang="0">
                  <a:pos x="155" y="59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0" y="22"/>
                </a:cxn>
                <a:cxn ang="0">
                  <a:pos x="17" y="22"/>
                </a:cxn>
                <a:cxn ang="0">
                  <a:pos x="18" y="19"/>
                </a:cxn>
                <a:cxn ang="0">
                  <a:pos x="136" y="67"/>
                </a:cxn>
                <a:cxn ang="0">
                  <a:pos x="76" y="214"/>
                </a:cxn>
                <a:cxn ang="0">
                  <a:pos x="25" y="193"/>
                </a:cxn>
                <a:cxn ang="0">
                  <a:pos x="25" y="208"/>
                </a:cxn>
                <a:cxn ang="0">
                  <a:pos x="84" y="233"/>
                </a:cxn>
                <a:cxn ang="0">
                  <a:pos x="85" y="233"/>
                </a:cxn>
                <a:cxn ang="0">
                  <a:pos x="156" y="59"/>
                </a:cxn>
                <a:cxn ang="0">
                  <a:pos x="155" y="59"/>
                </a:cxn>
              </a:cxnLst>
              <a:rect l="0" t="0" r="r" b="b"/>
              <a:pathLst>
                <a:path w="156" h="233">
                  <a:moveTo>
                    <a:pt x="155" y="59"/>
                  </a:moveTo>
                  <a:lnTo>
                    <a:pt x="10" y="0"/>
                  </a:lnTo>
                  <a:lnTo>
                    <a:pt x="9" y="0"/>
                  </a:lnTo>
                  <a:lnTo>
                    <a:pt x="0" y="22"/>
                  </a:lnTo>
                  <a:lnTo>
                    <a:pt x="17" y="22"/>
                  </a:lnTo>
                  <a:lnTo>
                    <a:pt x="18" y="19"/>
                  </a:lnTo>
                  <a:lnTo>
                    <a:pt x="136" y="67"/>
                  </a:lnTo>
                  <a:lnTo>
                    <a:pt x="76" y="214"/>
                  </a:lnTo>
                  <a:lnTo>
                    <a:pt x="25" y="193"/>
                  </a:lnTo>
                  <a:lnTo>
                    <a:pt x="25" y="208"/>
                  </a:lnTo>
                  <a:lnTo>
                    <a:pt x="84" y="233"/>
                  </a:lnTo>
                  <a:lnTo>
                    <a:pt x="85" y="233"/>
                  </a:lnTo>
                  <a:lnTo>
                    <a:pt x="156" y="59"/>
                  </a:lnTo>
                  <a:lnTo>
                    <a:pt x="155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" name="íṩľíḍè-Freeform: Shape 188">
              <a:extLst>
                <a:ext uri="{FF2B5EF4-FFF2-40B4-BE49-F238E27FC236}">
                  <a16:creationId xmlns="" xmlns:a16="http://schemas.microsoft.com/office/drawing/2014/main" id="{F62A49F9-9BB9-4FD8-8B23-E0CAF80E1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2441575"/>
              <a:ext cx="149225" cy="250825"/>
            </a:xfrm>
            <a:custGeom>
              <a:avLst/>
              <a:gdLst/>
              <a:ahLst/>
              <a:cxnLst>
                <a:cxn ang="0">
                  <a:pos x="292" y="447"/>
                </a:cxn>
                <a:cxn ang="0">
                  <a:pos x="110" y="0"/>
                </a:cxn>
                <a:cxn ang="0">
                  <a:pos x="0" y="45"/>
                </a:cxn>
                <a:cxn ang="0">
                  <a:pos x="182" y="491"/>
                </a:cxn>
                <a:cxn ang="0">
                  <a:pos x="292" y="447"/>
                </a:cxn>
                <a:cxn ang="0">
                  <a:pos x="99" y="19"/>
                </a:cxn>
                <a:cxn ang="0">
                  <a:pos x="220" y="315"/>
                </a:cxn>
                <a:cxn ang="0">
                  <a:pos x="215" y="338"/>
                </a:cxn>
                <a:cxn ang="0">
                  <a:pos x="195" y="325"/>
                </a:cxn>
                <a:cxn ang="0">
                  <a:pos x="75" y="29"/>
                </a:cxn>
                <a:cxn ang="0">
                  <a:pos x="99" y="19"/>
                </a:cxn>
                <a:cxn ang="0">
                  <a:pos x="165" y="358"/>
                </a:cxn>
                <a:cxn ang="0">
                  <a:pos x="146" y="345"/>
                </a:cxn>
                <a:cxn ang="0">
                  <a:pos x="25" y="49"/>
                </a:cxn>
                <a:cxn ang="0">
                  <a:pos x="50" y="39"/>
                </a:cxn>
                <a:cxn ang="0">
                  <a:pos x="170" y="335"/>
                </a:cxn>
                <a:cxn ang="0">
                  <a:pos x="165" y="358"/>
                </a:cxn>
              </a:cxnLst>
              <a:rect l="0" t="0" r="r" b="b"/>
              <a:pathLst>
                <a:path w="292" h="491">
                  <a:moveTo>
                    <a:pt x="292" y="447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2" y="491"/>
                    <a:pt x="182" y="491"/>
                    <a:pt x="182" y="491"/>
                  </a:cubicBezTo>
                  <a:lnTo>
                    <a:pt x="292" y="447"/>
                  </a:lnTo>
                  <a:close/>
                  <a:moveTo>
                    <a:pt x="99" y="19"/>
                  </a:moveTo>
                  <a:cubicBezTo>
                    <a:pt x="220" y="315"/>
                    <a:pt x="220" y="315"/>
                    <a:pt x="220" y="315"/>
                  </a:cubicBezTo>
                  <a:cubicBezTo>
                    <a:pt x="224" y="325"/>
                    <a:pt x="222" y="335"/>
                    <a:pt x="215" y="338"/>
                  </a:cubicBezTo>
                  <a:cubicBezTo>
                    <a:pt x="208" y="340"/>
                    <a:pt x="199" y="335"/>
                    <a:pt x="195" y="325"/>
                  </a:cubicBezTo>
                  <a:cubicBezTo>
                    <a:pt x="75" y="29"/>
                    <a:pt x="75" y="29"/>
                    <a:pt x="75" y="29"/>
                  </a:cubicBezTo>
                  <a:lnTo>
                    <a:pt x="99" y="19"/>
                  </a:lnTo>
                  <a:close/>
                  <a:moveTo>
                    <a:pt x="165" y="358"/>
                  </a:moveTo>
                  <a:cubicBezTo>
                    <a:pt x="159" y="361"/>
                    <a:pt x="150" y="355"/>
                    <a:pt x="146" y="345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170" y="335"/>
                    <a:pt x="170" y="335"/>
                    <a:pt x="170" y="335"/>
                  </a:cubicBezTo>
                  <a:cubicBezTo>
                    <a:pt x="174" y="345"/>
                    <a:pt x="172" y="355"/>
                    <a:pt x="165" y="3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="" xmlns:a16="http://schemas.microsoft.com/office/drawing/2014/main" id="{78C2D06A-D7B0-41D9-ACAB-116F6471D984}"/>
              </a:ext>
            </a:extLst>
          </p:cNvPr>
          <p:cNvGrpSpPr/>
          <p:nvPr/>
        </p:nvGrpSpPr>
        <p:grpSpPr>
          <a:xfrm>
            <a:off x="4987057" y="2211255"/>
            <a:ext cx="752872" cy="684979"/>
            <a:chOff x="5572050" y="1424061"/>
            <a:chExt cx="1044348" cy="950172"/>
          </a:xfrm>
        </p:grpSpPr>
        <p:sp>
          <p:nvSpPr>
            <p:cNvPr id="27" name="íṩľíḍè-Rectangle: Rounded Corners 189">
              <a:extLst>
                <a:ext uri="{FF2B5EF4-FFF2-40B4-BE49-F238E27FC236}">
                  <a16:creationId xmlns="" xmlns:a16="http://schemas.microsoft.com/office/drawing/2014/main" id="{E34AFB14-1B3C-42EB-9B75-EB830330B028}"/>
                </a:ext>
              </a:extLst>
            </p:cNvPr>
            <p:cNvSpPr/>
            <p:nvPr/>
          </p:nvSpPr>
          <p:spPr bwMode="auto">
            <a:xfrm>
              <a:off x="5572050" y="1424061"/>
              <a:ext cx="1044348" cy="95017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 dirty="0"/>
            </a:p>
          </p:txBody>
        </p:sp>
        <p:grpSp>
          <p:nvGrpSpPr>
            <p:cNvPr id="28" name="Group 194">
              <a:extLst>
                <a:ext uri="{FF2B5EF4-FFF2-40B4-BE49-F238E27FC236}">
                  <a16:creationId xmlns="" xmlns:a16="http://schemas.microsoft.com/office/drawing/2014/main" id="{AC5430FD-C0A6-496E-BE7F-14EACD74D737}"/>
                </a:ext>
              </a:extLst>
            </p:cNvPr>
            <p:cNvGrpSpPr/>
            <p:nvPr/>
          </p:nvGrpSpPr>
          <p:grpSpPr>
            <a:xfrm>
              <a:off x="5801283" y="1661059"/>
              <a:ext cx="585887" cy="476202"/>
              <a:chOff x="4325938" y="1771651"/>
              <a:chExt cx="347663" cy="282576"/>
            </a:xfrm>
            <a:solidFill>
              <a:schemeClr val="bg1"/>
            </a:solidFill>
          </p:grpSpPr>
          <p:sp>
            <p:nvSpPr>
              <p:cNvPr id="29" name="íṩľíḍè-Freeform: Shape 195">
                <a:extLst>
                  <a:ext uri="{FF2B5EF4-FFF2-40B4-BE49-F238E27FC236}">
                    <a16:creationId xmlns="" xmlns:a16="http://schemas.microsoft.com/office/drawing/2014/main" id="{A1959C49-E83D-496B-885D-D0B50B780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5938" y="1985964"/>
                <a:ext cx="223838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33" y="32"/>
                  </a:cxn>
                  <a:cxn ang="0">
                    <a:pos x="42" y="22"/>
                  </a:cxn>
                  <a:cxn ang="0">
                    <a:pos x="42" y="13"/>
                  </a:cxn>
                  <a:cxn ang="0">
                    <a:pos x="62" y="13"/>
                  </a:cxn>
                  <a:cxn ang="0">
                    <a:pos x="62" y="22"/>
                  </a:cxn>
                  <a:cxn ang="0">
                    <a:pos x="71" y="32"/>
                  </a:cxn>
                  <a:cxn ang="0">
                    <a:pos x="105" y="32"/>
                  </a:cxn>
                  <a:cxn ang="0">
                    <a:pos x="105" y="0"/>
                  </a:cxn>
                  <a:cxn ang="0">
                    <a:pos x="67" y="0"/>
                  </a:cxn>
                  <a:cxn ang="0">
                    <a:pos x="62" y="4"/>
                  </a:cxn>
                  <a:cxn ang="0">
                    <a:pos x="42" y="4"/>
                  </a:cxn>
                  <a:cxn ang="0">
                    <a:pos x="38" y="0"/>
                  </a:cxn>
                  <a:cxn ang="0">
                    <a:pos x="0" y="0"/>
                  </a:cxn>
                  <a:cxn ang="0">
                    <a:pos x="67" y="5"/>
                  </a:cxn>
                  <a:cxn ang="0">
                    <a:pos x="100" y="5"/>
                  </a:cxn>
                  <a:cxn ang="0">
                    <a:pos x="100" y="27"/>
                  </a:cxn>
                  <a:cxn ang="0">
                    <a:pos x="74" y="27"/>
                  </a:cxn>
                  <a:cxn ang="0">
                    <a:pos x="67" y="20"/>
                  </a:cxn>
                  <a:cxn ang="0">
                    <a:pos x="67" y="5"/>
                  </a:cxn>
                  <a:cxn ang="0">
                    <a:pos x="5" y="5"/>
                  </a:cxn>
                  <a:cxn ang="0">
                    <a:pos x="37" y="5"/>
                  </a:cxn>
                  <a:cxn ang="0">
                    <a:pos x="37" y="20"/>
                  </a:cxn>
                  <a:cxn ang="0">
                    <a:pos x="31" y="27"/>
                  </a:cxn>
                  <a:cxn ang="0">
                    <a:pos x="5" y="27"/>
                  </a:cxn>
                  <a:cxn ang="0">
                    <a:pos x="5" y="5"/>
                  </a:cxn>
                </a:cxnLst>
                <a:rect l="0" t="0" r="r" b="b"/>
                <a:pathLst>
                  <a:path w="105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4" y="0"/>
                      <a:pt x="62" y="2"/>
                      <a:pt x="6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2"/>
                      <a:pt x="40" y="0"/>
                      <a:pt x="38" y="0"/>
                    </a:cubicBezTo>
                    <a:lnTo>
                      <a:pt x="0" y="0"/>
                    </a:lnTo>
                    <a:close/>
                    <a:moveTo>
                      <a:pt x="67" y="5"/>
                    </a:move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67" y="20"/>
                      <a:pt x="67" y="20"/>
                      <a:pt x="67" y="20"/>
                    </a:cubicBezTo>
                    <a:lnTo>
                      <a:pt x="67" y="5"/>
                    </a:lnTo>
                    <a:close/>
                    <a:moveTo>
                      <a:pt x="5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0" name="íṩľíḍè-Freeform: Shape 196">
                <a:extLst>
                  <a:ext uri="{FF2B5EF4-FFF2-40B4-BE49-F238E27FC236}">
                    <a16:creationId xmlns="" xmlns:a16="http://schemas.microsoft.com/office/drawing/2014/main" id="{CC804386-592A-4356-A5D8-BECAEDB5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113" y="1933576"/>
                <a:ext cx="44450" cy="49213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20" y="0"/>
                  </a:cxn>
                  <a:cxn ang="0">
                    <a:pos x="28" y="0"/>
                  </a:cxn>
                  <a:cxn ang="0">
                    <a:pos x="17" y="31"/>
                  </a:cxn>
                  <a:cxn ang="0">
                    <a:pos x="0" y="31"/>
                  </a:cxn>
                </a:cxnLst>
                <a:rect l="0" t="0" r="r" b="b"/>
                <a:pathLst>
                  <a:path w="28" h="31">
                    <a:moveTo>
                      <a:pt x="0" y="31"/>
                    </a:moveTo>
                    <a:lnTo>
                      <a:pt x="20" y="0"/>
                    </a:lnTo>
                    <a:lnTo>
                      <a:pt x="28" y="0"/>
                    </a:lnTo>
                    <a:lnTo>
                      <a:pt x="17" y="31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1" name="íṩľíḍè-Freeform: Shape 197">
                <a:extLst>
                  <a:ext uri="{FF2B5EF4-FFF2-40B4-BE49-F238E27FC236}">
                    <a16:creationId xmlns="" xmlns:a16="http://schemas.microsoft.com/office/drawing/2014/main" id="{373352A9-B18C-4DC9-BDD4-EB177E111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6" y="1771651"/>
                <a:ext cx="106363" cy="4921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50" y="23"/>
                  </a:cxn>
                  <a:cxn ang="0">
                    <a:pos x="50" y="15"/>
                  </a:cxn>
                  <a:cxn ang="0">
                    <a:pos x="42" y="7"/>
                  </a:cxn>
                  <a:cxn ang="0">
                    <a:pos x="40" y="7"/>
                  </a:cxn>
                  <a:cxn ang="0">
                    <a:pos x="40" y="5"/>
                  </a:cxn>
                  <a:cxn ang="0">
                    <a:pos x="35" y="0"/>
                  </a:cxn>
                  <a:cxn ang="0">
                    <a:pos x="15" y="0"/>
                  </a:cxn>
                  <a:cxn ang="0">
                    <a:pos x="10" y="5"/>
                  </a:cxn>
                  <a:cxn ang="0">
                    <a:pos x="10" y="7"/>
                  </a:cxn>
                  <a:cxn ang="0">
                    <a:pos x="8" y="7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29" y="8"/>
                  </a:cxn>
                  <a:cxn ang="0">
                    <a:pos x="25" y="11"/>
                  </a:cxn>
                  <a:cxn ang="0">
                    <a:pos x="21" y="8"/>
                  </a:cxn>
                </a:cxnLst>
                <a:rect l="0" t="0" r="r" b="b"/>
                <a:pathLst>
                  <a:path w="50" h="23">
                    <a:moveTo>
                      <a:pt x="0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1"/>
                      <a:pt x="47" y="7"/>
                      <a:pt x="4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2"/>
                      <a:pt x="38" y="0"/>
                      <a:pt x="3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0" y="11"/>
                      <a:pt x="0" y="15"/>
                    </a:cubicBezTo>
                    <a:lnTo>
                      <a:pt x="0" y="23"/>
                    </a:lnTo>
                    <a:close/>
                    <a:moveTo>
                      <a:pt x="21" y="8"/>
                    </a:moveTo>
                    <a:cubicBezTo>
                      <a:pt x="21" y="6"/>
                      <a:pt x="23" y="4"/>
                      <a:pt x="25" y="4"/>
                    </a:cubicBezTo>
                    <a:cubicBezTo>
                      <a:pt x="27" y="4"/>
                      <a:pt x="29" y="6"/>
                      <a:pt x="29" y="8"/>
                    </a:cubicBezTo>
                    <a:cubicBezTo>
                      <a:pt x="29" y="10"/>
                      <a:pt x="27" y="11"/>
                      <a:pt x="25" y="11"/>
                    </a:cubicBezTo>
                    <a:cubicBezTo>
                      <a:pt x="23" y="11"/>
                      <a:pt x="21" y="10"/>
                      <a:pt x="2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2" name="íṩľíḍè-Freeform: Shape 198">
                <a:extLst>
                  <a:ext uri="{FF2B5EF4-FFF2-40B4-BE49-F238E27FC236}">
                    <a16:creationId xmlns="" xmlns:a16="http://schemas.microsoft.com/office/drawing/2014/main" id="{A2BB57AC-00C3-4E80-B93A-191066F20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1933576"/>
                <a:ext cx="109538" cy="49213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69" y="8"/>
                  </a:cxn>
                  <a:cxn ang="0">
                    <a:pos x="69" y="15"/>
                  </a:cxn>
                  <a:cxn ang="0">
                    <a:pos x="18" y="15"/>
                  </a:cxn>
                  <a:cxn ang="0">
                    <a:pos x="29" y="31"/>
                  </a:cxn>
                  <a:cxn ang="0">
                    <a:pos x="10" y="31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8" y="15"/>
                  </a:cxn>
                  <a:cxn ang="0">
                    <a:pos x="18" y="8"/>
                  </a:cxn>
                </a:cxnLst>
                <a:rect l="0" t="0" r="r" b="b"/>
                <a:pathLst>
                  <a:path w="69" h="31">
                    <a:moveTo>
                      <a:pt x="18" y="8"/>
                    </a:moveTo>
                    <a:lnTo>
                      <a:pt x="69" y="8"/>
                    </a:lnTo>
                    <a:lnTo>
                      <a:pt x="69" y="15"/>
                    </a:lnTo>
                    <a:lnTo>
                      <a:pt x="18" y="15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15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 dirty="0"/>
              </a:p>
            </p:txBody>
          </p:sp>
          <p:sp>
            <p:nvSpPr>
              <p:cNvPr id="33" name="íṩľíḍè-Rectangle 199">
                <a:extLst>
                  <a:ext uri="{FF2B5EF4-FFF2-40B4-BE49-F238E27FC236}">
                    <a16:creationId xmlns="" xmlns:a16="http://schemas.microsoft.com/office/drawing/2014/main" id="{EB8AA8EF-464D-4BB2-965D-4E30F9C4D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313" y="1858964"/>
                <a:ext cx="80963" cy="79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4" name="íṩľíḍè-Rectangle 200">
                <a:extLst>
                  <a:ext uri="{FF2B5EF4-FFF2-40B4-BE49-F238E27FC236}">
                    <a16:creationId xmlns="" xmlns:a16="http://schemas.microsoft.com/office/drawing/2014/main" id="{0194E0B8-2A15-4C44-8952-78A24F118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726" y="1916114"/>
                <a:ext cx="80963" cy="11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5" name="íṩľíḍè-Rectangle 201">
                <a:extLst>
                  <a:ext uri="{FF2B5EF4-FFF2-40B4-BE49-F238E27FC236}">
                    <a16:creationId xmlns="" xmlns:a16="http://schemas.microsoft.com/office/drawing/2014/main" id="{8B0D0A2C-8272-4C66-BA45-0482BD6C1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313" y="1885951"/>
                <a:ext cx="80963" cy="11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6" name="íṩľíḍè-Freeform: Shape 202">
                <a:extLst>
                  <a:ext uri="{FF2B5EF4-FFF2-40B4-BE49-F238E27FC236}">
                    <a16:creationId xmlns="" xmlns:a16="http://schemas.microsoft.com/office/drawing/2014/main" id="{722BE065-0630-4744-A4D9-3ED9A07F8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13" y="1801814"/>
                <a:ext cx="39688" cy="1746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3" y="13"/>
                  </a:cxn>
                  <a:cxn ang="0">
                    <a:pos x="13" y="82"/>
                  </a:cxn>
                  <a:cxn ang="0">
                    <a:pos x="0" y="82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9" y="13"/>
                  </a:cxn>
                </a:cxnLst>
                <a:rect l="0" t="0" r="r" b="b"/>
                <a:pathLst>
                  <a:path w="19" h="82">
                    <a:moveTo>
                      <a:pt x="19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1"/>
                      <a:pt x="19" y="1"/>
                    </a:cubicBezTo>
                    <a:lnTo>
                      <a:pt x="19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7" name="íṩľíḍè-Freeform: Shape 203">
                <a:extLst>
                  <a:ext uri="{FF2B5EF4-FFF2-40B4-BE49-F238E27FC236}">
                    <a16:creationId xmlns="" xmlns:a16="http://schemas.microsoft.com/office/drawing/2014/main" id="{AB81057C-9C84-4447-A011-FE6C16A9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713" y="1801814"/>
                <a:ext cx="115888" cy="244475"/>
              </a:xfrm>
              <a:custGeom>
                <a:avLst/>
                <a:gdLst/>
                <a:ahLst/>
                <a:cxnLst>
                  <a:cxn ang="0">
                    <a:pos x="41" y="13"/>
                  </a:cxn>
                  <a:cxn ang="0">
                    <a:pos x="35" y="13"/>
                  </a:cxn>
                  <a:cxn ang="0">
                    <a:pos x="35" y="1"/>
                  </a:cxn>
                  <a:cxn ang="0">
                    <a:pos x="35" y="0"/>
                  </a:cxn>
                  <a:cxn ang="0">
                    <a:pos x="47" y="0"/>
                  </a:cxn>
                  <a:cxn ang="0">
                    <a:pos x="54" y="8"/>
                  </a:cxn>
                  <a:cxn ang="0">
                    <a:pos x="54" y="108"/>
                  </a:cxn>
                  <a:cxn ang="0">
                    <a:pos x="47" y="115"/>
                  </a:cxn>
                  <a:cxn ang="0">
                    <a:pos x="0" y="115"/>
                  </a:cxn>
                  <a:cxn ang="0">
                    <a:pos x="0" y="103"/>
                  </a:cxn>
                  <a:cxn ang="0">
                    <a:pos x="41" y="103"/>
                  </a:cxn>
                  <a:cxn ang="0">
                    <a:pos x="41" y="13"/>
                  </a:cxn>
                </a:cxnLst>
                <a:rect l="0" t="0" r="r" b="b"/>
                <a:pathLst>
                  <a:path w="54" h="115">
                    <a:moveTo>
                      <a:pt x="41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1" y="0"/>
                      <a:pt x="54" y="4"/>
                      <a:pt x="54" y="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12"/>
                      <a:pt x="51" y="115"/>
                      <a:pt x="47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41" y="103"/>
                      <a:pt x="41" y="103"/>
                      <a:pt x="41" y="103"/>
                    </a:cubicBezTo>
                    <a:lnTo>
                      <a:pt x="41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38" name="Group 14">
            <a:extLst>
              <a:ext uri="{FF2B5EF4-FFF2-40B4-BE49-F238E27FC236}">
                <a16:creationId xmlns="" xmlns:a16="http://schemas.microsoft.com/office/drawing/2014/main" id="{550587B2-016B-4A61-97EA-B5C7620570CF}"/>
              </a:ext>
            </a:extLst>
          </p:cNvPr>
          <p:cNvGrpSpPr/>
          <p:nvPr/>
        </p:nvGrpSpPr>
        <p:grpSpPr>
          <a:xfrm>
            <a:off x="8620208" y="2211255"/>
            <a:ext cx="752872" cy="684979"/>
            <a:chOff x="8708293" y="1424061"/>
            <a:chExt cx="1044348" cy="950172"/>
          </a:xfrm>
        </p:grpSpPr>
        <p:sp>
          <p:nvSpPr>
            <p:cNvPr id="39" name="íṩľíḍè-Rectangle: Rounded Corners 190">
              <a:extLst>
                <a:ext uri="{FF2B5EF4-FFF2-40B4-BE49-F238E27FC236}">
                  <a16:creationId xmlns="" xmlns:a16="http://schemas.microsoft.com/office/drawing/2014/main" id="{095900C2-3E8B-4C70-B995-8256C28D5856}"/>
                </a:ext>
              </a:extLst>
            </p:cNvPr>
            <p:cNvSpPr/>
            <p:nvPr/>
          </p:nvSpPr>
          <p:spPr bwMode="auto">
            <a:xfrm>
              <a:off x="8708293" y="1424061"/>
              <a:ext cx="1044348" cy="950172"/>
            </a:xfrm>
            <a:prstGeom prst="roundRect">
              <a:avLst/>
            </a:prstGeom>
            <a:solidFill>
              <a:schemeClr val="dk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 dirty="0"/>
            </a:p>
          </p:txBody>
        </p:sp>
        <p:grpSp>
          <p:nvGrpSpPr>
            <p:cNvPr id="40" name="Group 204">
              <a:extLst>
                <a:ext uri="{FF2B5EF4-FFF2-40B4-BE49-F238E27FC236}">
                  <a16:creationId xmlns="" xmlns:a16="http://schemas.microsoft.com/office/drawing/2014/main" id="{854D2286-0CD8-458C-9E68-ACE8939A00C6}"/>
                </a:ext>
              </a:extLst>
            </p:cNvPr>
            <p:cNvGrpSpPr/>
            <p:nvPr/>
          </p:nvGrpSpPr>
          <p:grpSpPr>
            <a:xfrm>
              <a:off x="9009627" y="1642271"/>
              <a:ext cx="441646" cy="513751"/>
              <a:chOff x="3752851" y="1784351"/>
              <a:chExt cx="233363" cy="271463"/>
            </a:xfrm>
            <a:solidFill>
              <a:schemeClr val="bg1"/>
            </a:solidFill>
          </p:grpSpPr>
          <p:sp>
            <p:nvSpPr>
              <p:cNvPr id="41" name="íṩľíḍè-Freeform: Shape 205">
                <a:extLst>
                  <a:ext uri="{FF2B5EF4-FFF2-40B4-BE49-F238E27FC236}">
                    <a16:creationId xmlns="" xmlns:a16="http://schemas.microsoft.com/office/drawing/2014/main" id="{5734FF3C-79D5-485C-A056-2BDFCF939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526" y="1795464"/>
                <a:ext cx="166688" cy="21907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63" y="103"/>
                  </a:cxn>
                  <a:cxn ang="0">
                    <a:pos x="79" y="88"/>
                  </a:cxn>
                  <a:cxn ang="0">
                    <a:pos x="79" y="15"/>
                  </a:cxn>
                  <a:cxn ang="0">
                    <a:pos x="63" y="0"/>
                  </a:cxn>
                  <a:cxn ang="0">
                    <a:pos x="12" y="47"/>
                  </a:cxn>
                  <a:cxn ang="0">
                    <a:pos x="26" y="47"/>
                  </a:cxn>
                  <a:cxn ang="0">
                    <a:pos x="26" y="60"/>
                  </a:cxn>
                  <a:cxn ang="0">
                    <a:pos x="12" y="60"/>
                  </a:cxn>
                  <a:cxn ang="0">
                    <a:pos x="12" y="47"/>
                  </a:cxn>
                  <a:cxn ang="0">
                    <a:pos x="26" y="94"/>
                  </a:cxn>
                  <a:cxn ang="0">
                    <a:pos x="12" y="94"/>
                  </a:cxn>
                  <a:cxn ang="0">
                    <a:pos x="12" y="82"/>
                  </a:cxn>
                  <a:cxn ang="0">
                    <a:pos x="26" y="82"/>
                  </a:cxn>
                  <a:cxn ang="0">
                    <a:pos x="26" y="94"/>
                  </a:cxn>
                  <a:cxn ang="0">
                    <a:pos x="26" y="77"/>
                  </a:cxn>
                  <a:cxn ang="0">
                    <a:pos x="13" y="77"/>
                  </a:cxn>
                  <a:cxn ang="0">
                    <a:pos x="13" y="64"/>
                  </a:cxn>
                  <a:cxn ang="0">
                    <a:pos x="26" y="64"/>
                  </a:cxn>
                  <a:cxn ang="0">
                    <a:pos x="26" y="77"/>
                  </a:cxn>
                  <a:cxn ang="0">
                    <a:pos x="45" y="94"/>
                  </a:cxn>
                  <a:cxn ang="0">
                    <a:pos x="32" y="94"/>
                  </a:cxn>
                  <a:cxn ang="0">
                    <a:pos x="32" y="82"/>
                  </a:cxn>
                  <a:cxn ang="0">
                    <a:pos x="45" y="82"/>
                  </a:cxn>
                  <a:cxn ang="0">
                    <a:pos x="45" y="94"/>
                  </a:cxn>
                  <a:cxn ang="0">
                    <a:pos x="45" y="77"/>
                  </a:cxn>
                  <a:cxn ang="0">
                    <a:pos x="32" y="77"/>
                  </a:cxn>
                  <a:cxn ang="0">
                    <a:pos x="32" y="64"/>
                  </a:cxn>
                  <a:cxn ang="0">
                    <a:pos x="45" y="64"/>
                  </a:cxn>
                  <a:cxn ang="0">
                    <a:pos x="45" y="77"/>
                  </a:cxn>
                  <a:cxn ang="0">
                    <a:pos x="32" y="60"/>
                  </a:cxn>
                  <a:cxn ang="0">
                    <a:pos x="32" y="47"/>
                  </a:cxn>
                  <a:cxn ang="0">
                    <a:pos x="45" y="47"/>
                  </a:cxn>
                  <a:cxn ang="0">
                    <a:pos x="45" y="60"/>
                  </a:cxn>
                  <a:cxn ang="0">
                    <a:pos x="32" y="60"/>
                  </a:cxn>
                  <a:cxn ang="0">
                    <a:pos x="64" y="94"/>
                  </a:cxn>
                  <a:cxn ang="0">
                    <a:pos x="51" y="94"/>
                  </a:cxn>
                  <a:cxn ang="0">
                    <a:pos x="51" y="82"/>
                  </a:cxn>
                  <a:cxn ang="0">
                    <a:pos x="64" y="82"/>
                  </a:cxn>
                  <a:cxn ang="0">
                    <a:pos x="64" y="94"/>
                  </a:cxn>
                  <a:cxn ang="0">
                    <a:pos x="64" y="77"/>
                  </a:cxn>
                  <a:cxn ang="0">
                    <a:pos x="51" y="77"/>
                  </a:cxn>
                  <a:cxn ang="0">
                    <a:pos x="51" y="64"/>
                  </a:cxn>
                  <a:cxn ang="0">
                    <a:pos x="64" y="64"/>
                  </a:cxn>
                  <a:cxn ang="0">
                    <a:pos x="64" y="77"/>
                  </a:cxn>
                  <a:cxn ang="0">
                    <a:pos x="51" y="60"/>
                  </a:cxn>
                  <a:cxn ang="0">
                    <a:pos x="51" y="47"/>
                  </a:cxn>
                  <a:cxn ang="0">
                    <a:pos x="64" y="47"/>
                  </a:cxn>
                  <a:cxn ang="0">
                    <a:pos x="64" y="60"/>
                  </a:cxn>
                  <a:cxn ang="0">
                    <a:pos x="51" y="60"/>
                  </a:cxn>
                  <a:cxn ang="0">
                    <a:pos x="66" y="38"/>
                  </a:cxn>
                  <a:cxn ang="0">
                    <a:pos x="13" y="38"/>
                  </a:cxn>
                  <a:cxn ang="0">
                    <a:pos x="13" y="13"/>
                  </a:cxn>
                  <a:cxn ang="0">
                    <a:pos x="63" y="13"/>
                  </a:cxn>
                  <a:cxn ang="0">
                    <a:pos x="66" y="15"/>
                  </a:cxn>
                  <a:cxn ang="0">
                    <a:pos x="66" y="38"/>
                  </a:cxn>
                </a:cxnLst>
                <a:rect l="0" t="0" r="r" b="b"/>
                <a:pathLst>
                  <a:path w="79" h="103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72" y="103"/>
                      <a:pt x="79" y="97"/>
                      <a:pt x="79" y="88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7"/>
                      <a:pt x="72" y="0"/>
                      <a:pt x="63" y="0"/>
                    </a:cubicBezTo>
                    <a:close/>
                    <a:moveTo>
                      <a:pt x="12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12" y="60"/>
                      <a:pt x="12" y="60"/>
                      <a:pt x="12" y="60"/>
                    </a:cubicBezTo>
                    <a:lnTo>
                      <a:pt x="12" y="47"/>
                    </a:lnTo>
                    <a:close/>
                    <a:moveTo>
                      <a:pt x="26" y="94"/>
                    </a:move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6" y="82"/>
                      <a:pt x="26" y="82"/>
                      <a:pt x="26" y="82"/>
                    </a:cubicBezTo>
                    <a:lnTo>
                      <a:pt x="26" y="94"/>
                    </a:lnTo>
                    <a:close/>
                    <a:moveTo>
                      <a:pt x="26" y="77"/>
                    </a:move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6" y="64"/>
                      <a:pt x="26" y="64"/>
                      <a:pt x="26" y="64"/>
                    </a:cubicBezTo>
                    <a:lnTo>
                      <a:pt x="26" y="77"/>
                    </a:lnTo>
                    <a:close/>
                    <a:moveTo>
                      <a:pt x="45" y="94"/>
                    </a:moveTo>
                    <a:cubicBezTo>
                      <a:pt x="32" y="94"/>
                      <a:pt x="32" y="94"/>
                      <a:pt x="32" y="94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45" y="82"/>
                      <a:pt x="45" y="82"/>
                      <a:pt x="45" y="82"/>
                    </a:cubicBezTo>
                    <a:lnTo>
                      <a:pt x="45" y="94"/>
                    </a:lnTo>
                    <a:close/>
                    <a:moveTo>
                      <a:pt x="45" y="77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5" y="64"/>
                      <a:pt x="45" y="64"/>
                      <a:pt x="45" y="64"/>
                    </a:cubicBezTo>
                    <a:lnTo>
                      <a:pt x="45" y="77"/>
                    </a:lnTo>
                    <a:close/>
                    <a:moveTo>
                      <a:pt x="32" y="6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5" y="60"/>
                      <a:pt x="45" y="60"/>
                      <a:pt x="45" y="60"/>
                    </a:cubicBezTo>
                    <a:lnTo>
                      <a:pt x="32" y="60"/>
                    </a:lnTo>
                    <a:close/>
                    <a:moveTo>
                      <a:pt x="64" y="94"/>
                    </a:moveTo>
                    <a:cubicBezTo>
                      <a:pt x="51" y="94"/>
                      <a:pt x="51" y="94"/>
                      <a:pt x="51" y="94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64" y="82"/>
                      <a:pt x="64" y="82"/>
                      <a:pt x="64" y="82"/>
                    </a:cubicBezTo>
                    <a:lnTo>
                      <a:pt x="64" y="94"/>
                    </a:lnTo>
                    <a:close/>
                    <a:moveTo>
                      <a:pt x="64" y="77"/>
                    </a:move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64" y="64"/>
                      <a:pt x="64" y="64"/>
                      <a:pt x="64" y="64"/>
                    </a:cubicBezTo>
                    <a:lnTo>
                      <a:pt x="64" y="77"/>
                    </a:lnTo>
                    <a:close/>
                    <a:moveTo>
                      <a:pt x="51" y="60"/>
                    </a:moveTo>
                    <a:cubicBezTo>
                      <a:pt x="51" y="47"/>
                      <a:pt x="51" y="47"/>
                      <a:pt x="51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60"/>
                      <a:pt x="64" y="60"/>
                      <a:pt x="64" y="60"/>
                    </a:cubicBezTo>
                    <a:lnTo>
                      <a:pt x="51" y="60"/>
                    </a:lnTo>
                    <a:close/>
                    <a:moveTo>
                      <a:pt x="66" y="38"/>
                    </a:move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3"/>
                      <a:pt x="66" y="14"/>
                      <a:pt x="66" y="15"/>
                    </a:cubicBezTo>
                    <a:lnTo>
                      <a:pt x="6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2" name="íṩľíḍè-Freeform: Shape 206">
                <a:extLst>
                  <a:ext uri="{FF2B5EF4-FFF2-40B4-BE49-F238E27FC236}">
                    <a16:creationId xmlns="" xmlns:a16="http://schemas.microsoft.com/office/drawing/2014/main" id="{9A78846B-D16A-4859-A193-B4AE279D8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1784351"/>
                <a:ext cx="55563" cy="2381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7" y="0"/>
                  </a:cxn>
                  <a:cxn ang="0">
                    <a:pos x="0" y="13"/>
                  </a:cxn>
                  <a:cxn ang="0">
                    <a:pos x="0" y="100"/>
                  </a:cxn>
                  <a:cxn ang="0">
                    <a:pos x="7" y="112"/>
                  </a:cxn>
                  <a:cxn ang="0">
                    <a:pos x="26" y="112"/>
                  </a:cxn>
                  <a:cxn ang="0">
                    <a:pos x="26" y="0"/>
                  </a:cxn>
                </a:cxnLst>
                <a:rect l="0" t="0" r="r" b="b"/>
                <a:pathLst>
                  <a:path w="26" h="112">
                    <a:moveTo>
                      <a:pt x="2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0" y="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6"/>
                      <a:pt x="3" y="112"/>
                      <a:pt x="7" y="112"/>
                    </a:cubicBezTo>
                    <a:cubicBezTo>
                      <a:pt x="26" y="112"/>
                      <a:pt x="26" y="112"/>
                      <a:pt x="26" y="112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3" name="íṩľíḍè-Freeform: Shape 207">
                <a:extLst>
                  <a:ext uri="{FF2B5EF4-FFF2-40B4-BE49-F238E27FC236}">
                    <a16:creationId xmlns="" xmlns:a16="http://schemas.microsoft.com/office/drawing/2014/main" id="{90DD3BE7-8E8A-4264-9F39-10D654F4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1" y="2022476"/>
                <a:ext cx="31750" cy="33338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8" y="10"/>
                  </a:cxn>
                  <a:cxn ang="0">
                    <a:pos x="5" y="8"/>
                  </a:cxn>
                  <a:cxn ang="0">
                    <a:pos x="5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8" y="16"/>
                  </a:cxn>
                  <a:cxn ang="0">
                    <a:pos x="15" y="8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8"/>
                  </a:cxn>
                </a:cxnLst>
                <a:rect l="0" t="0" r="r" b="b"/>
                <a:pathLst>
                  <a:path w="15" h="16">
                    <a:moveTo>
                      <a:pt x="10" y="8"/>
                    </a:moveTo>
                    <a:cubicBezTo>
                      <a:pt x="10" y="9"/>
                      <a:pt x="9" y="10"/>
                      <a:pt x="8" y="10"/>
                    </a:cubicBezTo>
                    <a:cubicBezTo>
                      <a:pt x="6" y="10"/>
                      <a:pt x="5" y="9"/>
                      <a:pt x="5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8" y="16"/>
                    </a:cubicBezTo>
                    <a:cubicBezTo>
                      <a:pt x="12" y="16"/>
                      <a:pt x="15" y="12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sp>
        <p:nvSpPr>
          <p:cNvPr id="50" name="Oval 39">
            <a:extLst>
              <a:ext uri="{FF2B5EF4-FFF2-40B4-BE49-F238E27FC236}">
                <a16:creationId xmlns="" xmlns:a16="http://schemas.microsoft.com/office/drawing/2014/main" id="{A624001D-D0E0-47BB-8AED-C7601EF9B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9453" y="3211383"/>
            <a:ext cx="199959" cy="213345"/>
          </a:xfrm>
          <a:prstGeom prst="ellipse">
            <a:avLst/>
          </a:prstGeom>
          <a:solidFill>
            <a:srgbClr val="3C3A3F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51" name="Oval 40">
            <a:extLst>
              <a:ext uri="{FF2B5EF4-FFF2-40B4-BE49-F238E27FC236}">
                <a16:creationId xmlns="" xmlns:a16="http://schemas.microsoft.com/office/drawing/2014/main" id="{5E8ED376-E5A8-4D85-A5F5-830ED7692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0324" y="3211382"/>
            <a:ext cx="199959" cy="213345"/>
          </a:xfrm>
          <a:prstGeom prst="ellipse">
            <a:avLst/>
          </a:prstGeom>
          <a:solidFill>
            <a:srgbClr val="3C3A3F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52" name="Oval 42">
            <a:extLst>
              <a:ext uri="{FF2B5EF4-FFF2-40B4-BE49-F238E27FC236}">
                <a16:creationId xmlns="" xmlns:a16="http://schemas.microsoft.com/office/drawing/2014/main" id="{1565FC4C-FE5D-44B5-BCB6-EB7890E04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6664" y="3230194"/>
            <a:ext cx="199959" cy="213345"/>
          </a:xfrm>
          <a:prstGeom prst="ellipse">
            <a:avLst/>
          </a:prstGeom>
          <a:solidFill>
            <a:srgbClr val="3C3A3F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999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1FDDA9EA-67AD-400C-980C-32A556DDDDCD}"/>
              </a:ext>
            </a:extLst>
          </p:cNvPr>
          <p:cNvSpPr txBox="1"/>
          <p:nvPr/>
        </p:nvSpPr>
        <p:spPr>
          <a:xfrm>
            <a:off x="1519397" y="4159279"/>
            <a:ext cx="21645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Submit a bug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Manager chose a developer to fix</a:t>
            </a:r>
          </a:p>
        </p:txBody>
      </p:sp>
      <p:sp>
        <p:nvSpPr>
          <p:cNvPr id="55" name="Rectangle 24">
            <a:extLst>
              <a:ext uri="{FF2B5EF4-FFF2-40B4-BE49-F238E27FC236}">
                <a16:creationId xmlns="" xmlns:a16="http://schemas.microsoft.com/office/drawing/2014/main" id="{0B6193C1-F24A-4ACC-A72C-5AA8732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13" y="3860037"/>
            <a:ext cx="155169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Report a bug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7B8CC598-33E8-4ECE-9FB5-AD0FCEDD17E6}"/>
              </a:ext>
            </a:extLst>
          </p:cNvPr>
          <p:cNvSpPr txBox="1"/>
          <p:nvPr/>
        </p:nvSpPr>
        <p:spPr>
          <a:xfrm>
            <a:off x="4335834" y="4083445"/>
            <a:ext cx="2429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Communicate with reporters and other developers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Leave a comment below the bug report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Reassign </a:t>
            </a: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the bug report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7" name="Rectangle 24">
            <a:extLst>
              <a:ext uri="{FF2B5EF4-FFF2-40B4-BE49-F238E27FC236}">
                <a16:creationId xmlns="" xmlns:a16="http://schemas.microsoft.com/office/drawing/2014/main" id="{CBFB6E80-D339-4870-A51C-D8554187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300" y="3849115"/>
            <a:ext cx="2159605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Communicate and tossing 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3C2FFE69-4A9A-4D80-83C2-702B8BCC25A9}"/>
              </a:ext>
            </a:extLst>
          </p:cNvPr>
          <p:cNvSpPr txBox="1"/>
          <p:nvPr/>
        </p:nvSpPr>
        <p:spPr>
          <a:xfrm>
            <a:off x="8505633" y="4083109"/>
            <a:ext cx="24295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Bug will be tossed until fixed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The status is fixed or closed or verified 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59" name="Rectangle 24">
            <a:extLst>
              <a:ext uri="{FF2B5EF4-FFF2-40B4-BE49-F238E27FC236}">
                <a16:creationId xmlns="" xmlns:a16="http://schemas.microsoft.com/office/drawing/2014/main" id="{757BC97D-76C5-462F-A3A8-1084BFD7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543" y="3819906"/>
            <a:ext cx="155169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Fix the bug 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881510" y="2506730"/>
            <a:ext cx="16627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endCxn id="27" idx="0"/>
          </p:cNvCxnSpPr>
          <p:nvPr/>
        </p:nvCxnSpPr>
        <p:spPr>
          <a:xfrm rot="10800000">
            <a:off x="5363493" y="2211255"/>
            <a:ext cx="446180" cy="367570"/>
          </a:xfrm>
          <a:prstGeom prst="bentConnector4">
            <a:avLst>
              <a:gd name="adj1" fmla="val -81198"/>
              <a:gd name="adj2" fmla="val 20993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183510" y="2575106"/>
            <a:ext cx="16627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61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 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Automatic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bug triaging approaches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E09BBBF3-272F-48AE-88E8-6D52192758A7}"/>
              </a:ext>
            </a:extLst>
          </p:cNvPr>
          <p:cNvCxnSpPr/>
          <p:nvPr/>
        </p:nvCxnSpPr>
        <p:spPr>
          <a:xfrm>
            <a:off x="5635707" y="1319213"/>
            <a:ext cx="0" cy="49577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58F227D8-EC08-4069-8252-DB65D4FD34B8}"/>
              </a:ext>
            </a:extLst>
          </p:cNvPr>
          <p:cNvSpPr/>
          <p:nvPr/>
        </p:nvSpPr>
        <p:spPr>
          <a:xfrm>
            <a:off x="941872" y="2207964"/>
            <a:ext cx="4319942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Adopts information retrieval techniques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="" xmlns:a16="http://schemas.microsoft.com/office/drawing/2014/main" id="{41BB1A22-C60F-4704-B48B-47006018A838}"/>
              </a:ext>
            </a:extLst>
          </p:cNvPr>
          <p:cNvSpPr/>
          <p:nvPr/>
        </p:nvSpPr>
        <p:spPr>
          <a:xfrm>
            <a:off x="1447199" y="2854295"/>
            <a:ext cx="3458556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Construct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the representations of bug reports and developers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Match the bug reports to the most related developers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58F227D8-EC08-4069-8252-DB65D4FD34B8}"/>
              </a:ext>
            </a:extLst>
          </p:cNvPr>
          <p:cNvSpPr/>
          <p:nvPr/>
        </p:nvSpPr>
        <p:spPr>
          <a:xfrm>
            <a:off x="5922946" y="2207964"/>
            <a:ext cx="4319942" cy="3366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Machine learning techniques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41BB1A22-C60F-4704-B48B-47006018A838}"/>
              </a:ext>
            </a:extLst>
          </p:cNvPr>
          <p:cNvSpPr/>
          <p:nvPr/>
        </p:nvSpPr>
        <p:spPr>
          <a:xfrm>
            <a:off x="6861410" y="2854295"/>
            <a:ext cx="3782530" cy="14773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Extract features or learning representations of bug reports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Treat the developers as labels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Deep learning techniques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16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Introduction 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Two facts of automatic bug triaging problem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58F227D8-EC08-4069-8252-DB65D4FD34B8}"/>
              </a:ext>
            </a:extLst>
          </p:cNvPr>
          <p:cNvSpPr/>
          <p:nvPr/>
        </p:nvSpPr>
        <p:spPr>
          <a:xfrm>
            <a:off x="2999653" y="1880119"/>
            <a:ext cx="6310601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One developer will fix the corresponding bugs.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/>
              </a:rPr>
              <a:t>A tossing sequence will provide valuable information.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864624" y="2951747"/>
            <a:ext cx="0" cy="11389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03031" y="4331368"/>
            <a:ext cx="3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SeqTriage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883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Background 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Bug report and bug history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63" y="1134081"/>
            <a:ext cx="6205632" cy="48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6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Preliminary study </a:t>
            </a:r>
            <a:endParaRPr lang="zh-CN" altLang="en-US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Reporter locality and tossing sequence 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34168"/>
          <a:stretch/>
        </p:blipFill>
        <p:spPr>
          <a:xfrm>
            <a:off x="2577695" y="1470842"/>
            <a:ext cx="6876190" cy="2451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2229853" y="4323347"/>
            <a:ext cx="768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Reporter locality: reporters tend to be focused on certain sub-areas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Tossing </a:t>
            </a:r>
            <a:r>
              <a:rPr lang="en-US" altLang="zh-CN" dirty="0" smtClean="0"/>
              <a:t>sequence: reduce the tossing sequence length can greatly reduce the bug fixing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716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Approach: Seqtriage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Framework 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41" y="1128946"/>
            <a:ext cx="3769894" cy="42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0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039796D-7195-4D64-9D9B-E28311450735}"/>
              </a:ext>
            </a:extLst>
          </p:cNvPr>
          <p:cNvSpPr/>
          <p:nvPr/>
        </p:nvSpPr>
        <p:spPr>
          <a:xfrm>
            <a:off x="1656549" y="-13648"/>
            <a:ext cx="2155258" cy="72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694FBCD-13D7-40A3-ACE8-6244C648C4B6}"/>
              </a:ext>
            </a:extLst>
          </p:cNvPr>
          <p:cNvSpPr txBox="1"/>
          <p:nvPr/>
        </p:nvSpPr>
        <p:spPr>
          <a:xfrm>
            <a:off x="1726714" y="146880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Approach: Seqtriage </a:t>
            </a:r>
            <a:endParaRPr lang="zh-CN" altLang="en-US" sz="1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9F7E8EC-EC12-4764-822F-707F7480E256}"/>
              </a:ext>
            </a:extLst>
          </p:cNvPr>
          <p:cNvSpPr txBox="1"/>
          <p:nvPr/>
        </p:nvSpPr>
        <p:spPr>
          <a:xfrm>
            <a:off x="4033185" y="14688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Details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of </a:t>
            </a:r>
            <a:r>
              <a:rPr lang="en-US" altLang="zh-CN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seqtriage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23" y="1143161"/>
            <a:ext cx="4568384" cy="44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4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毕业答辩PPT模板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892</Words>
  <Application>Microsoft Office PowerPoint</Application>
  <PresentationFormat>宽屏</PresentationFormat>
  <Paragraphs>146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Hiragino Sans GB W3</vt:lpstr>
      <vt:lpstr>等线</vt:lpstr>
      <vt:lpstr>等线 Light</vt:lpstr>
      <vt:lpstr>经典综艺体简</vt:lpstr>
      <vt:lpstr>微软雅黑</vt:lpstr>
      <vt:lpstr>Arial</vt:lpstr>
      <vt:lpstr>Cambria Math</vt:lpstr>
      <vt:lpstr>Impact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Hjx</cp:lastModifiedBy>
  <cp:revision>67</cp:revision>
  <dcterms:created xsi:type="dcterms:W3CDTF">2018-04-10T08:10:31Z</dcterms:created>
  <dcterms:modified xsi:type="dcterms:W3CDTF">2019-03-23T05:53:15Z</dcterms:modified>
</cp:coreProperties>
</file>