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364" r:id="rId3"/>
    <p:sldId id="365" r:id="rId4"/>
    <p:sldId id="366" r:id="rId5"/>
    <p:sldId id="367" r:id="rId6"/>
    <p:sldId id="368" r:id="rId7"/>
    <p:sldId id="369" r:id="rId8"/>
    <p:sldId id="281" r:id="rId9"/>
    <p:sldId id="337" r:id="rId10"/>
    <p:sldId id="370" r:id="rId11"/>
    <p:sldId id="371" r:id="rId12"/>
    <p:sldId id="349" r:id="rId13"/>
    <p:sldId id="372" r:id="rId14"/>
    <p:sldId id="373" r:id="rId15"/>
    <p:sldId id="35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6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000000"/>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8" autoAdjust="0"/>
    <p:restoredTop sz="75135" autoAdjust="0"/>
  </p:normalViewPr>
  <p:slideViewPr>
    <p:cSldViewPr snapToGrid="0" showGuides="1">
      <p:cViewPr varScale="1">
        <p:scale>
          <a:sx n="90" d="100"/>
          <a:sy n="90" d="100"/>
        </p:scale>
        <p:origin x="1278" y="84"/>
      </p:cViewPr>
      <p:guideLst>
        <p:guide orient="horz" pos="2154"/>
        <p:guide pos="3687"/>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t>‹#›</a:t>
            </a:fld>
            <a:endParaRPr lang="zh-CN" altLang="en-US"/>
          </a:p>
        </p:txBody>
      </p:sp>
    </p:spTree>
    <p:extLst>
      <p:ext uri="{BB962C8B-B14F-4D97-AF65-F5344CB8AC3E}">
        <p14:creationId xmlns:p14="http://schemas.microsoft.com/office/powerpoint/2010/main" val="206053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a:t>
            </a:fld>
            <a:endParaRPr lang="zh-CN" altLang="en-US"/>
          </a:p>
        </p:txBody>
      </p:sp>
    </p:spTree>
    <p:extLst>
      <p:ext uri="{BB962C8B-B14F-4D97-AF65-F5344CB8AC3E}">
        <p14:creationId xmlns:p14="http://schemas.microsoft.com/office/powerpoint/2010/main" val="40891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10</a:t>
            </a:fld>
            <a:endParaRPr lang="zh-CN" altLang="en-US"/>
          </a:p>
        </p:txBody>
      </p:sp>
    </p:spTree>
    <p:extLst>
      <p:ext uri="{BB962C8B-B14F-4D97-AF65-F5344CB8AC3E}">
        <p14:creationId xmlns:p14="http://schemas.microsoft.com/office/powerpoint/2010/main" val="327115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11</a:t>
            </a:fld>
            <a:endParaRPr lang="zh-CN" altLang="en-US"/>
          </a:p>
        </p:txBody>
      </p:sp>
    </p:spTree>
    <p:extLst>
      <p:ext uri="{BB962C8B-B14F-4D97-AF65-F5344CB8AC3E}">
        <p14:creationId xmlns:p14="http://schemas.microsoft.com/office/powerpoint/2010/main" val="2025889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left bottom is the description,</a:t>
            </a:r>
            <a:r>
              <a:rPr lang="en-US" altLang="zh-CN" baseline="0" dirty="0"/>
              <a:t> which describes what kind of bug it is in detail .</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12</a:t>
            </a:fld>
            <a:endParaRPr lang="zh-CN" altLang="en-US"/>
          </a:p>
        </p:txBody>
      </p:sp>
    </p:spTree>
    <p:extLst>
      <p:ext uri="{BB962C8B-B14F-4D97-AF65-F5344CB8AC3E}">
        <p14:creationId xmlns:p14="http://schemas.microsoft.com/office/powerpoint/2010/main" val="17001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半监督用户地理定位</a:t>
            </a:r>
            <a:r>
              <a:rPr lang="en-US" altLang="zh-CN" dirty="0" smtClean="0"/>
              <a:t>:</a:t>
            </a:r>
            <a:r>
              <a:rPr lang="zh-CN" altLang="en-US" dirty="0" smtClean="0"/>
              <a:t>根据用户的帖子、用户之间的联系以及少量标签用户，定位用户在社交媒体上的“主页”位置</a:t>
            </a:r>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13</a:t>
            </a:fld>
            <a:endParaRPr lang="zh-CN" altLang="en-US"/>
          </a:p>
        </p:txBody>
      </p:sp>
    </p:spTree>
    <p:extLst>
      <p:ext uri="{BB962C8B-B14F-4D97-AF65-F5344CB8AC3E}">
        <p14:creationId xmlns:p14="http://schemas.microsoft.com/office/powerpoint/2010/main" val="3621417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14</a:t>
            </a:fld>
            <a:endParaRPr lang="zh-CN" altLang="en-US"/>
          </a:p>
        </p:txBody>
      </p:sp>
    </p:spTree>
    <p:extLst>
      <p:ext uri="{BB962C8B-B14F-4D97-AF65-F5344CB8AC3E}">
        <p14:creationId xmlns:p14="http://schemas.microsoft.com/office/powerpoint/2010/main" val="1036311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15</a:t>
            </a:fld>
            <a:endParaRPr lang="zh-CN" altLang="en-US"/>
          </a:p>
        </p:txBody>
      </p:sp>
    </p:spTree>
    <p:extLst>
      <p:ext uri="{BB962C8B-B14F-4D97-AF65-F5344CB8AC3E}">
        <p14:creationId xmlns:p14="http://schemas.microsoft.com/office/powerpoint/2010/main" val="14178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矩阵分解：</a:t>
            </a:r>
            <a:r>
              <a:rPr lang="zh-CN" altLang="en-US" dirty="0" smtClean="0">
                <a:solidFill>
                  <a:srgbClr val="1A1A1A"/>
                </a:solidFill>
                <a:latin typeface="-apple-system"/>
              </a:rPr>
              <a:t>通常用于表示节点关系的矩阵包括邻接矩阵，拉普拉斯矩阵，节点转移概率矩阵，节点属性矩阵等。根据矩阵性质的不同适用于不同的分解策略。</a:t>
            </a:r>
          </a:p>
          <a:p>
            <a:r>
              <a:rPr lang="en-US" altLang="zh-CN" dirty="0" err="1" smtClean="0"/>
              <a:t>Deepwalk</a:t>
            </a:r>
            <a:r>
              <a:rPr lang="zh-CN" altLang="en-US" dirty="0" smtClean="0"/>
              <a:t>：</a:t>
            </a:r>
            <a:r>
              <a:rPr lang="zh-CN" altLang="en-US" dirty="0" smtClean="0">
                <a:solidFill>
                  <a:srgbClr val="1A1A1A"/>
                </a:solidFill>
                <a:latin typeface="-apple-system"/>
              </a:rPr>
              <a:t>利用节点的嵌入表示作为下游任务的初始化参数可以很好的优化下游任务的效果；</a:t>
            </a:r>
            <a:endParaRPr lang="en-US" altLang="zh-CN"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2</a:t>
            </a:fld>
            <a:endParaRPr lang="zh-CN" altLang="en-US"/>
          </a:p>
        </p:txBody>
      </p:sp>
    </p:spTree>
    <p:extLst>
      <p:ext uri="{BB962C8B-B14F-4D97-AF65-F5344CB8AC3E}">
        <p14:creationId xmlns:p14="http://schemas.microsoft.com/office/powerpoint/2010/main" val="981798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GNN</a:t>
            </a:r>
            <a:r>
              <a:rPr lang="zh-CN" altLang="en-US" dirty="0" smtClean="0"/>
              <a:t>：类似于文本图像上那些方法的迁移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GCN</a:t>
            </a:r>
            <a:r>
              <a:rPr lang="zh-CN" altLang="en-US" dirty="0" smtClean="0"/>
              <a:t>：在图网络领域的地位正如同卷积操作在图像处理里的地位</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关系：图卷积神经网络</a:t>
            </a:r>
            <a:r>
              <a:rPr lang="en-US" altLang="zh-CN" sz="1200" b="1" i="0" kern="1200" dirty="0" smtClean="0">
                <a:solidFill>
                  <a:schemeClr val="tx1"/>
                </a:solidFill>
                <a:effectLst/>
                <a:latin typeface="+mn-lt"/>
                <a:ea typeface="+mn-ea"/>
                <a:cs typeface="+mn-cs"/>
              </a:rPr>
              <a:t>GCN</a:t>
            </a:r>
            <a:r>
              <a:rPr lang="zh-CN" altLang="en-US" sz="1200" b="1" i="0" kern="1200" dirty="0" smtClean="0">
                <a:solidFill>
                  <a:schemeClr val="tx1"/>
                </a:solidFill>
                <a:effectLst/>
                <a:latin typeface="+mn-lt"/>
                <a:ea typeface="+mn-ea"/>
                <a:cs typeface="+mn-cs"/>
              </a:rPr>
              <a:t>属于图神经网络</a:t>
            </a:r>
            <a:r>
              <a:rPr lang="en-US" altLang="zh-CN" sz="1200" b="1" i="0" kern="1200" dirty="0" smtClean="0">
                <a:solidFill>
                  <a:schemeClr val="tx1"/>
                </a:solidFill>
                <a:effectLst/>
                <a:latin typeface="+mn-lt"/>
                <a:ea typeface="+mn-ea"/>
                <a:cs typeface="+mn-cs"/>
              </a:rPr>
              <a:t>GNN</a:t>
            </a:r>
            <a:r>
              <a:rPr lang="zh-CN" altLang="en-US" sz="1200" b="1" i="0" kern="1200" dirty="0" smtClean="0">
                <a:solidFill>
                  <a:schemeClr val="tx1"/>
                </a:solidFill>
                <a:effectLst/>
                <a:latin typeface="+mn-lt"/>
                <a:ea typeface="+mn-ea"/>
                <a:cs typeface="+mn-cs"/>
              </a:rPr>
              <a:t>的一类，是采用卷积操作的图神经网络，可以应用于图嵌入</a:t>
            </a:r>
            <a:r>
              <a:rPr lang="en-US" altLang="zh-CN" sz="1200" b="1" i="0" kern="1200" dirty="0" smtClean="0">
                <a:solidFill>
                  <a:schemeClr val="tx1"/>
                </a:solidFill>
                <a:effectLst/>
                <a:latin typeface="+mn-lt"/>
                <a:ea typeface="+mn-ea"/>
                <a:cs typeface="+mn-cs"/>
              </a:rPr>
              <a:t>GE</a:t>
            </a:r>
            <a:r>
              <a:rPr lang="zh-CN" altLang="en-US" sz="1200" b="1" i="0" kern="1200" dirty="0" smtClean="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3</a:t>
            </a:fld>
            <a:endParaRPr lang="zh-CN" altLang="en-US"/>
          </a:p>
        </p:txBody>
      </p:sp>
    </p:spTree>
    <p:extLst>
      <p:ext uri="{BB962C8B-B14F-4D97-AF65-F5344CB8AC3E}">
        <p14:creationId xmlns:p14="http://schemas.microsoft.com/office/powerpoint/2010/main" val="134437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理解：</a:t>
            </a:r>
            <a:r>
              <a:rPr lang="zh-CN" altLang="en-US" sz="1200" b="1" i="0" kern="1200" dirty="0" smtClean="0">
                <a:solidFill>
                  <a:schemeClr val="tx1"/>
                </a:solidFill>
                <a:effectLst/>
                <a:latin typeface="+mn-lt"/>
                <a:ea typeface="+mn-ea"/>
                <a:cs typeface="+mn-cs"/>
              </a:rPr>
              <a:t>图中的每个结点无时无刻不因为邻居和更远的点的影响而在改变着自己的状态直到最终的平衡，关系越亲近的邻居影响越大。</a:t>
            </a:r>
            <a:endParaRPr lang="en-US" altLang="zh-CN"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4</a:t>
            </a:fld>
            <a:endParaRPr lang="zh-CN" altLang="en-US"/>
          </a:p>
        </p:txBody>
      </p:sp>
    </p:spTree>
    <p:extLst>
      <p:ext uri="{BB962C8B-B14F-4D97-AF65-F5344CB8AC3E}">
        <p14:creationId xmlns:p14="http://schemas.microsoft.com/office/powerpoint/2010/main" val="2217474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5</a:t>
            </a:fld>
            <a:endParaRPr lang="zh-CN" altLang="en-US"/>
          </a:p>
        </p:txBody>
      </p:sp>
    </p:spTree>
    <p:extLst>
      <p:ext uri="{BB962C8B-B14F-4D97-AF65-F5344CB8AC3E}">
        <p14:creationId xmlns:p14="http://schemas.microsoft.com/office/powerpoint/2010/main" val="351107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没有考虑节点自身对自己的影响；</a:t>
            </a:r>
          </a:p>
          <a:p>
            <a:r>
              <a:rPr lang="zh-CN" altLang="en-US" dirty="0" smtClean="0"/>
              <a:t>邻接矩阵没有被规范化，这在提取图特征时可能存在问题，比如邻居节点多的节点倾向于有更大的影响力。</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6</a:t>
            </a:fld>
            <a:endParaRPr lang="zh-CN" altLang="en-US"/>
          </a:p>
        </p:txBody>
      </p:sp>
    </p:spTree>
    <p:extLst>
      <p:ext uri="{BB962C8B-B14F-4D97-AF65-F5344CB8AC3E}">
        <p14:creationId xmlns:p14="http://schemas.microsoft.com/office/powerpoint/2010/main" val="18496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没有考虑节点自身对自己的影响；</a:t>
            </a:r>
          </a:p>
          <a:p>
            <a:r>
              <a:rPr lang="zh-CN" altLang="en-US" dirty="0" smtClean="0"/>
              <a:t>邻接矩阵没有被规范化，这在提取图特征时可能存在问题，比如邻居节点多的节点倾向于有更大的影响力。</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乘以矩阵的逆的本质，就是做矩阵除法完成归一化</a:t>
            </a: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7</a:t>
            </a:fld>
            <a:endParaRPr lang="zh-CN" altLang="en-US"/>
          </a:p>
        </p:txBody>
      </p:sp>
    </p:spTree>
    <p:extLst>
      <p:ext uri="{BB962C8B-B14F-4D97-AF65-F5344CB8AC3E}">
        <p14:creationId xmlns:p14="http://schemas.microsoft.com/office/powerpoint/2010/main" val="1983086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8</a:t>
            </a:fld>
            <a:endParaRPr lang="zh-CN" altLang="en-US"/>
          </a:p>
        </p:txBody>
      </p:sp>
    </p:spTree>
    <p:extLst>
      <p:ext uri="{BB962C8B-B14F-4D97-AF65-F5344CB8AC3E}">
        <p14:creationId xmlns:p14="http://schemas.microsoft.com/office/powerpoint/2010/main" val="253148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FC19D2-4FDD-425D-BD10-B3D6F105F0C4}" type="slidenum">
              <a:rPr lang="zh-CN" altLang="en-US" smtClean="0"/>
              <a:t>9</a:t>
            </a:fld>
            <a:endParaRPr lang="zh-CN" altLang="en-US"/>
          </a:p>
        </p:txBody>
      </p:sp>
    </p:spTree>
    <p:extLst>
      <p:ext uri="{BB962C8B-B14F-4D97-AF65-F5344CB8AC3E}">
        <p14:creationId xmlns:p14="http://schemas.microsoft.com/office/powerpoint/2010/main" val="4130712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DA8E15F-3FAE-49DF-8595-6579DDF8903E}" type="datetime1">
              <a:rPr lang="zh-CN" altLang="en-US" smtClean="0"/>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2ABCB2-6C49-4929-866F-A9DF8B42E523}" type="datetime1">
              <a:rPr lang="zh-CN" altLang="en-US" smtClean="0"/>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07C335-04B5-4C60-8E85-CFBAD78082E5}" type="datetime1">
              <a:rPr lang="zh-CN" altLang="en-US" smtClean="0"/>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927FDF6-CBB9-4385-A5E8-00878E82702D}" type="datetime1">
              <a:rPr lang="zh-CN" altLang="en-US" smtClean="0"/>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BFF7703-0CEE-44F1-A134-3CE211E75669}" type="datetime1">
              <a:rPr lang="zh-CN" altLang="en-US" smtClean="0"/>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66D5AC-ED62-4D36-80B7-BD06EAD755D7}" type="datetime1">
              <a:rPr lang="zh-CN" altLang="en-US" smtClean="0"/>
              <a:t>2019/11/13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EDA794E-BDE4-448C-BCB9-7C64A4BD6FCF}" type="datetime1">
              <a:rPr lang="zh-CN" altLang="en-US" smtClean="0"/>
              <a:t>2019/11/13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4A5C68-1362-4FF6-B8A0-FB65C656408E}" type="datetime1">
              <a:rPr lang="zh-CN" altLang="en-US" smtClean="0"/>
              <a:t>2019/11/13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728F06-CFE1-4301-ABD6-613DFAF76EFC}" type="datetime1">
              <a:rPr lang="zh-CN" altLang="en-US" smtClean="0"/>
              <a:t>2019/11/13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1EA2AEB-AA61-42FB-8CBE-CB4CF290ADF7}" type="datetime1">
              <a:rPr lang="zh-CN" altLang="en-US" smtClean="0"/>
              <a:t>2019/11/13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1B5021B-7234-4F08-93E0-46229E1F5DC7}" type="datetime1">
              <a:rPr lang="zh-CN" altLang="en-US" smtClean="0"/>
              <a:t>2019/11/13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A0DF6-9C44-46B9-A0C1-0113EDE0C7AE}" type="datetime1">
              <a:rPr lang="zh-CN" altLang="en-US" smtClean="0"/>
              <a:t>2019/11/13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4">
            <a:extLst>
              <a:ext uri="{BEBA8EAE-BF5A-486C-A8C5-ECC9F3942E4B}">
                <a14:imgProps xmlns:a14="http://schemas.microsoft.com/office/drawing/2010/main">
                  <a14:imgLayer>
                    <a14:imgEffect>
                      <a14:brightnessContrast bright="-40000"/>
                    </a14:imgEffect>
                    <a14:imgEffect>
                      <a14:saturation sat="0"/>
                    </a14:imgEffect>
                  </a14:imgLayer>
                </a14:imgProps>
              </a:ext>
              <a:ext uri="{28A0092B-C50C-407E-A947-70E740481C1C}">
                <a14:useLocalDpi xmlns:a14="http://schemas.microsoft.com/office/drawing/2010/main" val="0"/>
              </a:ext>
            </a:extLst>
          </a:blip>
          <a:srcRect t="50108"/>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238E7F7E-4CB1-4F59-B8E7-C74BFC400378}" type="slidenum">
              <a:rPr lang="zh-CN" altLang="en-US" smtClean="0"/>
              <a:t>1</a:t>
            </a:fld>
            <a:endParaRPr lang="zh-CN" altLang="en-US"/>
          </a:p>
        </p:txBody>
      </p:sp>
      <p:sp>
        <p:nvSpPr>
          <p:cNvPr id="9" name="文本框 8"/>
          <p:cNvSpPr txBox="1"/>
          <p:nvPr/>
        </p:nvSpPr>
        <p:spPr>
          <a:xfrm>
            <a:off x="3517900" y="3137247"/>
            <a:ext cx="5156200" cy="584775"/>
          </a:xfrm>
          <a:prstGeom prst="rect">
            <a:avLst/>
          </a:prstGeom>
          <a:noFill/>
        </p:spPr>
        <p:txBody>
          <a:bodyPr wrap="square" rtlCol="0">
            <a:spAutoFit/>
          </a:bodyPr>
          <a:lstStyle/>
          <a:p>
            <a:pPr algn="ctr"/>
            <a:r>
              <a:rPr lang="zh-CN" altLang="en-US" sz="3200" dirty="0" smtClean="0">
                <a:latin typeface="微软雅黑" panose="020B0503020204020204" pitchFamily="34" charset="-122"/>
                <a:ea typeface="微软雅黑" panose="020B0503020204020204" pitchFamily="34" charset="-122"/>
              </a:rPr>
              <a:t>图卷积网络的预备知识</a:t>
            </a:r>
            <a:endParaRPr lang="zh-CN" altLang="en-US" sz="3200"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57274" y="278130"/>
            <a:ext cx="4107393"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等线" panose="02010600030101010101" pitchFamily="2" charset="-122"/>
                <a:ea typeface="等线" panose="02010600030101010101" pitchFamily="2" charset="-122"/>
                <a:sym typeface="+mn-ea"/>
              </a:rPr>
              <a:t>线性化 </a:t>
            </a:r>
            <a:r>
              <a:rPr lang="en-US" altLang="zh-CN" sz="2400" dirty="0" smtClean="0"/>
              <a:t>Linearization</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sp>
        <p:nvSpPr>
          <p:cNvPr id="3" name="矩形 2"/>
          <p:cNvSpPr/>
          <p:nvPr/>
        </p:nvSpPr>
        <p:spPr>
          <a:xfrm>
            <a:off x="1057274" y="1524969"/>
            <a:ext cx="10542059" cy="876458"/>
          </a:xfrm>
          <a:prstGeom prst="rect">
            <a:avLst/>
          </a:prstGeom>
        </p:spPr>
        <p:txBody>
          <a:bodyPr wrap="square">
            <a:spAutoFit/>
          </a:bodyPr>
          <a:lstStyle/>
          <a:p>
            <a:pPr>
              <a:lnSpc>
                <a:spcPct val="150000"/>
              </a:lnSpc>
            </a:pPr>
            <a:r>
              <a:rPr lang="zh-CN" altLang="en-US" dirty="0">
                <a:solidFill>
                  <a:srgbClr val="333333"/>
                </a:solidFill>
                <a:latin typeface="-apple-system-font"/>
              </a:rPr>
              <a:t>假设</a:t>
            </a:r>
            <a:r>
              <a:rPr lang="en-US" altLang="zh-CN" dirty="0">
                <a:solidFill>
                  <a:srgbClr val="333333"/>
                </a:solidFill>
                <a:latin typeface="-apple-system-font"/>
              </a:rPr>
              <a:t>GCN</a:t>
            </a:r>
            <a:r>
              <a:rPr lang="zh-CN" altLang="en-US" dirty="0">
                <a:solidFill>
                  <a:srgbClr val="333333"/>
                </a:solidFill>
                <a:latin typeface="-apple-system-font"/>
              </a:rPr>
              <a:t>层之间的非线性不是最关键的，最关键的是局部邻居的平均聚合操作。因此，考虑删除每层之间的非线性转换函数（如</a:t>
            </a:r>
            <a:r>
              <a:rPr lang="en-US" altLang="zh-CN" dirty="0" err="1">
                <a:solidFill>
                  <a:srgbClr val="333333"/>
                </a:solidFill>
                <a:latin typeface="-apple-system-font"/>
              </a:rPr>
              <a:t>ReLU</a:t>
            </a:r>
            <a:r>
              <a:rPr lang="zh-CN" altLang="en-US" dirty="0">
                <a:solidFill>
                  <a:srgbClr val="333333"/>
                </a:solidFill>
                <a:latin typeface="-apple-system-font"/>
              </a:rPr>
              <a:t>），只保留最终的</a:t>
            </a:r>
            <a:r>
              <a:rPr lang="en-US" altLang="zh-CN" dirty="0" err="1">
                <a:solidFill>
                  <a:srgbClr val="333333"/>
                </a:solidFill>
                <a:latin typeface="-apple-system-font"/>
              </a:rPr>
              <a:t>softmax</a:t>
            </a:r>
            <a:r>
              <a:rPr lang="en-US" altLang="zh-CN" dirty="0">
                <a:solidFill>
                  <a:srgbClr val="333333"/>
                </a:solidFill>
                <a:latin typeface="-apple-system-font"/>
              </a:rPr>
              <a:t>(</a:t>
            </a:r>
            <a:r>
              <a:rPr lang="zh-CN" altLang="en-US" dirty="0">
                <a:solidFill>
                  <a:srgbClr val="333333"/>
                </a:solidFill>
                <a:latin typeface="-apple-system-font"/>
              </a:rPr>
              <a:t>以获得概率输出</a:t>
            </a:r>
            <a:r>
              <a:rPr lang="en-US" altLang="zh-CN" dirty="0">
                <a:solidFill>
                  <a:srgbClr val="333333"/>
                </a:solidFill>
                <a:latin typeface="-apple-system-font"/>
              </a:rPr>
              <a:t>)</a:t>
            </a:r>
            <a:r>
              <a:rPr lang="zh-CN" altLang="en-US" dirty="0">
                <a:solidFill>
                  <a:srgbClr val="333333"/>
                </a:solidFill>
                <a:latin typeface="-apple-system-font"/>
              </a:rPr>
              <a:t>。得到的模型是线性的</a:t>
            </a:r>
            <a:endParaRPr lang="zh-CN" altLang="en-US" dirty="0"/>
          </a:p>
        </p:txBody>
      </p:sp>
      <p:pic>
        <p:nvPicPr>
          <p:cNvPr id="4" name="图片 3"/>
          <p:cNvPicPr>
            <a:picLocks noChangeAspect="1"/>
          </p:cNvPicPr>
          <p:nvPr/>
        </p:nvPicPr>
        <p:blipFill rotWithShape="1">
          <a:blip r:embed="rId3"/>
          <a:srcRect r="14216"/>
          <a:stretch/>
        </p:blipFill>
        <p:spPr>
          <a:xfrm>
            <a:off x="3324330" y="2594279"/>
            <a:ext cx="6007946" cy="795868"/>
          </a:xfrm>
          <a:prstGeom prst="rect">
            <a:avLst/>
          </a:prstGeom>
        </p:spPr>
      </p:pic>
      <p:sp>
        <p:nvSpPr>
          <p:cNvPr id="5" name="矩形 4"/>
          <p:cNvSpPr/>
          <p:nvPr/>
        </p:nvSpPr>
        <p:spPr>
          <a:xfrm>
            <a:off x="1057274" y="3701534"/>
            <a:ext cx="1107996" cy="369332"/>
          </a:xfrm>
          <a:prstGeom prst="rect">
            <a:avLst/>
          </a:prstGeom>
        </p:spPr>
        <p:txBody>
          <a:bodyPr wrap="none">
            <a:spAutoFit/>
          </a:bodyPr>
          <a:lstStyle/>
          <a:p>
            <a:r>
              <a:rPr lang="zh-CN" altLang="en-US" dirty="0">
                <a:solidFill>
                  <a:srgbClr val="333333"/>
                </a:solidFill>
                <a:latin typeface="-apple-system-font"/>
              </a:rPr>
              <a:t>简化如下</a:t>
            </a:r>
            <a:endParaRPr lang="zh-CN" altLang="en-US" dirty="0"/>
          </a:p>
        </p:txBody>
      </p:sp>
      <p:pic>
        <p:nvPicPr>
          <p:cNvPr id="6" name="图片 5"/>
          <p:cNvPicPr>
            <a:picLocks noChangeAspect="1"/>
          </p:cNvPicPr>
          <p:nvPr/>
        </p:nvPicPr>
        <p:blipFill>
          <a:blip r:embed="rId4"/>
          <a:stretch>
            <a:fillRect/>
          </a:stretch>
        </p:blipFill>
        <p:spPr>
          <a:xfrm>
            <a:off x="4444661" y="4070866"/>
            <a:ext cx="3767284" cy="660400"/>
          </a:xfrm>
          <a:prstGeom prst="rect">
            <a:avLst/>
          </a:prstGeom>
        </p:spPr>
      </p:pic>
      <p:pic>
        <p:nvPicPr>
          <p:cNvPr id="2" name="图片 1"/>
          <p:cNvPicPr>
            <a:picLocks noChangeAspect="1"/>
          </p:cNvPicPr>
          <p:nvPr/>
        </p:nvPicPr>
        <p:blipFill>
          <a:blip r:embed="rId5"/>
          <a:stretch>
            <a:fillRect/>
          </a:stretch>
        </p:blipFill>
        <p:spPr>
          <a:xfrm>
            <a:off x="1057274" y="5619319"/>
            <a:ext cx="3517942" cy="861240"/>
          </a:xfrm>
          <a:prstGeom prst="rect">
            <a:avLst/>
          </a:prstGeom>
        </p:spPr>
      </p:pic>
      <p:sp>
        <p:nvSpPr>
          <p:cNvPr id="11" name="矩形 10"/>
          <p:cNvSpPr/>
          <p:nvPr/>
        </p:nvSpPr>
        <p:spPr>
          <a:xfrm>
            <a:off x="1063030" y="4958919"/>
            <a:ext cx="646331" cy="369332"/>
          </a:xfrm>
          <a:prstGeom prst="rect">
            <a:avLst/>
          </a:prstGeom>
        </p:spPr>
        <p:txBody>
          <a:bodyPr wrap="none">
            <a:spAutoFit/>
          </a:bodyPr>
          <a:lstStyle/>
          <a:p>
            <a:r>
              <a:rPr lang="zh-CN" altLang="en-US" dirty="0" smtClean="0"/>
              <a:t>其中</a:t>
            </a:r>
            <a:endParaRPr lang="zh-CN" altLang="en-US" dirty="0"/>
          </a:p>
        </p:txBody>
      </p:sp>
    </p:spTree>
    <p:extLst>
      <p:ext uri="{BB962C8B-B14F-4D97-AF65-F5344CB8AC3E}">
        <p14:creationId xmlns:p14="http://schemas.microsoft.com/office/powerpoint/2010/main" val="354674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57274" y="278130"/>
            <a:ext cx="4107393"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等线" panose="02010600030101010101" pitchFamily="2" charset="-122"/>
                <a:ea typeface="等线" panose="02010600030101010101" pitchFamily="2" charset="-122"/>
                <a:sym typeface="+mn-ea"/>
              </a:rPr>
              <a:t>问题转换和优化</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grpSp>
        <p:nvGrpSpPr>
          <p:cNvPr id="17" name="组合 16"/>
          <p:cNvGrpSpPr/>
          <p:nvPr/>
        </p:nvGrpSpPr>
        <p:grpSpPr>
          <a:xfrm>
            <a:off x="1057273" y="1332316"/>
            <a:ext cx="10393990" cy="2169825"/>
            <a:chOff x="1057274" y="792718"/>
            <a:chExt cx="10393990" cy="2169825"/>
          </a:xfrm>
        </p:grpSpPr>
        <p:grpSp>
          <p:nvGrpSpPr>
            <p:cNvPr id="15" name="组合 14"/>
            <p:cNvGrpSpPr/>
            <p:nvPr/>
          </p:nvGrpSpPr>
          <p:grpSpPr>
            <a:xfrm>
              <a:off x="1057274" y="792718"/>
              <a:ext cx="10393990" cy="2169825"/>
              <a:chOff x="1057275" y="1436799"/>
              <a:chExt cx="10393990" cy="2169825"/>
            </a:xfrm>
          </p:grpSpPr>
          <p:sp>
            <p:nvSpPr>
              <p:cNvPr id="10" name="矩形 9"/>
              <p:cNvSpPr/>
              <p:nvPr/>
            </p:nvSpPr>
            <p:spPr>
              <a:xfrm>
                <a:off x="1057275" y="1436799"/>
                <a:ext cx="10393990" cy="2169825"/>
              </a:xfrm>
              <a:prstGeom prst="rect">
                <a:avLst/>
              </a:prstGeom>
            </p:spPr>
            <p:txBody>
              <a:bodyPr wrap="square">
                <a:spAutoFit/>
              </a:bodyPr>
              <a:lstStyle/>
              <a:p>
                <a:pPr>
                  <a:lnSpc>
                    <a:spcPct val="150000"/>
                  </a:lnSpc>
                </a:pPr>
                <a:r>
                  <a:rPr lang="en-US" altLang="zh-CN" b="1" dirty="0">
                    <a:solidFill>
                      <a:srgbClr val="333333"/>
                    </a:solidFill>
                    <a:latin typeface="-apple-system-font"/>
                  </a:rPr>
                  <a:t>SGC</a:t>
                </a:r>
                <a:r>
                  <a:rPr lang="zh-CN" altLang="en-US" b="1" dirty="0">
                    <a:solidFill>
                      <a:srgbClr val="333333"/>
                    </a:solidFill>
                    <a:latin typeface="-apple-system-font"/>
                  </a:rPr>
                  <a:t>由两部分</a:t>
                </a:r>
                <a:r>
                  <a:rPr lang="zh-CN" altLang="en-US" b="1" dirty="0" smtClean="0">
                    <a:solidFill>
                      <a:srgbClr val="333333"/>
                    </a:solidFill>
                    <a:latin typeface="-apple-system-font"/>
                  </a:rPr>
                  <a:t>组成</a:t>
                </a:r>
                <a:endParaRPr lang="en-US" altLang="zh-CN" b="1" dirty="0">
                  <a:solidFill>
                    <a:srgbClr val="333333"/>
                  </a:solidFill>
                  <a:latin typeface="-apple-system-font"/>
                </a:endParaRPr>
              </a:p>
              <a:p>
                <a:pPr marL="285750" indent="-285750">
                  <a:lnSpc>
                    <a:spcPct val="150000"/>
                  </a:lnSpc>
                  <a:buFont typeface="Arial" panose="020B0604020202020204" pitchFamily="34" charset="0"/>
                  <a:buChar char="•"/>
                </a:pPr>
                <a:r>
                  <a:rPr lang="zh-CN" altLang="en-US" dirty="0" smtClean="0">
                    <a:solidFill>
                      <a:srgbClr val="333333"/>
                    </a:solidFill>
                    <a:latin typeface="-apple-system-font"/>
                  </a:rPr>
                  <a:t>一个没有参数的（</a:t>
                </a:r>
                <a:r>
                  <a:rPr lang="en-US" altLang="zh-CN" dirty="0" smtClean="0">
                    <a:solidFill>
                      <a:srgbClr val="333333"/>
                    </a:solidFill>
                    <a:latin typeface="-apple-system-font"/>
                  </a:rPr>
                  <a:t>parameter-free</a:t>
                </a:r>
                <a:r>
                  <a:rPr lang="zh-CN" altLang="en-US" dirty="0" smtClean="0">
                    <a:solidFill>
                      <a:srgbClr val="333333"/>
                    </a:solidFill>
                    <a:latin typeface="-apple-system-font"/>
                  </a:rPr>
                  <a:t>）的特征提取器（</a:t>
                </a:r>
                <a:r>
                  <a:rPr lang="en-US" altLang="zh-CN" dirty="0" smtClean="0">
                    <a:solidFill>
                      <a:srgbClr val="333333"/>
                    </a:solidFill>
                    <a:latin typeface="-apple-system-font"/>
                  </a:rPr>
                  <a:t>smoothing component</a:t>
                </a:r>
                <a:r>
                  <a:rPr lang="zh-CN" altLang="en-US" dirty="0" smtClean="0">
                    <a:solidFill>
                      <a:srgbClr val="333333"/>
                    </a:solidFill>
                    <a:latin typeface="-apple-system-font"/>
                  </a:rPr>
                  <a:t>）</a:t>
                </a:r>
                <a:endParaRPr lang="en-US" altLang="zh-CN" dirty="0" smtClean="0">
                  <a:solidFill>
                    <a:srgbClr val="333333"/>
                  </a:solidFill>
                  <a:latin typeface="-apple-system-font"/>
                </a:endParaRPr>
              </a:p>
              <a:p>
                <a:pPr marL="285750" indent="-285750">
                  <a:lnSpc>
                    <a:spcPct val="150000"/>
                  </a:lnSpc>
                  <a:buFont typeface="Arial" panose="020B0604020202020204" pitchFamily="34" charset="0"/>
                  <a:buChar char="•"/>
                </a:pPr>
                <a:r>
                  <a:rPr lang="zh-CN" altLang="en-US" dirty="0">
                    <a:solidFill>
                      <a:srgbClr val="333333"/>
                    </a:solidFill>
                    <a:latin typeface="-apple-system-font"/>
                  </a:rPr>
                  <a:t>特征提取器后是一个线性逻辑回归</a:t>
                </a:r>
                <a:r>
                  <a:rPr lang="zh-CN" altLang="en-US" dirty="0">
                    <a:solidFill>
                      <a:srgbClr val="333333"/>
                    </a:solidFill>
                    <a:latin typeface="-apple-system-font"/>
                  </a:rPr>
                  <a:t>分类器</a:t>
                </a:r>
                <a:endParaRPr lang="en-US" altLang="zh-CN" dirty="0">
                  <a:solidFill>
                    <a:srgbClr val="333333"/>
                  </a:solidFill>
                  <a:latin typeface="-apple-system-font"/>
                </a:endParaRPr>
              </a:p>
              <a:p>
                <a:pPr>
                  <a:lnSpc>
                    <a:spcPct val="150000"/>
                  </a:lnSpc>
                </a:pPr>
                <a:r>
                  <a:rPr lang="zh-CN" altLang="en-US" dirty="0" smtClean="0">
                    <a:solidFill>
                      <a:srgbClr val="333333"/>
                    </a:solidFill>
                    <a:latin typeface="-apple-system-font"/>
                  </a:rPr>
                  <a:t>由于</a:t>
                </a:r>
                <a:r>
                  <a:rPr lang="zh-CN" altLang="en-US" dirty="0">
                    <a:solidFill>
                      <a:srgbClr val="333333"/>
                    </a:solidFill>
                    <a:latin typeface="-apple-system-font"/>
                  </a:rPr>
                  <a:t>计算不需要权值，因此可以把这部分计算作为特征的预处理步骤，整个模型的训练可以直接简化为对预处理特征的多类逻辑回归。</a:t>
                </a:r>
              </a:p>
            </p:txBody>
          </p:sp>
          <p:pic>
            <p:nvPicPr>
              <p:cNvPr id="12" name="图片 11"/>
              <p:cNvPicPr>
                <a:picLocks noChangeAspect="1"/>
              </p:cNvPicPr>
              <p:nvPr/>
            </p:nvPicPr>
            <p:blipFill>
              <a:blip r:embed="rId3"/>
              <a:stretch>
                <a:fillRect/>
              </a:stretch>
            </p:blipFill>
            <p:spPr>
              <a:xfrm>
                <a:off x="9107392" y="1965215"/>
                <a:ext cx="1047670" cy="308787"/>
              </a:xfrm>
              <a:prstGeom prst="rect">
                <a:avLst/>
              </a:prstGeom>
            </p:spPr>
          </p:pic>
        </p:grpSp>
        <p:pic>
          <p:nvPicPr>
            <p:cNvPr id="14" name="图片 13"/>
            <p:cNvPicPr>
              <a:picLocks noChangeAspect="1"/>
            </p:cNvPicPr>
            <p:nvPr/>
          </p:nvPicPr>
          <p:blipFill>
            <a:blip r:embed="rId4"/>
            <a:stretch>
              <a:fillRect/>
            </a:stretch>
          </p:blipFill>
          <p:spPr>
            <a:xfrm>
              <a:off x="5775801" y="1714985"/>
              <a:ext cx="1939692" cy="325290"/>
            </a:xfrm>
            <a:prstGeom prst="rect">
              <a:avLst/>
            </a:prstGeom>
          </p:spPr>
        </p:pic>
      </p:grpSp>
      <p:sp>
        <p:nvSpPr>
          <p:cNvPr id="16" name="矩形 15"/>
          <p:cNvSpPr/>
          <p:nvPr/>
        </p:nvSpPr>
        <p:spPr>
          <a:xfrm>
            <a:off x="1057273" y="4094663"/>
            <a:ext cx="10277033" cy="1338828"/>
          </a:xfrm>
          <a:prstGeom prst="rect">
            <a:avLst/>
          </a:prstGeom>
        </p:spPr>
        <p:txBody>
          <a:bodyPr wrap="square">
            <a:spAutoFit/>
          </a:bodyPr>
          <a:lstStyle/>
          <a:p>
            <a:pPr>
              <a:lnSpc>
                <a:spcPct val="150000"/>
              </a:lnSpc>
            </a:pPr>
            <a:r>
              <a:rPr lang="zh-CN" altLang="en-US" b="1" dirty="0"/>
              <a:t>优化</a:t>
            </a:r>
            <a:r>
              <a:rPr lang="zh-CN" altLang="en-US" b="1" dirty="0" smtClean="0"/>
              <a:t>细节</a:t>
            </a:r>
            <a:endParaRPr lang="en-US" altLang="zh-CN" b="1" dirty="0" smtClean="0"/>
          </a:p>
          <a:p>
            <a:pPr>
              <a:lnSpc>
                <a:spcPct val="150000"/>
              </a:lnSpc>
            </a:pPr>
            <a:r>
              <a:rPr lang="zh-CN" altLang="en-US" dirty="0">
                <a:solidFill>
                  <a:srgbClr val="333333"/>
                </a:solidFill>
                <a:latin typeface="-apple-system-font"/>
              </a:rPr>
              <a:t>逻辑</a:t>
            </a:r>
            <a:r>
              <a:rPr lang="zh-CN" altLang="en-US" dirty="0">
                <a:solidFill>
                  <a:srgbClr val="333333"/>
                </a:solidFill>
                <a:latin typeface="-apple-system-font"/>
              </a:rPr>
              <a:t>回归的训练是一个凸优化问题，可以用任何有效</a:t>
            </a:r>
            <a:r>
              <a:rPr lang="zh-CN" altLang="en-US" dirty="0">
                <a:solidFill>
                  <a:srgbClr val="333333"/>
                </a:solidFill>
                <a:latin typeface="-apple-system-font"/>
              </a:rPr>
              <a:t>的二阶</a:t>
            </a:r>
            <a:r>
              <a:rPr lang="zh-CN" altLang="en-US" dirty="0">
                <a:solidFill>
                  <a:srgbClr val="333333"/>
                </a:solidFill>
                <a:latin typeface="-apple-system-font"/>
              </a:rPr>
              <a:t>方法或随机梯度下降法进行</a:t>
            </a:r>
            <a:r>
              <a:rPr lang="zh-CN" altLang="en-US" dirty="0">
                <a:solidFill>
                  <a:srgbClr val="333333"/>
                </a:solidFill>
                <a:latin typeface="-apple-system-font"/>
              </a:rPr>
              <a:t>执行。</a:t>
            </a:r>
            <a:r>
              <a:rPr lang="zh-CN" altLang="en-US" dirty="0">
                <a:solidFill>
                  <a:srgbClr val="333333"/>
                </a:solidFill>
                <a:latin typeface="-apple-system-font"/>
              </a:rPr>
              <a:t>在图连通模式足够稀疏的情况下，</a:t>
            </a:r>
            <a:r>
              <a:rPr lang="en-US" altLang="zh-CN" dirty="0">
                <a:solidFill>
                  <a:srgbClr val="333333"/>
                </a:solidFill>
                <a:latin typeface="-apple-system-font"/>
              </a:rPr>
              <a:t>SGD</a:t>
            </a:r>
            <a:r>
              <a:rPr lang="zh-CN" altLang="en-US" dirty="0">
                <a:solidFill>
                  <a:srgbClr val="333333"/>
                </a:solidFill>
                <a:latin typeface="-apple-system-font"/>
              </a:rPr>
              <a:t>可以很自然地运用在非常大的图上，</a:t>
            </a:r>
            <a:r>
              <a:rPr lang="en-US" altLang="zh-CN" dirty="0">
                <a:solidFill>
                  <a:srgbClr val="333333"/>
                </a:solidFill>
                <a:latin typeface="-apple-system-font"/>
              </a:rPr>
              <a:t>SGC</a:t>
            </a:r>
            <a:r>
              <a:rPr lang="zh-CN" altLang="en-US" dirty="0">
                <a:solidFill>
                  <a:srgbClr val="333333"/>
                </a:solidFill>
                <a:latin typeface="-apple-system-font"/>
              </a:rPr>
              <a:t>的训练比</a:t>
            </a:r>
            <a:r>
              <a:rPr lang="en-US" altLang="zh-CN" dirty="0">
                <a:solidFill>
                  <a:srgbClr val="333333"/>
                </a:solidFill>
                <a:latin typeface="-apple-system-font"/>
              </a:rPr>
              <a:t>GCN</a:t>
            </a:r>
            <a:r>
              <a:rPr lang="zh-CN" altLang="en-US" dirty="0">
                <a:solidFill>
                  <a:srgbClr val="333333"/>
                </a:solidFill>
                <a:latin typeface="-apple-system-font"/>
              </a:rPr>
              <a:t>快得多。</a:t>
            </a:r>
          </a:p>
        </p:txBody>
      </p:sp>
    </p:spTree>
    <p:extLst>
      <p:ext uri="{BB962C8B-B14F-4D97-AF65-F5344CB8AC3E}">
        <p14:creationId xmlns:p14="http://schemas.microsoft.com/office/powerpoint/2010/main" val="146757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57275" y="278130"/>
            <a:ext cx="1803912" cy="461665"/>
          </a:xfrm>
          <a:prstGeom prst="rect">
            <a:avLst/>
          </a:prstGeom>
          <a:noFill/>
        </p:spPr>
        <p:txBody>
          <a:bodyPr wrap="square" rtlCol="0">
            <a:spAutoFit/>
          </a:bodyPr>
          <a:lstStyle/>
          <a:p>
            <a:pPr algn="dist"/>
            <a:r>
              <a:rPr lang="zh-CN" altLang="en-US" sz="2400" b="1" dirty="0" smtClean="0">
                <a:solidFill>
                  <a:schemeClr val="tx1">
                    <a:lumMod val="75000"/>
                    <a:lumOff val="25000"/>
                  </a:schemeClr>
                </a:solidFill>
                <a:latin typeface="等线" panose="02010600030101010101" pitchFamily="2" charset="-122"/>
                <a:ea typeface="等线" panose="02010600030101010101" pitchFamily="2" charset="-122"/>
                <a:sym typeface="+mn-ea"/>
              </a:rPr>
              <a:t>实验结果</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pic>
        <p:nvPicPr>
          <p:cNvPr id="2" name="图片 1"/>
          <p:cNvPicPr>
            <a:picLocks noChangeAspect="1"/>
          </p:cNvPicPr>
          <p:nvPr/>
        </p:nvPicPr>
        <p:blipFill rotWithShape="1">
          <a:blip r:embed="rId3"/>
          <a:srcRect t="206"/>
          <a:stretch/>
        </p:blipFill>
        <p:spPr>
          <a:xfrm>
            <a:off x="1057275" y="1499192"/>
            <a:ext cx="4486275" cy="4229875"/>
          </a:xfrm>
          <a:prstGeom prst="rect">
            <a:avLst/>
          </a:prstGeom>
        </p:spPr>
      </p:pic>
      <p:pic>
        <p:nvPicPr>
          <p:cNvPr id="3" name="图片 2"/>
          <p:cNvPicPr>
            <a:picLocks noChangeAspect="1"/>
          </p:cNvPicPr>
          <p:nvPr/>
        </p:nvPicPr>
        <p:blipFill>
          <a:blip r:embed="rId4"/>
          <a:stretch>
            <a:fillRect/>
          </a:stretch>
        </p:blipFill>
        <p:spPr>
          <a:xfrm>
            <a:off x="6413867" y="1499192"/>
            <a:ext cx="5033683" cy="4229875"/>
          </a:xfrm>
          <a:prstGeom prst="rect">
            <a:avLst/>
          </a:prstGeom>
        </p:spPr>
      </p:pic>
      <p:sp>
        <p:nvSpPr>
          <p:cNvPr id="4" name="文本框 3"/>
          <p:cNvSpPr txBox="1"/>
          <p:nvPr/>
        </p:nvSpPr>
        <p:spPr>
          <a:xfrm>
            <a:off x="2114881" y="5847907"/>
            <a:ext cx="2371061" cy="369332"/>
          </a:xfrm>
          <a:prstGeom prst="rect">
            <a:avLst/>
          </a:prstGeom>
          <a:noFill/>
        </p:spPr>
        <p:txBody>
          <a:bodyPr wrap="square" rtlCol="0">
            <a:spAutoFit/>
          </a:bodyPr>
          <a:lstStyle/>
          <a:p>
            <a:pPr algn="ctr"/>
            <a:r>
              <a:rPr lang="en-US" altLang="zh-CN" dirty="0" smtClean="0"/>
              <a:t>Node classification</a:t>
            </a:r>
            <a:endParaRPr lang="zh-CN" altLang="en-US" dirty="0"/>
          </a:p>
        </p:txBody>
      </p:sp>
      <p:sp>
        <p:nvSpPr>
          <p:cNvPr id="19" name="文本框 18"/>
          <p:cNvSpPr txBox="1"/>
          <p:nvPr/>
        </p:nvSpPr>
        <p:spPr>
          <a:xfrm>
            <a:off x="7745177" y="5847907"/>
            <a:ext cx="2371061" cy="369332"/>
          </a:xfrm>
          <a:prstGeom prst="rect">
            <a:avLst/>
          </a:prstGeom>
          <a:noFill/>
        </p:spPr>
        <p:txBody>
          <a:bodyPr wrap="square" rtlCol="0">
            <a:spAutoFit/>
          </a:bodyPr>
          <a:lstStyle/>
          <a:p>
            <a:pPr algn="ctr"/>
            <a:r>
              <a:rPr lang="en-US" altLang="zh-CN" dirty="0" smtClean="0"/>
              <a:t>Community structure</a:t>
            </a:r>
            <a:endParaRPr lang="zh-CN" altLang="en-US" dirty="0"/>
          </a:p>
        </p:txBody>
      </p:sp>
    </p:spTree>
    <p:extLst>
      <p:ext uri="{BB962C8B-B14F-4D97-AF65-F5344CB8AC3E}">
        <p14:creationId xmlns:p14="http://schemas.microsoft.com/office/powerpoint/2010/main" val="337284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57275" y="278130"/>
            <a:ext cx="1803912" cy="461665"/>
          </a:xfrm>
          <a:prstGeom prst="rect">
            <a:avLst/>
          </a:prstGeom>
          <a:noFill/>
        </p:spPr>
        <p:txBody>
          <a:bodyPr wrap="square" rtlCol="0">
            <a:spAutoFit/>
          </a:bodyPr>
          <a:lstStyle/>
          <a:p>
            <a:pPr algn="dist"/>
            <a:r>
              <a:rPr lang="zh-CN" altLang="en-US" sz="2400" b="1" dirty="0" smtClean="0">
                <a:solidFill>
                  <a:schemeClr val="tx1">
                    <a:lumMod val="75000"/>
                    <a:lumOff val="25000"/>
                  </a:schemeClr>
                </a:solidFill>
                <a:latin typeface="等线" panose="02010600030101010101" pitchFamily="2" charset="-122"/>
                <a:ea typeface="等线" panose="02010600030101010101" pitchFamily="2" charset="-122"/>
                <a:sym typeface="+mn-ea"/>
              </a:rPr>
              <a:t>实验结果</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pic>
        <p:nvPicPr>
          <p:cNvPr id="5" name="图片 4"/>
          <p:cNvPicPr>
            <a:picLocks noChangeAspect="1"/>
          </p:cNvPicPr>
          <p:nvPr/>
        </p:nvPicPr>
        <p:blipFill>
          <a:blip r:embed="rId3"/>
          <a:stretch>
            <a:fillRect/>
          </a:stretch>
        </p:blipFill>
        <p:spPr>
          <a:xfrm>
            <a:off x="1057275" y="1827581"/>
            <a:ext cx="4790632" cy="3261480"/>
          </a:xfrm>
          <a:prstGeom prst="rect">
            <a:avLst/>
          </a:prstGeom>
        </p:spPr>
      </p:pic>
      <p:pic>
        <p:nvPicPr>
          <p:cNvPr id="6" name="图片 5"/>
          <p:cNvPicPr>
            <a:picLocks noChangeAspect="1"/>
          </p:cNvPicPr>
          <p:nvPr/>
        </p:nvPicPr>
        <p:blipFill>
          <a:blip r:embed="rId4"/>
          <a:stretch>
            <a:fillRect/>
          </a:stretch>
        </p:blipFill>
        <p:spPr>
          <a:xfrm>
            <a:off x="6192468" y="2359208"/>
            <a:ext cx="5549990" cy="2170261"/>
          </a:xfrm>
          <a:prstGeom prst="rect">
            <a:avLst/>
          </a:prstGeom>
        </p:spPr>
      </p:pic>
      <p:sp>
        <p:nvSpPr>
          <p:cNvPr id="7" name="矩形 6"/>
          <p:cNvSpPr/>
          <p:nvPr/>
        </p:nvSpPr>
        <p:spPr>
          <a:xfrm>
            <a:off x="2473797" y="5232622"/>
            <a:ext cx="1957587" cy="369332"/>
          </a:xfrm>
          <a:prstGeom prst="rect">
            <a:avLst/>
          </a:prstGeom>
        </p:spPr>
        <p:txBody>
          <a:bodyPr wrap="none">
            <a:spAutoFit/>
          </a:bodyPr>
          <a:lstStyle/>
          <a:p>
            <a:pPr algn="ctr"/>
            <a:r>
              <a:rPr lang="en-US" altLang="zh-CN" dirty="0" smtClean="0"/>
              <a:t>Text </a:t>
            </a:r>
            <a:r>
              <a:rPr lang="en-US" altLang="zh-CN" dirty="0"/>
              <a:t>classification</a:t>
            </a:r>
            <a:endParaRPr lang="zh-CN" altLang="en-US" dirty="0"/>
          </a:p>
        </p:txBody>
      </p:sp>
      <p:sp>
        <p:nvSpPr>
          <p:cNvPr id="8" name="矩形 7"/>
          <p:cNvSpPr/>
          <p:nvPr/>
        </p:nvSpPr>
        <p:spPr>
          <a:xfrm>
            <a:off x="7189572" y="5232622"/>
            <a:ext cx="3555782" cy="369332"/>
          </a:xfrm>
          <a:prstGeom prst="rect">
            <a:avLst/>
          </a:prstGeom>
        </p:spPr>
        <p:txBody>
          <a:bodyPr wrap="none">
            <a:spAutoFit/>
          </a:bodyPr>
          <a:lstStyle/>
          <a:p>
            <a:pPr algn="ctr"/>
            <a:r>
              <a:rPr lang="en-US" altLang="zh-CN" dirty="0"/>
              <a:t>Semi-supervised user geolocation</a:t>
            </a:r>
            <a:endParaRPr lang="zh-CN" altLang="en-US" dirty="0"/>
          </a:p>
        </p:txBody>
      </p:sp>
    </p:spTree>
    <p:extLst>
      <p:ext uri="{BB962C8B-B14F-4D97-AF65-F5344CB8AC3E}">
        <p14:creationId xmlns:p14="http://schemas.microsoft.com/office/powerpoint/2010/main" val="45377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57275" y="278130"/>
            <a:ext cx="1803912" cy="461665"/>
          </a:xfrm>
          <a:prstGeom prst="rect">
            <a:avLst/>
          </a:prstGeom>
          <a:noFill/>
        </p:spPr>
        <p:txBody>
          <a:bodyPr wrap="square" rtlCol="0">
            <a:spAutoFit/>
          </a:bodyPr>
          <a:lstStyle/>
          <a:p>
            <a:pPr algn="dist"/>
            <a:r>
              <a:rPr lang="zh-CN" altLang="en-US" sz="2400" b="1" dirty="0" smtClean="0">
                <a:solidFill>
                  <a:schemeClr val="tx1">
                    <a:lumMod val="75000"/>
                    <a:lumOff val="25000"/>
                  </a:schemeClr>
                </a:solidFill>
                <a:latin typeface="等线" panose="02010600030101010101" pitchFamily="2" charset="-122"/>
                <a:ea typeface="等线" panose="02010600030101010101" pitchFamily="2" charset="-122"/>
                <a:sym typeface="+mn-ea"/>
              </a:rPr>
              <a:t>实验结果</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sp>
        <p:nvSpPr>
          <p:cNvPr id="7" name="矩形 6"/>
          <p:cNvSpPr/>
          <p:nvPr/>
        </p:nvSpPr>
        <p:spPr>
          <a:xfrm>
            <a:off x="2139516" y="5232622"/>
            <a:ext cx="2026517" cy="369332"/>
          </a:xfrm>
          <a:prstGeom prst="rect">
            <a:avLst/>
          </a:prstGeom>
        </p:spPr>
        <p:txBody>
          <a:bodyPr wrap="none">
            <a:spAutoFit/>
          </a:bodyPr>
          <a:lstStyle/>
          <a:p>
            <a:pPr algn="ctr"/>
            <a:r>
              <a:rPr lang="en-US" altLang="zh-CN" dirty="0"/>
              <a:t>Relation </a:t>
            </a:r>
            <a:r>
              <a:rPr lang="en-US" altLang="zh-CN" dirty="0" smtClean="0"/>
              <a:t>extraction</a:t>
            </a:r>
            <a:endParaRPr lang="zh-CN" altLang="en-US" dirty="0"/>
          </a:p>
        </p:txBody>
      </p:sp>
      <p:sp>
        <p:nvSpPr>
          <p:cNvPr id="8" name="矩形 7"/>
          <p:cNvSpPr/>
          <p:nvPr/>
        </p:nvSpPr>
        <p:spPr>
          <a:xfrm>
            <a:off x="7386742" y="5232622"/>
            <a:ext cx="3161442" cy="369332"/>
          </a:xfrm>
          <a:prstGeom prst="rect">
            <a:avLst/>
          </a:prstGeom>
        </p:spPr>
        <p:txBody>
          <a:bodyPr wrap="none">
            <a:spAutoFit/>
          </a:bodyPr>
          <a:lstStyle/>
          <a:p>
            <a:pPr algn="ctr"/>
            <a:r>
              <a:rPr lang="en-US" altLang="zh-CN" dirty="0"/>
              <a:t>Zero-shot image classification</a:t>
            </a:r>
            <a:endParaRPr lang="zh-CN" altLang="en-US" dirty="0"/>
          </a:p>
        </p:txBody>
      </p:sp>
      <p:pic>
        <p:nvPicPr>
          <p:cNvPr id="10" name="图片 9"/>
          <p:cNvPicPr>
            <a:picLocks noChangeAspect="1"/>
          </p:cNvPicPr>
          <p:nvPr/>
        </p:nvPicPr>
        <p:blipFill>
          <a:blip r:embed="rId3"/>
          <a:stretch>
            <a:fillRect/>
          </a:stretch>
        </p:blipFill>
        <p:spPr>
          <a:xfrm>
            <a:off x="1057275" y="2729575"/>
            <a:ext cx="4191000" cy="1228725"/>
          </a:xfrm>
          <a:prstGeom prst="rect">
            <a:avLst/>
          </a:prstGeom>
        </p:spPr>
      </p:pic>
      <p:pic>
        <p:nvPicPr>
          <p:cNvPr id="2" name="图片 1"/>
          <p:cNvPicPr>
            <a:picLocks noChangeAspect="1"/>
          </p:cNvPicPr>
          <p:nvPr/>
        </p:nvPicPr>
        <p:blipFill>
          <a:blip r:embed="rId4"/>
          <a:stretch>
            <a:fillRect/>
          </a:stretch>
        </p:blipFill>
        <p:spPr>
          <a:xfrm>
            <a:off x="6223377" y="1828798"/>
            <a:ext cx="5488172" cy="3030280"/>
          </a:xfrm>
          <a:prstGeom prst="rect">
            <a:avLst/>
          </a:prstGeom>
        </p:spPr>
      </p:pic>
    </p:spTree>
    <p:extLst>
      <p:ext uri="{BB962C8B-B14F-4D97-AF65-F5344CB8AC3E}">
        <p14:creationId xmlns:p14="http://schemas.microsoft.com/office/powerpoint/2010/main" val="250019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57275" y="278130"/>
            <a:ext cx="2398306"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等线" panose="02010600030101010101" pitchFamily="2" charset="-122"/>
                <a:ea typeface="等线" panose="02010600030101010101" pitchFamily="2" charset="-122"/>
                <a:sym typeface="+mn-ea"/>
              </a:rPr>
              <a:t>结论和一些想法</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sp>
        <p:nvSpPr>
          <p:cNvPr id="3" name="矩形 2"/>
          <p:cNvSpPr/>
          <p:nvPr/>
        </p:nvSpPr>
        <p:spPr>
          <a:xfrm>
            <a:off x="1057275" y="2297207"/>
            <a:ext cx="10308930"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333333"/>
                </a:solidFill>
                <a:latin typeface="-apple-system-font"/>
              </a:rPr>
              <a:t>文中通过反复消除</a:t>
            </a:r>
            <a:r>
              <a:rPr lang="en-US" altLang="zh-CN" dirty="0">
                <a:solidFill>
                  <a:srgbClr val="333333"/>
                </a:solidFill>
                <a:latin typeface="-apple-system-font"/>
              </a:rPr>
              <a:t>GCN</a:t>
            </a:r>
            <a:r>
              <a:rPr lang="zh-CN" altLang="en-US" dirty="0">
                <a:solidFill>
                  <a:srgbClr val="333333"/>
                </a:solidFill>
                <a:latin typeface="-apple-system-font"/>
              </a:rPr>
              <a:t>层之间的</a:t>
            </a:r>
            <a:r>
              <a:rPr lang="zh-CN" altLang="en-US" dirty="0" smtClean="0">
                <a:solidFill>
                  <a:srgbClr val="333333"/>
                </a:solidFill>
                <a:latin typeface="-apple-system-font"/>
              </a:rPr>
              <a:t>非线性层并</a:t>
            </a:r>
            <a:r>
              <a:rPr lang="zh-CN" altLang="en-US" dirty="0">
                <a:solidFill>
                  <a:srgbClr val="333333"/>
                </a:solidFill>
                <a:latin typeface="-apple-system-font"/>
              </a:rPr>
              <a:t>将得到的函数折叠成一个线性变换来减少</a:t>
            </a:r>
            <a:r>
              <a:rPr lang="en-US" altLang="zh-CN" dirty="0">
                <a:solidFill>
                  <a:srgbClr val="333333"/>
                </a:solidFill>
                <a:latin typeface="-apple-system-font"/>
              </a:rPr>
              <a:t>GCNs</a:t>
            </a:r>
            <a:r>
              <a:rPr lang="zh-CN" altLang="en-US" dirty="0">
                <a:solidFill>
                  <a:srgbClr val="333333"/>
                </a:solidFill>
                <a:latin typeface="-apple-system-font"/>
              </a:rPr>
              <a:t>的额外复杂度</a:t>
            </a:r>
            <a:r>
              <a:rPr lang="zh-CN" altLang="en-US" dirty="0" smtClean="0">
                <a:solidFill>
                  <a:srgbClr val="333333"/>
                </a:solidFill>
                <a:latin typeface="-apple-system-font"/>
              </a:rPr>
              <a:t>。从</a:t>
            </a:r>
            <a:r>
              <a:rPr lang="zh-CN" altLang="en-US" dirty="0">
                <a:solidFill>
                  <a:srgbClr val="333333"/>
                </a:solidFill>
                <a:latin typeface="-apple-system-font"/>
              </a:rPr>
              <a:t>理论上分析了得到的线性模型</a:t>
            </a:r>
            <a:r>
              <a:rPr lang="en-US" altLang="zh-CN" dirty="0">
                <a:solidFill>
                  <a:srgbClr val="333333"/>
                </a:solidFill>
                <a:latin typeface="-apple-system-font"/>
              </a:rPr>
              <a:t>SGC</a:t>
            </a:r>
            <a:r>
              <a:rPr lang="zh-CN" altLang="en-US" dirty="0">
                <a:solidFill>
                  <a:srgbClr val="333333"/>
                </a:solidFill>
                <a:latin typeface="-apple-system-font"/>
              </a:rPr>
              <a:t>，并证明了</a:t>
            </a:r>
            <a:r>
              <a:rPr lang="en-US" altLang="zh-CN" dirty="0">
                <a:solidFill>
                  <a:srgbClr val="333333"/>
                </a:solidFill>
                <a:latin typeface="-apple-system-font"/>
              </a:rPr>
              <a:t>SGC</a:t>
            </a:r>
            <a:r>
              <a:rPr lang="zh-CN" altLang="en-US" dirty="0">
                <a:solidFill>
                  <a:srgbClr val="333333"/>
                </a:solidFill>
                <a:latin typeface="-apple-system-font"/>
              </a:rPr>
              <a:t>相当于一个固定的低通道滤波器和一个线性分类器</a:t>
            </a:r>
            <a:r>
              <a:rPr lang="zh-CN" altLang="en-US" dirty="0" smtClean="0">
                <a:solidFill>
                  <a:srgbClr val="333333"/>
                </a:solidFill>
                <a:latin typeface="-apple-system-font"/>
              </a:rPr>
              <a:t>。这些都是本文的方法在准确率和效率上面有竞争力的原因。</a:t>
            </a:r>
            <a:endParaRPr lang="en-US" altLang="zh-CN" dirty="0" smtClean="0">
              <a:solidFill>
                <a:srgbClr val="333333"/>
              </a:solidFill>
              <a:latin typeface="-apple-system-font"/>
            </a:endParaRPr>
          </a:p>
          <a:p>
            <a:pPr marL="285750" indent="-285750">
              <a:lnSpc>
                <a:spcPct val="150000"/>
              </a:lnSpc>
              <a:buFont typeface="Arial" panose="020B0604020202020204" pitchFamily="34" charset="0"/>
              <a:buChar char="•"/>
            </a:pPr>
            <a:endParaRPr lang="en-US" altLang="zh-CN" dirty="0">
              <a:solidFill>
                <a:srgbClr val="333333"/>
              </a:solidFill>
              <a:latin typeface="-apple-system-font"/>
            </a:endParaRPr>
          </a:p>
          <a:p>
            <a:pPr marL="285750" indent="-285750">
              <a:lnSpc>
                <a:spcPct val="150000"/>
              </a:lnSpc>
              <a:buFont typeface="Arial" panose="020B0604020202020204" pitchFamily="34" charset="0"/>
              <a:buChar char="•"/>
            </a:pPr>
            <a:r>
              <a:rPr lang="zh-CN" altLang="en-US" dirty="0" smtClean="0">
                <a:solidFill>
                  <a:srgbClr val="333333"/>
                </a:solidFill>
                <a:latin typeface="-apple-system-font"/>
              </a:rPr>
              <a:t>在对模型改进时，关注数学原理可能会更加有效。当数学原理看不明白时，迂回理解也很重要。</a:t>
            </a:r>
            <a:endParaRPr lang="zh-CN" altLang="en-US" dirty="0"/>
          </a:p>
        </p:txBody>
      </p:sp>
    </p:spTree>
    <p:extLst>
      <p:ext uri="{BB962C8B-B14F-4D97-AF65-F5344CB8AC3E}">
        <p14:creationId xmlns:p14="http://schemas.microsoft.com/office/powerpoint/2010/main" val="96195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图网络的</a:t>
            </a:r>
            <a:r>
              <a:rPr lang="zh-CN" altLang="en-US" sz="2400" dirty="0" smtClean="0">
                <a:latin typeface="微软雅黑" panose="020B0503020204020204" pitchFamily="34" charset="-122"/>
                <a:ea typeface="微软雅黑" panose="020B0503020204020204" pitchFamily="34" charset="-122"/>
              </a:rPr>
              <a:t>种类</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区别</a:t>
            </a:r>
            <a:r>
              <a:rPr lang="zh-CN" altLang="en-US" sz="2400" dirty="0" smtClean="0">
                <a:latin typeface="微软雅黑" panose="020B0503020204020204" pitchFamily="34" charset="-122"/>
                <a:ea typeface="微软雅黑" panose="020B0503020204020204" pitchFamily="34" charset="-122"/>
              </a:rPr>
              <a:t>和联系</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83732" y="973921"/>
            <a:ext cx="10092268" cy="369332"/>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个术语：</a:t>
            </a:r>
            <a:r>
              <a:rPr lang="en-US" altLang="zh-CN" b="1" dirty="0">
                <a:latin typeface="微软雅黑" panose="020B0503020204020204" pitchFamily="34" charset="-122"/>
                <a:ea typeface="微软雅黑" panose="020B0503020204020204" pitchFamily="34" charset="-122"/>
              </a:rPr>
              <a:t>Graph Embedding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Graph Neural </a:t>
            </a:r>
            <a:r>
              <a:rPr lang="en-US" altLang="zh-CN" dirty="0" smtClean="0">
                <a:latin typeface="微软雅黑" panose="020B0503020204020204" pitchFamily="34" charset="-122"/>
                <a:ea typeface="微软雅黑" panose="020B0503020204020204" pitchFamily="34" charset="-122"/>
              </a:rPr>
              <a:t>Network </a:t>
            </a:r>
            <a:r>
              <a:rPr lang="zh-CN" altLang="en-US" dirty="0" smtClean="0">
                <a:latin typeface="微软雅黑" panose="020B0503020204020204" pitchFamily="34" charset="-122"/>
                <a:ea typeface="微软雅黑" panose="020B0503020204020204" pitchFamily="34" charset="-122"/>
              </a:rPr>
              <a:t>和 </a:t>
            </a:r>
            <a:r>
              <a:rPr lang="en-US" altLang="zh-CN" dirty="0" smtClean="0">
                <a:latin typeface="微软雅黑" panose="020B0503020204020204" pitchFamily="34" charset="-122"/>
                <a:ea typeface="微软雅黑" panose="020B0503020204020204" pitchFamily="34" charset="-122"/>
              </a:rPr>
              <a:t>Graph </a:t>
            </a:r>
            <a:r>
              <a:rPr lang="en-US" altLang="zh-CN" dirty="0">
                <a:latin typeface="微软雅黑" panose="020B0503020204020204" pitchFamily="34" charset="-122"/>
                <a:ea typeface="微软雅黑" panose="020B0503020204020204" pitchFamily="34" charset="-122"/>
              </a:rPr>
              <a:t>Convolutional Network</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1083732" y="1484742"/>
            <a:ext cx="10092268" cy="2446824"/>
          </a:xfrm>
          <a:prstGeom prst="rect">
            <a:avLst/>
          </a:prstGeom>
        </p:spPr>
        <p:txBody>
          <a:bodyPr wrap="square">
            <a:spAutoFit/>
          </a:bodyPr>
          <a:lstStyle/>
          <a:p>
            <a:pPr algn="just"/>
            <a:r>
              <a:rPr lang="en-US" altLang="zh-CN" b="1" dirty="0"/>
              <a:t>Graph Embedding</a:t>
            </a:r>
            <a:r>
              <a:rPr lang="zh-CN" altLang="en-US" b="1" dirty="0"/>
              <a:t>：</a:t>
            </a:r>
            <a:r>
              <a:rPr lang="zh-CN" altLang="en-US" dirty="0"/>
              <a:t>属于表示学习的范畴，也可以叫做网络嵌入，图表示学习，网络表示学习等等。</a:t>
            </a:r>
            <a:endParaRPr lang="en-US" altLang="zh-CN" dirty="0"/>
          </a:p>
          <a:p>
            <a:pPr algn="just"/>
            <a:endParaRPr lang="en-US" altLang="zh-CN" dirty="0" smtClean="0">
              <a:latin typeface="微软雅黑" panose="020B0503020204020204" pitchFamily="34" charset="-122"/>
              <a:ea typeface="微软雅黑" panose="020B0503020204020204" pitchFamily="34" charset="-122"/>
            </a:endParaRPr>
          </a:p>
          <a:p>
            <a:pPr algn="just">
              <a:lnSpc>
                <a:spcPct val="130000"/>
              </a:lnSpc>
            </a:pPr>
            <a:r>
              <a:rPr lang="zh-CN" altLang="en-US" dirty="0"/>
              <a:t>通常有两个层次的含义</a:t>
            </a:r>
            <a:r>
              <a:rPr lang="zh-CN" altLang="en-US" dirty="0" smtClean="0"/>
              <a:t>：</a:t>
            </a:r>
            <a:endParaRPr lang="zh-CN" altLang="en-US" dirty="0"/>
          </a:p>
          <a:p>
            <a:pPr marL="342900" indent="-342900" algn="just">
              <a:lnSpc>
                <a:spcPct val="130000"/>
              </a:lnSpc>
              <a:buFont typeface="+mj-lt"/>
              <a:buAutoNum type="arabicPeriod"/>
            </a:pPr>
            <a:r>
              <a:rPr lang="zh-CN" altLang="en-US" dirty="0"/>
              <a:t>将图中的</a:t>
            </a:r>
            <a:r>
              <a:rPr lang="zh-CN" altLang="en-US" b="1" dirty="0"/>
              <a:t>节点</a:t>
            </a:r>
            <a:r>
              <a:rPr lang="zh-CN" altLang="en-US" dirty="0"/>
              <a:t>表示成</a:t>
            </a:r>
            <a:r>
              <a:rPr lang="zh-CN" altLang="en-US" b="1" dirty="0"/>
              <a:t>低维、实值、稠密的向量形式</a:t>
            </a:r>
            <a:r>
              <a:rPr lang="zh-CN" altLang="en-US" dirty="0"/>
              <a:t>，使得得到的向量形式可以在向量空间中具有表示以及推理的能力，这样的向量可以用于下游的具体任务中。例如用户社交网络得到节点表示就是每个用户的表示向量，再用于节点分类等</a:t>
            </a:r>
            <a:r>
              <a:rPr lang="zh-CN" altLang="en-US" dirty="0" smtClean="0"/>
              <a:t>；</a:t>
            </a:r>
            <a:endParaRPr lang="en-US" altLang="zh-CN" dirty="0" smtClean="0"/>
          </a:p>
          <a:p>
            <a:pPr marL="342900" indent="-342900" algn="just">
              <a:lnSpc>
                <a:spcPct val="130000"/>
              </a:lnSpc>
              <a:buFont typeface="+mj-lt"/>
              <a:buAutoNum type="arabicPeriod"/>
            </a:pPr>
            <a:r>
              <a:rPr lang="zh-CN" altLang="en-US" dirty="0" smtClean="0"/>
              <a:t>将</a:t>
            </a:r>
            <a:r>
              <a:rPr lang="zh-CN" altLang="en-US" b="1" dirty="0"/>
              <a:t>整个图</a:t>
            </a:r>
            <a:r>
              <a:rPr lang="zh-CN" altLang="en-US" dirty="0"/>
              <a:t>表示成</a:t>
            </a:r>
            <a:r>
              <a:rPr lang="zh-CN" altLang="en-US" b="1" dirty="0"/>
              <a:t>低维、实值、稠密的向量形式</a:t>
            </a:r>
            <a:r>
              <a:rPr lang="zh-CN" altLang="en-US" dirty="0"/>
              <a:t>，用来对整个图结构进行</a:t>
            </a:r>
            <a:r>
              <a:rPr lang="zh-CN" altLang="en-US" dirty="0" smtClean="0"/>
              <a:t>分类。</a:t>
            </a:r>
            <a:endParaRPr lang="zh-CN" altLang="en-US" dirty="0"/>
          </a:p>
        </p:txBody>
      </p:sp>
      <p:sp>
        <p:nvSpPr>
          <p:cNvPr id="4" name="矩形 3"/>
          <p:cNvSpPr/>
          <p:nvPr/>
        </p:nvSpPr>
        <p:spPr>
          <a:xfrm>
            <a:off x="1083732" y="4073055"/>
            <a:ext cx="10092268" cy="2613023"/>
          </a:xfrm>
          <a:prstGeom prst="rect">
            <a:avLst/>
          </a:prstGeom>
        </p:spPr>
        <p:txBody>
          <a:bodyPr wrap="square">
            <a:spAutoFit/>
          </a:bodyPr>
          <a:lstStyle/>
          <a:p>
            <a:pPr algn="just">
              <a:lnSpc>
                <a:spcPct val="130000"/>
              </a:lnSpc>
            </a:pPr>
            <a:r>
              <a:rPr lang="zh-CN" altLang="en-US" dirty="0">
                <a:solidFill>
                  <a:srgbClr val="1A1A1A"/>
                </a:solidFill>
                <a:latin typeface="-apple-system"/>
              </a:rPr>
              <a:t>图嵌入的方式主要有三种：</a:t>
            </a:r>
          </a:p>
          <a:p>
            <a:pPr algn="just">
              <a:lnSpc>
                <a:spcPct val="130000"/>
              </a:lnSpc>
              <a:buFont typeface="Arial" panose="020B0604020202020204" pitchFamily="34" charset="0"/>
              <a:buChar char="•"/>
            </a:pPr>
            <a:r>
              <a:rPr lang="zh-CN" altLang="en-US" b="1" dirty="0">
                <a:solidFill>
                  <a:srgbClr val="1A1A1A"/>
                </a:solidFill>
                <a:latin typeface="-apple-system"/>
              </a:rPr>
              <a:t>矩阵分解：</a:t>
            </a:r>
            <a:r>
              <a:rPr lang="zh-CN" altLang="en-US" dirty="0">
                <a:solidFill>
                  <a:srgbClr val="1A1A1A"/>
                </a:solidFill>
                <a:latin typeface="-apple-system"/>
              </a:rPr>
              <a:t>基于矩阵分解的方法是将节点间的关系用矩阵的形式加以表达，然后分解该矩阵以得到嵌入向量</a:t>
            </a:r>
            <a:r>
              <a:rPr lang="zh-CN" altLang="en-US" dirty="0" smtClean="0">
                <a:solidFill>
                  <a:srgbClr val="1A1A1A"/>
                </a:solidFill>
                <a:latin typeface="-apple-system"/>
              </a:rPr>
              <a:t>。</a:t>
            </a:r>
            <a:endParaRPr lang="en-US" altLang="zh-CN" dirty="0" smtClean="0">
              <a:solidFill>
                <a:srgbClr val="1A1A1A"/>
              </a:solidFill>
              <a:latin typeface="-apple-system"/>
            </a:endParaRPr>
          </a:p>
          <a:p>
            <a:pPr algn="just">
              <a:lnSpc>
                <a:spcPct val="130000"/>
              </a:lnSpc>
              <a:buFont typeface="Arial" panose="020B0604020202020204" pitchFamily="34" charset="0"/>
              <a:buChar char="•"/>
            </a:pPr>
            <a:r>
              <a:rPr lang="en-US" altLang="zh-CN" b="1" dirty="0" err="1" smtClean="0">
                <a:solidFill>
                  <a:srgbClr val="1A1A1A"/>
                </a:solidFill>
                <a:latin typeface="-apple-system"/>
              </a:rPr>
              <a:t>DeepWalk</a:t>
            </a:r>
            <a:r>
              <a:rPr lang="zh-CN" altLang="en-US" b="1" dirty="0">
                <a:solidFill>
                  <a:srgbClr val="1A1A1A"/>
                </a:solidFill>
                <a:latin typeface="-apple-system"/>
              </a:rPr>
              <a:t>：</a:t>
            </a:r>
            <a:r>
              <a:rPr lang="en-US" altLang="zh-CN" dirty="0" err="1">
                <a:solidFill>
                  <a:srgbClr val="1A1A1A"/>
                </a:solidFill>
                <a:latin typeface="-apple-system"/>
              </a:rPr>
              <a:t>DeepWalk</a:t>
            </a:r>
            <a:r>
              <a:rPr lang="en-US" altLang="zh-CN" dirty="0">
                <a:solidFill>
                  <a:srgbClr val="1A1A1A"/>
                </a:solidFill>
                <a:latin typeface="-apple-system"/>
              </a:rPr>
              <a:t> </a:t>
            </a:r>
            <a:r>
              <a:rPr lang="zh-CN" altLang="en-US" dirty="0">
                <a:solidFill>
                  <a:srgbClr val="1A1A1A"/>
                </a:solidFill>
                <a:latin typeface="-apple-system"/>
              </a:rPr>
              <a:t>是基于 </a:t>
            </a:r>
            <a:r>
              <a:rPr lang="en-US" altLang="zh-CN" dirty="0">
                <a:solidFill>
                  <a:srgbClr val="1A1A1A"/>
                </a:solidFill>
                <a:latin typeface="-apple-system"/>
              </a:rPr>
              <a:t>word2vec </a:t>
            </a:r>
            <a:r>
              <a:rPr lang="zh-CN" altLang="en-US" dirty="0">
                <a:solidFill>
                  <a:srgbClr val="1A1A1A"/>
                </a:solidFill>
                <a:latin typeface="-apple-system"/>
              </a:rPr>
              <a:t>词向量提出来</a:t>
            </a:r>
            <a:r>
              <a:rPr lang="zh-CN" altLang="en-US" dirty="0" smtClean="0">
                <a:solidFill>
                  <a:srgbClr val="1A1A1A"/>
                </a:solidFill>
                <a:latin typeface="-apple-system"/>
              </a:rPr>
              <a:t>的，把</a:t>
            </a:r>
            <a:r>
              <a:rPr lang="zh-CN" altLang="en-US" dirty="0">
                <a:solidFill>
                  <a:srgbClr val="1A1A1A"/>
                </a:solidFill>
                <a:latin typeface="-apple-system"/>
              </a:rPr>
              <a:t>节点当做单词，把随机游走得到的节点序列当做句子，然后将其直接作为 </a:t>
            </a:r>
            <a:r>
              <a:rPr lang="en-US" altLang="zh-CN" dirty="0">
                <a:solidFill>
                  <a:srgbClr val="1A1A1A"/>
                </a:solidFill>
                <a:latin typeface="-apple-system"/>
              </a:rPr>
              <a:t>word2vec </a:t>
            </a:r>
            <a:r>
              <a:rPr lang="zh-CN" altLang="en-US" dirty="0">
                <a:solidFill>
                  <a:srgbClr val="1A1A1A"/>
                </a:solidFill>
                <a:latin typeface="-apple-system"/>
              </a:rPr>
              <a:t>的</a:t>
            </a:r>
            <a:r>
              <a:rPr lang="zh-CN" altLang="en-US" dirty="0" smtClean="0">
                <a:solidFill>
                  <a:srgbClr val="1A1A1A"/>
                </a:solidFill>
                <a:latin typeface="-apple-system"/>
              </a:rPr>
              <a:t>输入。</a:t>
            </a:r>
            <a:endParaRPr lang="zh-CN" altLang="en-US" dirty="0">
              <a:solidFill>
                <a:srgbClr val="1A1A1A"/>
              </a:solidFill>
              <a:latin typeface="-apple-system"/>
            </a:endParaRPr>
          </a:p>
          <a:p>
            <a:pPr algn="just">
              <a:lnSpc>
                <a:spcPct val="130000"/>
              </a:lnSpc>
              <a:buFont typeface="Arial" panose="020B0604020202020204" pitchFamily="34" charset="0"/>
              <a:buChar char="•"/>
            </a:pPr>
            <a:r>
              <a:rPr lang="en-US" altLang="zh-CN" b="1" dirty="0">
                <a:solidFill>
                  <a:srgbClr val="1A1A1A"/>
                </a:solidFill>
                <a:latin typeface="-apple-system"/>
              </a:rPr>
              <a:t>Graph Neural Network</a:t>
            </a:r>
            <a:r>
              <a:rPr lang="zh-CN" altLang="en-US" b="1" dirty="0">
                <a:solidFill>
                  <a:srgbClr val="1A1A1A"/>
                </a:solidFill>
                <a:latin typeface="-apple-system"/>
              </a:rPr>
              <a:t>：</a:t>
            </a:r>
            <a:r>
              <a:rPr lang="zh-CN" altLang="en-US" dirty="0">
                <a:solidFill>
                  <a:srgbClr val="1A1A1A"/>
                </a:solidFill>
                <a:latin typeface="-apple-system"/>
              </a:rPr>
              <a:t>图结合</a:t>
            </a:r>
            <a:r>
              <a:rPr lang="en-US" altLang="zh-CN" dirty="0">
                <a:solidFill>
                  <a:srgbClr val="1A1A1A"/>
                </a:solidFill>
                <a:latin typeface="-apple-system"/>
              </a:rPr>
              <a:t>deep learning</a:t>
            </a:r>
            <a:r>
              <a:rPr lang="zh-CN" altLang="en-US" dirty="0">
                <a:solidFill>
                  <a:srgbClr val="1A1A1A"/>
                </a:solidFill>
                <a:latin typeface="-apple-system"/>
              </a:rPr>
              <a:t>方法搭建的网络统称为图神经网络</a:t>
            </a:r>
            <a:r>
              <a:rPr lang="en-US" altLang="zh-CN" dirty="0" smtClean="0">
                <a:solidFill>
                  <a:srgbClr val="1A1A1A"/>
                </a:solidFill>
                <a:latin typeface="-apple-system"/>
              </a:rPr>
              <a:t>GNN</a:t>
            </a:r>
            <a:r>
              <a:rPr lang="zh-CN" altLang="en-US" dirty="0" smtClean="0">
                <a:solidFill>
                  <a:srgbClr val="1A1A1A"/>
                </a:solidFill>
                <a:latin typeface="-apple-system"/>
              </a:rPr>
              <a:t>，图</a:t>
            </a:r>
            <a:r>
              <a:rPr lang="zh-CN" altLang="en-US" dirty="0">
                <a:solidFill>
                  <a:srgbClr val="1A1A1A"/>
                </a:solidFill>
                <a:latin typeface="-apple-system"/>
              </a:rPr>
              <a:t>神经网络</a:t>
            </a:r>
            <a:r>
              <a:rPr lang="en-US" altLang="zh-CN" dirty="0">
                <a:solidFill>
                  <a:srgbClr val="1A1A1A"/>
                </a:solidFill>
                <a:latin typeface="-apple-system"/>
              </a:rPr>
              <a:t>GNN</a:t>
            </a:r>
            <a:r>
              <a:rPr lang="zh-CN" altLang="en-US" dirty="0">
                <a:solidFill>
                  <a:srgbClr val="1A1A1A"/>
                </a:solidFill>
                <a:latin typeface="-apple-system"/>
              </a:rPr>
              <a:t>可以应用于图嵌入来得到图或图节点的向量</a:t>
            </a:r>
            <a:r>
              <a:rPr lang="zh-CN" altLang="en-US" dirty="0" smtClean="0">
                <a:solidFill>
                  <a:srgbClr val="1A1A1A"/>
                </a:solidFill>
                <a:latin typeface="-apple-system"/>
              </a:rPr>
              <a:t>表示。</a:t>
            </a:r>
            <a:endParaRPr lang="zh-CN" altLang="en-US" b="0" i="0" dirty="0">
              <a:solidFill>
                <a:srgbClr val="1A1A1A"/>
              </a:solidFill>
              <a:effectLst/>
              <a:latin typeface="-apple-system"/>
            </a:endParaRPr>
          </a:p>
        </p:txBody>
      </p:sp>
    </p:spTree>
    <p:extLst>
      <p:ext uri="{BB962C8B-B14F-4D97-AF65-F5344CB8AC3E}">
        <p14:creationId xmlns:p14="http://schemas.microsoft.com/office/powerpoint/2010/main" val="187194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图网络的种类及其区别和联系</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83732" y="973921"/>
            <a:ext cx="10092268" cy="369332"/>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个术语：</a:t>
            </a:r>
            <a:r>
              <a:rPr lang="en-US" altLang="zh-CN" dirty="0">
                <a:latin typeface="微软雅黑" panose="020B0503020204020204" pitchFamily="34" charset="-122"/>
                <a:ea typeface="微软雅黑" panose="020B0503020204020204" pitchFamily="34" charset="-122"/>
              </a:rPr>
              <a:t>Graph Embedding</a:t>
            </a:r>
            <a:r>
              <a:rPr lang="zh-CN" altLang="en-US"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Graph Neural </a:t>
            </a:r>
            <a:r>
              <a:rPr lang="en-US" altLang="zh-CN" b="1" dirty="0" smtClean="0">
                <a:latin typeface="微软雅黑" panose="020B0503020204020204" pitchFamily="34" charset="-122"/>
                <a:ea typeface="微软雅黑" panose="020B0503020204020204" pitchFamily="34" charset="-122"/>
              </a:rPr>
              <a:t>Network</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 </a:t>
            </a:r>
            <a:r>
              <a:rPr lang="en-US" altLang="zh-CN" b="1" dirty="0" smtClean="0">
                <a:latin typeface="微软雅黑" panose="020B0503020204020204" pitchFamily="34" charset="-122"/>
                <a:ea typeface="微软雅黑" panose="020B0503020204020204" pitchFamily="34" charset="-122"/>
              </a:rPr>
              <a:t>Graph </a:t>
            </a:r>
            <a:r>
              <a:rPr lang="en-US" altLang="zh-CN" b="1" dirty="0">
                <a:latin typeface="微软雅黑" panose="020B0503020204020204" pitchFamily="34" charset="-122"/>
                <a:ea typeface="微软雅黑" panose="020B0503020204020204" pitchFamily="34" charset="-122"/>
              </a:rPr>
              <a:t>Convolutional Network</a:t>
            </a:r>
            <a:endParaRPr lang="zh-CN" altLang="en-US" b="1" dirty="0">
              <a:latin typeface="微软雅黑" panose="020B0503020204020204" pitchFamily="34" charset="-122"/>
              <a:ea typeface="微软雅黑" panose="020B0503020204020204" pitchFamily="34" charset="-122"/>
            </a:endParaRPr>
          </a:p>
        </p:txBody>
      </p:sp>
      <p:sp>
        <p:nvSpPr>
          <p:cNvPr id="5" name="矩形 4"/>
          <p:cNvSpPr/>
          <p:nvPr/>
        </p:nvSpPr>
        <p:spPr>
          <a:xfrm>
            <a:off x="1083732" y="1704875"/>
            <a:ext cx="10092268" cy="1144288"/>
          </a:xfrm>
          <a:prstGeom prst="rect">
            <a:avLst/>
          </a:prstGeom>
        </p:spPr>
        <p:txBody>
          <a:bodyPr wrap="square">
            <a:spAutoFit/>
          </a:bodyPr>
          <a:lstStyle/>
          <a:p>
            <a:pPr algn="just">
              <a:lnSpc>
                <a:spcPct val="130000"/>
              </a:lnSpc>
            </a:pPr>
            <a:r>
              <a:rPr lang="en-US" altLang="zh-CN" b="1" dirty="0" smtClean="0"/>
              <a:t>Graph </a:t>
            </a:r>
            <a:r>
              <a:rPr lang="en-US" altLang="zh-CN" b="1" dirty="0"/>
              <a:t>Neural </a:t>
            </a:r>
            <a:r>
              <a:rPr lang="en-US" altLang="zh-CN" b="1" dirty="0" smtClean="0"/>
              <a:t>Network</a:t>
            </a:r>
            <a:r>
              <a:rPr lang="zh-CN" altLang="en-US" b="1" dirty="0" smtClean="0"/>
              <a:t>（</a:t>
            </a:r>
            <a:r>
              <a:rPr lang="en-US" altLang="zh-CN" b="1" dirty="0" smtClean="0"/>
              <a:t>GNN</a:t>
            </a:r>
            <a:r>
              <a:rPr lang="zh-CN" altLang="en-US" b="1" dirty="0" smtClean="0"/>
              <a:t>）：</a:t>
            </a:r>
            <a:r>
              <a:rPr lang="zh-CN" altLang="en-US" dirty="0" smtClean="0"/>
              <a:t>指</a:t>
            </a:r>
            <a:r>
              <a:rPr lang="zh-CN" altLang="en-US" dirty="0"/>
              <a:t>神经网络在图上应用的模型的统称，根据采用的技术不同和分类方法的不同，又可以分为下图中的不同种类，例如从传播的方式来看，图神经网络可以分为图卷积神经网络（</a:t>
            </a:r>
            <a:r>
              <a:rPr lang="en-US" altLang="zh-CN" dirty="0"/>
              <a:t>GCN</a:t>
            </a:r>
            <a:r>
              <a:rPr lang="zh-CN" altLang="en-US" dirty="0"/>
              <a:t>），图注意力网络（</a:t>
            </a:r>
            <a:r>
              <a:rPr lang="en-US" altLang="zh-CN" dirty="0"/>
              <a:t>GAT</a:t>
            </a:r>
            <a:r>
              <a:rPr lang="zh-CN" altLang="en-US" dirty="0"/>
              <a:t>，缩写为了跟</a:t>
            </a:r>
            <a:r>
              <a:rPr lang="en-US" altLang="zh-CN" dirty="0"/>
              <a:t>GAN</a:t>
            </a:r>
            <a:r>
              <a:rPr lang="zh-CN" altLang="en-US" dirty="0"/>
              <a:t>区分），</a:t>
            </a:r>
            <a:r>
              <a:rPr lang="en-US" altLang="zh-CN" dirty="0"/>
              <a:t>Graph LSTM</a:t>
            </a:r>
            <a:r>
              <a:rPr lang="zh-CN" altLang="en-US" dirty="0"/>
              <a:t>等等</a:t>
            </a:r>
          </a:p>
        </p:txBody>
      </p:sp>
      <p:sp>
        <p:nvSpPr>
          <p:cNvPr id="7" name="矩形 6"/>
          <p:cNvSpPr/>
          <p:nvPr/>
        </p:nvSpPr>
        <p:spPr>
          <a:xfrm>
            <a:off x="1083732" y="3210785"/>
            <a:ext cx="10092268" cy="784189"/>
          </a:xfrm>
          <a:prstGeom prst="rect">
            <a:avLst/>
          </a:prstGeom>
        </p:spPr>
        <p:txBody>
          <a:bodyPr wrap="square">
            <a:spAutoFit/>
          </a:bodyPr>
          <a:lstStyle/>
          <a:p>
            <a:pPr>
              <a:lnSpc>
                <a:spcPct val="130000"/>
              </a:lnSpc>
            </a:pPr>
            <a:r>
              <a:rPr lang="en-US" altLang="zh-CN" b="1" dirty="0" smtClean="0"/>
              <a:t>Graph </a:t>
            </a:r>
            <a:r>
              <a:rPr lang="en-US" altLang="zh-CN" b="1" dirty="0"/>
              <a:t>Convolutional </a:t>
            </a:r>
            <a:r>
              <a:rPr lang="en-US" altLang="zh-CN" b="1" dirty="0" smtClean="0"/>
              <a:t>Network</a:t>
            </a:r>
            <a:r>
              <a:rPr lang="zh-CN" altLang="en-US" b="1" dirty="0" smtClean="0"/>
              <a:t>（</a:t>
            </a:r>
            <a:r>
              <a:rPr lang="en-US" altLang="zh-CN" b="1" dirty="0" smtClean="0"/>
              <a:t>GCN</a:t>
            </a:r>
            <a:r>
              <a:rPr lang="zh-CN" altLang="en-US" b="1" dirty="0" smtClean="0"/>
              <a:t>）</a:t>
            </a:r>
            <a:r>
              <a:rPr lang="zh-CN" altLang="en-US" dirty="0" smtClean="0"/>
              <a:t>：一类</a:t>
            </a:r>
            <a:r>
              <a:rPr lang="zh-CN" altLang="en-US" dirty="0"/>
              <a:t>采用图卷积的神经网络，发展到现在已经有基于最简单的图卷积改进的无数</a:t>
            </a:r>
            <a:r>
              <a:rPr lang="zh-CN" altLang="en-US" dirty="0" smtClean="0"/>
              <a:t>版本。</a:t>
            </a:r>
            <a:endParaRPr lang="zh-CN" altLang="en-US" dirty="0"/>
          </a:p>
        </p:txBody>
      </p:sp>
      <p:grpSp>
        <p:nvGrpSpPr>
          <p:cNvPr id="12" name="组合 11"/>
          <p:cNvGrpSpPr/>
          <p:nvPr/>
        </p:nvGrpSpPr>
        <p:grpSpPr>
          <a:xfrm>
            <a:off x="3666065" y="3994974"/>
            <a:ext cx="8048572" cy="2624670"/>
            <a:chOff x="402908" y="3994974"/>
            <a:chExt cx="8048572" cy="2624670"/>
          </a:xfrm>
        </p:grpSpPr>
        <p:sp>
          <p:nvSpPr>
            <p:cNvPr id="8" name="椭圆 7"/>
            <p:cNvSpPr/>
            <p:nvPr/>
          </p:nvSpPr>
          <p:spPr>
            <a:xfrm>
              <a:off x="2040464" y="3994974"/>
              <a:ext cx="2624670" cy="2624670"/>
            </a:xfrm>
            <a:prstGeom prst="ellips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75930" y="4568645"/>
              <a:ext cx="1490135" cy="1477328"/>
            </a:xfrm>
            <a:prstGeom prst="rect">
              <a:avLst/>
            </a:prstGeom>
            <a:noFill/>
          </p:spPr>
          <p:txBody>
            <a:bodyPr wrap="square" rtlCol="0">
              <a:spAutoFit/>
            </a:bodyPr>
            <a:lstStyle/>
            <a:p>
              <a:pPr algn="ctr"/>
              <a:r>
                <a:rPr lang="en-US" altLang="zh-CN" dirty="0" smtClean="0"/>
                <a:t>Random Walk</a:t>
              </a:r>
              <a:endParaRPr lang="en-US" altLang="zh-CN" dirty="0"/>
            </a:p>
            <a:p>
              <a:pPr algn="ctr"/>
              <a:endParaRPr lang="en-US" altLang="zh-CN" dirty="0" smtClean="0"/>
            </a:p>
            <a:p>
              <a:pPr algn="ctr"/>
              <a:r>
                <a:rPr lang="en-US" altLang="zh-CN" dirty="0" smtClean="0"/>
                <a:t>Matrix Factorization</a:t>
              </a:r>
              <a:endParaRPr lang="zh-CN" altLang="en-US" dirty="0"/>
            </a:p>
          </p:txBody>
        </p:sp>
        <p:sp>
          <p:nvSpPr>
            <p:cNvPr id="13" name="椭圆 12"/>
            <p:cNvSpPr/>
            <p:nvPr/>
          </p:nvSpPr>
          <p:spPr>
            <a:xfrm>
              <a:off x="3505196" y="3994974"/>
              <a:ext cx="2624670" cy="2624670"/>
            </a:xfrm>
            <a:prstGeom prst="ellips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22794" y="4568645"/>
              <a:ext cx="1490135" cy="1477328"/>
            </a:xfrm>
            <a:prstGeom prst="rect">
              <a:avLst/>
            </a:prstGeom>
            <a:noFill/>
          </p:spPr>
          <p:txBody>
            <a:bodyPr wrap="square" rtlCol="0">
              <a:spAutoFit/>
            </a:bodyPr>
            <a:lstStyle/>
            <a:p>
              <a:pPr algn="ctr"/>
              <a:r>
                <a:rPr lang="en-US" altLang="zh-CN" dirty="0" smtClean="0"/>
                <a:t>GAT</a:t>
              </a:r>
              <a:endParaRPr lang="en-US" altLang="zh-CN" dirty="0"/>
            </a:p>
            <a:p>
              <a:pPr algn="ctr"/>
              <a:endParaRPr lang="en-US" altLang="zh-CN" dirty="0" smtClean="0"/>
            </a:p>
            <a:p>
              <a:pPr algn="ctr"/>
              <a:r>
                <a:rPr lang="en-US" altLang="zh-CN" dirty="0" smtClean="0"/>
                <a:t>Graph Generative Network</a:t>
              </a:r>
              <a:endParaRPr lang="zh-CN" altLang="en-US" dirty="0"/>
            </a:p>
          </p:txBody>
        </p:sp>
        <p:sp>
          <p:nvSpPr>
            <p:cNvPr id="10" name="文本框 9"/>
            <p:cNvSpPr txBox="1"/>
            <p:nvPr/>
          </p:nvSpPr>
          <p:spPr>
            <a:xfrm>
              <a:off x="3754966" y="5122643"/>
              <a:ext cx="778924" cy="369332"/>
            </a:xfrm>
            <a:prstGeom prst="rect">
              <a:avLst/>
            </a:prstGeom>
            <a:noFill/>
          </p:spPr>
          <p:txBody>
            <a:bodyPr wrap="square" rtlCol="0">
              <a:spAutoFit/>
            </a:bodyPr>
            <a:lstStyle/>
            <a:p>
              <a:r>
                <a:rPr lang="en-US" altLang="zh-CN" dirty="0" smtClean="0"/>
                <a:t>GCN</a:t>
              </a:r>
              <a:endParaRPr lang="zh-CN" altLang="en-US" dirty="0"/>
            </a:p>
          </p:txBody>
        </p:sp>
        <p:sp>
          <p:nvSpPr>
            <p:cNvPr id="11" name="文本框 10"/>
            <p:cNvSpPr txBox="1"/>
            <p:nvPr/>
          </p:nvSpPr>
          <p:spPr>
            <a:xfrm>
              <a:off x="402908" y="4893733"/>
              <a:ext cx="1442825" cy="646331"/>
            </a:xfrm>
            <a:prstGeom prst="rect">
              <a:avLst/>
            </a:prstGeom>
            <a:noFill/>
          </p:spPr>
          <p:txBody>
            <a:bodyPr wrap="square" rtlCol="0">
              <a:spAutoFit/>
            </a:bodyPr>
            <a:lstStyle/>
            <a:p>
              <a:pPr algn="ctr"/>
              <a:r>
                <a:rPr lang="en-US" altLang="zh-CN" dirty="0" smtClean="0"/>
                <a:t>Graph embedding</a:t>
              </a:r>
              <a:endParaRPr lang="zh-CN" altLang="en-US" dirty="0"/>
            </a:p>
          </p:txBody>
        </p:sp>
        <p:sp>
          <p:nvSpPr>
            <p:cNvPr id="17" name="文本框 16"/>
            <p:cNvSpPr txBox="1"/>
            <p:nvPr/>
          </p:nvSpPr>
          <p:spPr>
            <a:xfrm>
              <a:off x="6248399" y="4984143"/>
              <a:ext cx="2203081" cy="646331"/>
            </a:xfrm>
            <a:prstGeom prst="rect">
              <a:avLst/>
            </a:prstGeom>
            <a:noFill/>
          </p:spPr>
          <p:txBody>
            <a:bodyPr wrap="square" rtlCol="0">
              <a:spAutoFit/>
            </a:bodyPr>
            <a:lstStyle/>
            <a:p>
              <a:pPr algn="ctr"/>
              <a:r>
                <a:rPr lang="en-US" altLang="zh-CN" dirty="0" smtClean="0"/>
                <a:t>Graph neural network</a:t>
              </a:r>
              <a:endParaRPr lang="zh-CN" altLang="en-US" dirty="0"/>
            </a:p>
          </p:txBody>
        </p:sp>
      </p:grpSp>
    </p:spTree>
    <p:extLst>
      <p:ext uri="{BB962C8B-B14F-4D97-AF65-F5344CB8AC3E}">
        <p14:creationId xmlns:p14="http://schemas.microsoft.com/office/powerpoint/2010/main" val="34630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图卷积</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1083732" y="1004842"/>
                <a:ext cx="9838268" cy="1502719"/>
              </a:xfrm>
              <a:prstGeom prst="rect">
                <a:avLst/>
              </a:prstGeom>
            </p:spPr>
            <p:txBody>
              <a:bodyPr wrap="square">
                <a:spAutoFit/>
              </a:bodyPr>
              <a:lstStyle/>
              <a:p>
                <a:pPr>
                  <a:lnSpc>
                    <a:spcPct val="130000"/>
                  </a:lnSpc>
                </a:pPr>
                <a:r>
                  <a:rPr lang="zh-CN" altLang="en-US" b="1" dirty="0" smtClean="0"/>
                  <a:t>图的定义</a:t>
                </a:r>
                <a:endParaRPr lang="en-US" altLang="zh-CN" b="1" dirty="0" smtClean="0"/>
              </a:p>
              <a:p>
                <a:pPr>
                  <a:lnSpc>
                    <a:spcPct val="130000"/>
                  </a:lnSpc>
                </a:pPr>
                <a:endParaRPr lang="zh-CN" altLang="en-US" dirty="0"/>
              </a:p>
              <a:p>
                <a:pPr>
                  <a:lnSpc>
                    <a:spcPct val="130000"/>
                  </a:lnSpc>
                </a:pPr>
                <a:r>
                  <a:rPr lang="zh-CN" altLang="en-US" dirty="0"/>
                  <a:t>对于</a:t>
                </a:r>
                <a:r>
                  <a:rPr lang="zh-CN" altLang="en-US" dirty="0" smtClean="0"/>
                  <a:t>图</a:t>
                </a:r>
                <a:r>
                  <a:rPr lang="en-US" altLang="zh-CN" dirty="0" smtClean="0"/>
                  <a:t>G=(V, E)</a:t>
                </a:r>
                <a:r>
                  <a:rPr lang="zh-CN" altLang="en-US" dirty="0" smtClean="0"/>
                  <a:t> ， </a:t>
                </a:r>
                <a:r>
                  <a:rPr lang="en-US" altLang="zh-CN" dirty="0" smtClean="0"/>
                  <a:t>V</a:t>
                </a:r>
                <a:r>
                  <a:rPr lang="zh-CN" altLang="en-US" dirty="0" smtClean="0"/>
                  <a:t>为</a:t>
                </a:r>
                <a:r>
                  <a:rPr lang="zh-CN" altLang="en-US" dirty="0"/>
                  <a:t>节点的集合， </a:t>
                </a:r>
                <a:r>
                  <a:rPr lang="en-US" altLang="zh-CN" dirty="0" smtClean="0"/>
                  <a:t>E</a:t>
                </a:r>
                <a:r>
                  <a:rPr lang="zh-CN" altLang="en-US" dirty="0" smtClean="0"/>
                  <a:t>为</a:t>
                </a:r>
                <a:r>
                  <a:rPr lang="zh-CN" altLang="en-US" dirty="0"/>
                  <a:t>边的集合，对于每个</a:t>
                </a:r>
                <a:r>
                  <a:rPr lang="zh-CN" altLang="en-US" dirty="0" smtClean="0"/>
                  <a:t>节点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dirty="0" smtClean="0"/>
                  <a:t> </a:t>
                </a:r>
                <a:r>
                  <a:rPr lang="zh-CN" altLang="en-US" dirty="0"/>
                  <a:t>， 均有其特征</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𝑖</m:t>
                        </m:r>
                      </m:sub>
                    </m:sSub>
                  </m:oMath>
                </a14:m>
                <a:r>
                  <a:rPr lang="en-US" altLang="zh-CN" dirty="0"/>
                  <a:t> </a:t>
                </a:r>
                <a:r>
                  <a:rPr lang="zh-CN" altLang="en-US" dirty="0"/>
                  <a:t>，可以用</a:t>
                </a:r>
                <a:r>
                  <a:rPr lang="zh-CN" altLang="en-US" dirty="0" smtClean="0"/>
                  <a:t>矩阵</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oMath>
                </a14:m>
                <a:r>
                  <a:rPr lang="zh-CN" altLang="en-US" dirty="0" smtClean="0"/>
                  <a:t> 表示</a:t>
                </a:r>
                <a:r>
                  <a:rPr lang="zh-CN" altLang="en-US" dirty="0"/>
                  <a:t>。</a:t>
                </a:r>
                <a:r>
                  <a:rPr lang="zh-CN" altLang="en-US" dirty="0" smtClean="0"/>
                  <a:t>其中</a:t>
                </a:r>
                <a:r>
                  <a:rPr lang="en-US" altLang="zh-CN" i="1" dirty="0" smtClean="0">
                    <a:latin typeface="Times New Roman" panose="02020603050405020304" pitchFamily="18" charset="0"/>
                    <a:cs typeface="Times New Roman" panose="02020603050405020304" pitchFamily="18" charset="0"/>
                  </a:rPr>
                  <a:t>n</a:t>
                </a:r>
                <a:r>
                  <a:rPr lang="zh-CN" altLang="en-US" dirty="0" smtClean="0"/>
                  <a:t>表示</a:t>
                </a:r>
                <a:r>
                  <a:rPr lang="zh-CN" altLang="en-US" dirty="0"/>
                  <a:t>节点数， </a:t>
                </a:r>
                <a:r>
                  <a:rPr lang="en-US" altLang="zh-CN" i="1" dirty="0" smtClean="0">
                    <a:latin typeface="Times New Roman" panose="02020603050405020304" pitchFamily="18" charset="0"/>
                    <a:cs typeface="Times New Roman" panose="02020603050405020304" pitchFamily="18" charset="0"/>
                  </a:rPr>
                  <a:t>d</a:t>
                </a:r>
                <a:r>
                  <a:rPr lang="zh-CN" altLang="en-US" dirty="0" smtClean="0"/>
                  <a:t>表示</a:t>
                </a:r>
                <a:r>
                  <a:rPr lang="zh-CN" altLang="en-US" dirty="0"/>
                  <a:t>每个节点的特征数，也可以说是特征向量的维度。</a:t>
                </a:r>
              </a:p>
            </p:txBody>
          </p:sp>
        </mc:Choice>
        <mc:Fallback xmlns="">
          <p:sp>
            <p:nvSpPr>
              <p:cNvPr id="4" name="矩形 3"/>
              <p:cNvSpPr>
                <a:spLocks noRot="1" noChangeAspect="1" noMove="1" noResize="1" noEditPoints="1" noAdjustHandles="1" noChangeArrowheads="1" noChangeShapeType="1" noTextEdit="1"/>
              </p:cNvSpPr>
              <p:nvPr/>
            </p:nvSpPr>
            <p:spPr>
              <a:xfrm>
                <a:off x="1083732" y="1004842"/>
                <a:ext cx="9838268" cy="1502719"/>
              </a:xfrm>
              <a:prstGeom prst="rect">
                <a:avLst/>
              </a:prstGeom>
              <a:blipFill rotWithShape="0">
                <a:blip r:embed="rId3"/>
                <a:stretch>
                  <a:fillRect l="-558" b="-5691"/>
                </a:stretch>
              </a:blipFill>
            </p:spPr>
            <p:txBody>
              <a:bodyPr/>
              <a:lstStyle/>
              <a:p>
                <a:r>
                  <a:rPr lang="zh-CN" altLang="en-US">
                    <a:noFill/>
                  </a:rPr>
                  <a:t> </a:t>
                </a:r>
              </a:p>
            </p:txBody>
          </p:sp>
        </mc:Fallback>
      </mc:AlternateContent>
      <p:sp>
        <p:nvSpPr>
          <p:cNvPr id="6" name="矩形 5"/>
          <p:cNvSpPr/>
          <p:nvPr/>
        </p:nvSpPr>
        <p:spPr>
          <a:xfrm>
            <a:off x="1083732" y="2959030"/>
            <a:ext cx="9838268" cy="1532727"/>
          </a:xfrm>
          <a:prstGeom prst="rect">
            <a:avLst/>
          </a:prstGeom>
        </p:spPr>
        <p:txBody>
          <a:bodyPr wrap="square">
            <a:spAutoFit/>
          </a:bodyPr>
          <a:lstStyle/>
          <a:p>
            <a:pPr>
              <a:lnSpc>
                <a:spcPct val="130000"/>
              </a:lnSpc>
            </a:pPr>
            <a:r>
              <a:rPr lang="zh-CN" altLang="en-US" b="1" dirty="0" smtClean="0">
                <a:solidFill>
                  <a:srgbClr val="1A1A1A"/>
                </a:solidFill>
                <a:latin typeface="-apple-system"/>
              </a:rPr>
              <a:t>理解</a:t>
            </a:r>
            <a:endParaRPr lang="en-US" altLang="zh-CN" b="1" dirty="0" smtClean="0">
              <a:solidFill>
                <a:srgbClr val="1A1A1A"/>
              </a:solidFill>
              <a:latin typeface="-apple-system"/>
            </a:endParaRPr>
          </a:p>
          <a:p>
            <a:pPr>
              <a:lnSpc>
                <a:spcPct val="130000"/>
              </a:lnSpc>
            </a:pPr>
            <a:endParaRPr lang="en-US" altLang="zh-CN" dirty="0" smtClean="0">
              <a:solidFill>
                <a:srgbClr val="1A1A1A"/>
              </a:solidFill>
              <a:latin typeface="-apple-system"/>
            </a:endParaRPr>
          </a:p>
          <a:p>
            <a:pPr>
              <a:lnSpc>
                <a:spcPct val="130000"/>
              </a:lnSpc>
            </a:pPr>
            <a:r>
              <a:rPr lang="zh-CN" altLang="en-US" dirty="0" smtClean="0">
                <a:solidFill>
                  <a:srgbClr val="1A1A1A"/>
                </a:solidFill>
                <a:latin typeface="-apple-system"/>
              </a:rPr>
              <a:t>我们</a:t>
            </a:r>
            <a:r>
              <a:rPr lang="zh-CN" altLang="en-US" dirty="0">
                <a:solidFill>
                  <a:srgbClr val="1A1A1A"/>
                </a:solidFill>
                <a:latin typeface="-apple-system"/>
              </a:rPr>
              <a:t>在试图得到节点表示的时候，容易想到的最方便有效的手段就是利用它</a:t>
            </a:r>
            <a:r>
              <a:rPr lang="zh-CN" altLang="en-US" b="1" dirty="0">
                <a:solidFill>
                  <a:srgbClr val="1A1A1A"/>
                </a:solidFill>
                <a:latin typeface="-apple-system"/>
              </a:rPr>
              <a:t>周围的节点</a:t>
            </a:r>
            <a:r>
              <a:rPr lang="zh-CN" altLang="en-US" dirty="0">
                <a:solidFill>
                  <a:srgbClr val="1A1A1A"/>
                </a:solidFill>
                <a:latin typeface="-apple-system"/>
              </a:rPr>
              <a:t>，也就是它的邻居节点或者邻居的邻居</a:t>
            </a:r>
            <a:r>
              <a:rPr lang="zh-CN" altLang="en-US" dirty="0" smtClean="0">
                <a:solidFill>
                  <a:srgbClr val="1A1A1A"/>
                </a:solidFill>
                <a:latin typeface="-apple-system"/>
              </a:rPr>
              <a:t>等等。</a:t>
            </a:r>
            <a:endParaRPr lang="zh-CN" altLang="en-US" dirty="0"/>
          </a:p>
        </p:txBody>
      </p:sp>
      <p:sp>
        <p:nvSpPr>
          <p:cNvPr id="19" name="矩形 18"/>
          <p:cNvSpPr/>
          <p:nvPr/>
        </p:nvSpPr>
        <p:spPr>
          <a:xfrm>
            <a:off x="1083732" y="4943226"/>
            <a:ext cx="9838268" cy="1532727"/>
          </a:xfrm>
          <a:prstGeom prst="rect">
            <a:avLst/>
          </a:prstGeom>
        </p:spPr>
        <p:txBody>
          <a:bodyPr wrap="square">
            <a:spAutoFit/>
          </a:bodyPr>
          <a:lstStyle/>
          <a:p>
            <a:pPr>
              <a:lnSpc>
                <a:spcPct val="130000"/>
              </a:lnSpc>
            </a:pPr>
            <a:r>
              <a:rPr lang="zh-CN" altLang="en-US" b="1" dirty="0" smtClean="0">
                <a:solidFill>
                  <a:srgbClr val="1A1A1A"/>
                </a:solidFill>
                <a:latin typeface="-apple-system"/>
              </a:rPr>
              <a:t>主要问题</a:t>
            </a:r>
            <a:endParaRPr lang="en-US" altLang="zh-CN" b="1" dirty="0" smtClean="0">
              <a:solidFill>
                <a:srgbClr val="1A1A1A"/>
              </a:solidFill>
              <a:latin typeface="-apple-system"/>
            </a:endParaRPr>
          </a:p>
          <a:p>
            <a:pPr>
              <a:lnSpc>
                <a:spcPct val="130000"/>
              </a:lnSpc>
            </a:pPr>
            <a:endParaRPr lang="en-US" altLang="zh-CN" dirty="0" smtClean="0">
              <a:solidFill>
                <a:srgbClr val="1A1A1A"/>
              </a:solidFill>
              <a:latin typeface="-apple-system"/>
            </a:endParaRPr>
          </a:p>
          <a:p>
            <a:pPr>
              <a:lnSpc>
                <a:spcPct val="130000"/>
              </a:lnSpc>
            </a:pPr>
            <a:r>
              <a:rPr lang="zh-CN" altLang="en-US" dirty="0" smtClean="0">
                <a:solidFill>
                  <a:srgbClr val="1A1A1A"/>
                </a:solidFill>
                <a:latin typeface="-apple-system"/>
              </a:rPr>
              <a:t>按照什么条件去找节点的</a:t>
            </a:r>
            <a:r>
              <a:rPr lang="en-US" altLang="zh-CN" dirty="0" smtClean="0">
                <a:solidFill>
                  <a:srgbClr val="1A1A1A"/>
                </a:solidFill>
                <a:latin typeface="Times New Roman" panose="02020603050405020304" pitchFamily="18" charset="0"/>
                <a:cs typeface="Times New Roman" panose="02020603050405020304" pitchFamily="18" charset="0"/>
              </a:rPr>
              <a:t>neighbors</a:t>
            </a:r>
            <a:r>
              <a:rPr lang="zh-CN" altLang="en-US" dirty="0" smtClean="0">
                <a:solidFill>
                  <a:srgbClr val="1A1A1A"/>
                </a:solidFill>
                <a:latin typeface="Times New Roman" panose="02020603050405020304" pitchFamily="18" charset="0"/>
                <a:cs typeface="Times New Roman" panose="02020603050405020304" pitchFamily="18" charset="0"/>
              </a:rPr>
              <a:t>（</a:t>
            </a:r>
            <a:r>
              <a:rPr lang="en-US" altLang="zh-CN" dirty="0" smtClean="0">
                <a:solidFill>
                  <a:srgbClr val="1A1A1A"/>
                </a:solidFill>
                <a:latin typeface="Times New Roman" panose="02020603050405020304" pitchFamily="18" charset="0"/>
                <a:cs typeface="Times New Roman" panose="02020603050405020304" pitchFamily="18" charset="0"/>
              </a:rPr>
              <a:t>receptive field</a:t>
            </a:r>
            <a:r>
              <a:rPr lang="zh-CN" altLang="en-US" dirty="0" smtClean="0">
                <a:solidFill>
                  <a:srgbClr val="1A1A1A"/>
                </a:solidFill>
                <a:latin typeface="Times New Roman" panose="02020603050405020304" pitchFamily="18" charset="0"/>
                <a:cs typeface="Times New Roman" panose="02020603050405020304" pitchFamily="18" charset="0"/>
              </a:rPr>
              <a:t>）</a:t>
            </a:r>
            <a:r>
              <a:rPr lang="zh-CN" altLang="en-US" dirty="0" smtClean="0">
                <a:solidFill>
                  <a:srgbClr val="1A1A1A"/>
                </a:solidFill>
                <a:latin typeface="-apple-system"/>
              </a:rPr>
              <a:t>？</a:t>
            </a:r>
            <a:endParaRPr lang="en-US" altLang="zh-CN" dirty="0" smtClean="0">
              <a:solidFill>
                <a:srgbClr val="1A1A1A"/>
              </a:solidFill>
              <a:latin typeface="-apple-system"/>
            </a:endParaRPr>
          </a:p>
          <a:p>
            <a:pPr>
              <a:lnSpc>
                <a:spcPct val="130000"/>
              </a:lnSpc>
            </a:pPr>
            <a:r>
              <a:rPr lang="zh-CN" altLang="en-US" dirty="0" smtClean="0">
                <a:solidFill>
                  <a:srgbClr val="1A1A1A"/>
                </a:solidFill>
                <a:latin typeface="-apple-system"/>
              </a:rPr>
              <a:t>确定感受野之后，按照什么方式处理包含不同数目的节点特征？</a:t>
            </a:r>
            <a:endParaRPr lang="zh-CN" altLang="en-US" dirty="0"/>
          </a:p>
        </p:txBody>
      </p:sp>
    </p:spTree>
    <p:extLst>
      <p:ext uri="{BB962C8B-B14F-4D97-AF65-F5344CB8AC3E}">
        <p14:creationId xmlns:p14="http://schemas.microsoft.com/office/powerpoint/2010/main" val="28227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图相关的矩阵定义</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658" y="2150532"/>
            <a:ext cx="10638878" cy="2319868"/>
          </a:xfrm>
          <a:prstGeom prst="rect">
            <a:avLst/>
          </a:prstGeom>
        </p:spPr>
      </p:pic>
      <p:sp>
        <p:nvSpPr>
          <p:cNvPr id="5" name="文本框 4"/>
          <p:cNvSpPr txBox="1"/>
          <p:nvPr/>
        </p:nvSpPr>
        <p:spPr>
          <a:xfrm>
            <a:off x="3979334" y="4673599"/>
            <a:ext cx="1422400" cy="369332"/>
          </a:xfrm>
          <a:prstGeom prst="rect">
            <a:avLst/>
          </a:prstGeom>
          <a:noFill/>
        </p:spPr>
        <p:txBody>
          <a:bodyPr wrap="square" rtlCol="0">
            <a:spAutoFit/>
          </a:bodyPr>
          <a:lstStyle/>
          <a:p>
            <a:pPr algn="ctr"/>
            <a:r>
              <a:rPr lang="zh-CN" altLang="en-US" dirty="0"/>
              <a:t>度矩阵</a:t>
            </a:r>
            <a:r>
              <a:rPr lang="en-US" altLang="zh-CN" i="1" dirty="0" smtClean="0"/>
              <a:t>D</a:t>
            </a:r>
          </a:p>
        </p:txBody>
      </p:sp>
      <p:sp>
        <p:nvSpPr>
          <p:cNvPr id="10" name="文本框 9"/>
          <p:cNvSpPr txBox="1"/>
          <p:nvPr/>
        </p:nvSpPr>
        <p:spPr>
          <a:xfrm>
            <a:off x="6135097" y="4673599"/>
            <a:ext cx="1422400" cy="369332"/>
          </a:xfrm>
          <a:prstGeom prst="rect">
            <a:avLst/>
          </a:prstGeom>
          <a:noFill/>
        </p:spPr>
        <p:txBody>
          <a:bodyPr wrap="square" rtlCol="0">
            <a:spAutoFit/>
          </a:bodyPr>
          <a:lstStyle/>
          <a:p>
            <a:pPr algn="ctr"/>
            <a:r>
              <a:rPr lang="zh-CN" altLang="en-US" dirty="0" smtClean="0"/>
              <a:t>邻接矩阵</a:t>
            </a:r>
            <a:r>
              <a:rPr lang="en-US" altLang="zh-CN" i="1" dirty="0" smtClean="0"/>
              <a:t>A</a:t>
            </a:r>
          </a:p>
        </p:txBody>
      </p:sp>
      <p:sp>
        <p:nvSpPr>
          <p:cNvPr id="11" name="文本框 10"/>
          <p:cNvSpPr txBox="1"/>
          <p:nvPr/>
        </p:nvSpPr>
        <p:spPr>
          <a:xfrm>
            <a:off x="8703734" y="4673599"/>
            <a:ext cx="2116666" cy="369332"/>
          </a:xfrm>
          <a:prstGeom prst="rect">
            <a:avLst/>
          </a:prstGeom>
          <a:noFill/>
        </p:spPr>
        <p:txBody>
          <a:bodyPr wrap="square" rtlCol="0">
            <a:spAutoFit/>
          </a:bodyPr>
          <a:lstStyle/>
          <a:p>
            <a:pPr algn="ctr"/>
            <a:r>
              <a:rPr lang="zh-CN" altLang="en-US" dirty="0" smtClean="0"/>
              <a:t>拉普拉斯矩阵</a:t>
            </a:r>
            <a:r>
              <a:rPr lang="en-US" altLang="zh-CN" i="1" dirty="0" smtClean="0"/>
              <a:t>D-A</a:t>
            </a:r>
          </a:p>
        </p:txBody>
      </p:sp>
    </p:spTree>
    <p:extLst>
      <p:ext uri="{BB962C8B-B14F-4D97-AF65-F5344CB8AC3E}">
        <p14:creationId xmlns:p14="http://schemas.microsoft.com/office/powerpoint/2010/main" val="359654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图卷积的通式</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文本框 5"/>
              <p:cNvSpPr txBox="1"/>
              <p:nvPr/>
            </p:nvSpPr>
            <p:spPr>
              <a:xfrm>
                <a:off x="1083732" y="1540932"/>
                <a:ext cx="3603943" cy="4755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𝑯</m:t>
                          </m:r>
                        </m:e>
                        <m:sup>
                          <m:r>
                            <a:rPr lang="en-US" altLang="zh-CN" sz="2400" b="1" i="1" smtClean="0">
                              <a:latin typeface="Cambria Math" panose="02040503050406030204" pitchFamily="18" charset="0"/>
                            </a:rPr>
                            <m:t>𝒍</m:t>
                          </m:r>
                          <m:r>
                            <a:rPr lang="en-US" altLang="zh-CN" sz="2400" b="1" i="1">
                              <a:latin typeface="Cambria Math" panose="02040503050406030204" pitchFamily="18" charset="0"/>
                            </a:rPr>
                            <m:t>+</m:t>
                          </m:r>
                          <m:r>
                            <a:rPr lang="en-US" altLang="zh-CN" sz="2400" b="1" i="1" smtClean="0">
                              <a:latin typeface="Cambria Math" panose="02040503050406030204" pitchFamily="18" charset="0"/>
                            </a:rPr>
                            <m:t>𝟏</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𝑯</m:t>
                          </m:r>
                        </m:e>
                        <m:sup>
                          <m:r>
                            <a:rPr lang="en-US" altLang="zh-CN" sz="2400" b="1" i="1" smtClean="0">
                              <a:latin typeface="Cambria Math" panose="02040503050406030204" pitchFamily="18" charset="0"/>
                            </a:rPr>
                            <m:t>𝒍</m:t>
                          </m:r>
                        </m:sup>
                      </m:sSup>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𝑨</m:t>
                      </m:r>
                      <m:r>
                        <a:rPr lang="en-US" altLang="zh-CN" sz="2400" b="1" i="1" smtClean="0">
                          <a:latin typeface="Cambria Math" panose="02040503050406030204" pitchFamily="18" charset="0"/>
                        </a:rPr>
                        <m:t>)</m:t>
                      </m:r>
                    </m:oMath>
                  </m:oMathPara>
                </a14:m>
                <a:endParaRPr lang="zh-CN" altLang="en-US" sz="2400"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1083732" y="1540932"/>
                <a:ext cx="3603943" cy="475579"/>
              </a:xfrm>
              <a:prstGeom prst="rect">
                <a:avLst/>
              </a:prstGeom>
              <a:blipFill rotWithShape="0">
                <a:blip r:embed="rId3"/>
                <a:stretch>
                  <a:fillRect l="-508"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083732" y="2146934"/>
                <a:ext cx="6210611" cy="369332"/>
              </a:xfrm>
              <a:prstGeom prst="rect">
                <a:avLst/>
              </a:prstGeom>
            </p:spPr>
            <p:txBody>
              <a:bodyPr wrap="none">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𝐻</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zh-CN" altLang="en-US" i="1">
                        <a:latin typeface="Cambria Math" panose="02040503050406030204" pitchFamily="18" charset="0"/>
                      </a:rPr>
                      <m:t>，</m:t>
                    </m:r>
                  </m:oMath>
                </a14:m>
                <a:r>
                  <a:rPr lang="en-US" altLang="zh-CN" dirty="0" smtClean="0"/>
                  <a:t>A</a:t>
                </a:r>
                <a:r>
                  <a:rPr lang="zh-CN" altLang="en-US" dirty="0" smtClean="0"/>
                  <a:t>为邻接矩阵，一般不同的模型差异在与</a:t>
                </a:r>
                <a:r>
                  <a:rPr lang="en-US" altLang="zh-CN" dirty="0" smtClean="0"/>
                  <a:t>f</a:t>
                </a:r>
                <a:r>
                  <a:rPr lang="zh-CN" altLang="en-US" dirty="0" smtClean="0"/>
                  <a:t>的实现。</a:t>
                </a:r>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083732" y="2146934"/>
                <a:ext cx="6210611" cy="369332"/>
              </a:xfrm>
              <a:prstGeom prst="rect">
                <a:avLst/>
              </a:prstGeom>
              <a:blipFill rotWithShape="0">
                <a:blip r:embed="rId4"/>
                <a:stretch>
                  <a:fillRect t="-8197" r="-98"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083732" y="2747998"/>
                <a:ext cx="9584268" cy="858889"/>
              </a:xfrm>
              <a:prstGeom prst="rect">
                <a:avLst/>
              </a:prstGeom>
              <a:noFill/>
            </p:spPr>
            <p:txBody>
              <a:bodyPr wrap="square" rtlCol="0">
                <a:spAutoFit/>
              </a:bodyPr>
              <a:lstStyle/>
              <a:p>
                <a:pPr>
                  <a:lnSpc>
                    <a:spcPct val="130000"/>
                  </a:lnSpc>
                </a:pP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𝑙</m:t>
                        </m:r>
                        <m:r>
                          <a:rPr lang="en-US" altLang="zh-CN" i="1">
                            <a:latin typeface="Cambria Math" panose="02040503050406030204" pitchFamily="18" charset="0"/>
                          </a:rPr>
                          <m:t>+</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m:rPr>
                        <m:sty m:val="p"/>
                      </m:rPr>
                      <a:rPr lang="en-US" altLang="zh-CN" i="1">
                        <a:latin typeface="Cambria Math" panose="02040503050406030204" pitchFamily="18" charset="0"/>
                      </a:rPr>
                      <m:t>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𝐴𝐻</m:t>
                            </m:r>
                          </m:e>
                          <m:sup>
                            <m:r>
                              <a:rPr lang="en-US" altLang="zh-CN" b="0" i="1" smtClean="0">
                                <a:latin typeface="Cambria Math" panose="02040503050406030204" pitchFamily="18" charset="0"/>
                              </a:rPr>
                              <m:t>𝑙</m:t>
                            </m:r>
                          </m:sup>
                        </m:sSup>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𝑊</m:t>
                            </m:r>
                          </m:e>
                          <m:sup>
                            <m:r>
                              <a:rPr lang="en-US" altLang="zh-CN" i="1">
                                <a:latin typeface="Cambria Math" panose="02040503050406030204" pitchFamily="18" charset="0"/>
                              </a:rPr>
                              <m:t>𝑙</m:t>
                            </m:r>
                          </m:sup>
                        </m:sSup>
                      </m:e>
                    </m:d>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𝑙</m:t>
                        </m:r>
                      </m:sup>
                    </m:sSup>
                  </m:oMath>
                </a14:m>
                <a:r>
                  <a:rPr lang="zh-CN" altLang="en-US" dirty="0" smtClean="0"/>
                  <a:t>是</a:t>
                </a:r>
                <a:r>
                  <a:rPr lang="en-US" altLang="zh-CN" dirty="0" smtClean="0"/>
                  <a:t>l</a:t>
                </a:r>
                <a:r>
                  <a:rPr lang="zh-CN" altLang="en-US" dirty="0" smtClean="0"/>
                  <a:t>层的权重参数矩阵，平均邻居节点的特征。</a:t>
                </a:r>
                <a:endParaRPr lang="en-US" altLang="zh-CN" dirty="0" smtClean="0"/>
              </a:p>
              <a:p>
                <a:pPr>
                  <a:lnSpc>
                    <a:spcPct val="130000"/>
                  </a:lnSpc>
                </a:pPr>
                <a:r>
                  <a:rPr lang="zh-CN" altLang="en-US" dirty="0" smtClean="0"/>
                  <a:t>问题：未考虑自身节点对自己的影响；邻接矩阵</a:t>
                </a:r>
                <a:r>
                  <a:rPr lang="en-US" altLang="zh-CN" dirty="0" smtClean="0"/>
                  <a:t>A</a:t>
                </a:r>
                <a:r>
                  <a:rPr lang="zh-CN" altLang="en-US" dirty="0" smtClean="0"/>
                  <a:t>未归一化。</a:t>
                </a:r>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083732" y="2747998"/>
                <a:ext cx="9584268" cy="858889"/>
              </a:xfrm>
              <a:prstGeom prst="rect">
                <a:avLst/>
              </a:prstGeom>
              <a:blipFill rotWithShape="0">
                <a:blip r:embed="rId5"/>
                <a:stretch>
                  <a:fillRect l="-573" b="-70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083732" y="3882531"/>
                <a:ext cx="9584268" cy="858889"/>
              </a:xfrm>
              <a:prstGeom prst="rect">
                <a:avLst/>
              </a:prstGeom>
              <a:noFill/>
            </p:spPr>
            <p:txBody>
              <a:bodyPr wrap="square" rtlCol="0">
                <a:spAutoFit/>
              </a:bodyPr>
              <a:lstStyle/>
              <a:p>
                <a:pPr>
                  <a:lnSpc>
                    <a:spcPct val="130000"/>
                  </a:lnSpc>
                </a:pP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𝑙</m:t>
                        </m:r>
                        <m:r>
                          <a:rPr lang="en-US" altLang="zh-CN" i="1">
                            <a:latin typeface="Cambria Math" panose="02040503050406030204" pitchFamily="18" charset="0"/>
                          </a:rPr>
                          <m:t>+</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m:rPr>
                        <m:sty m:val="p"/>
                      </m:rPr>
                      <a:rPr lang="en-US" altLang="zh-CN" i="1">
                        <a:latin typeface="Cambria Math" panose="02040503050406030204" pitchFamily="18" charset="0"/>
                      </a:rPr>
                      <m:t>σ</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𝐿</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𝑙</m:t>
                            </m:r>
                          </m:sup>
                        </m:sSup>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𝑊</m:t>
                            </m:r>
                          </m:e>
                          <m:sup>
                            <m:r>
                              <a:rPr lang="en-US" altLang="zh-CN" i="1">
                                <a:latin typeface="Cambria Math" panose="02040503050406030204" pitchFamily="18" charset="0"/>
                              </a:rPr>
                              <m:t>𝑙</m:t>
                            </m:r>
                          </m:sup>
                        </m:sSup>
                      </m:e>
                    </m:d>
                    <m:r>
                      <a:rPr lang="zh-CN" altLang="en-US" i="1">
                        <a:latin typeface="Cambria Math" panose="02040503050406030204" pitchFamily="18" charset="0"/>
                      </a:rPr>
                      <m:t>，</m:t>
                    </m:r>
                    <m:r>
                      <m:rPr>
                        <m:sty m:val="p"/>
                      </m:rPr>
                      <a:rPr lang="en-US" altLang="zh-CN" i="1" smtClean="0">
                        <a:latin typeface="Cambria Math" panose="02040503050406030204" pitchFamily="18" charset="0"/>
                      </a:rPr>
                      <m:t>L</m:t>
                    </m:r>
                    <m:r>
                      <a:rPr lang="en-US" altLang="zh-CN" i="1">
                        <a:latin typeface="Cambria Math" panose="02040503050406030204" pitchFamily="18" charset="0"/>
                      </a:rPr>
                      <m:t>=</m:t>
                    </m:r>
                  </m:oMath>
                </a14:m>
                <a:r>
                  <a:rPr lang="en-US" altLang="zh-CN" dirty="0" smtClean="0"/>
                  <a:t>D-A</a:t>
                </a:r>
                <a:r>
                  <a:rPr lang="zh-CN" altLang="en-US" dirty="0" smtClean="0"/>
                  <a:t>拉普拉斯矩阵</a:t>
                </a:r>
                <a:endParaRPr lang="en-US" altLang="zh-CN" dirty="0" smtClean="0"/>
              </a:p>
              <a:p>
                <a:pPr>
                  <a:lnSpc>
                    <a:spcPct val="130000"/>
                  </a:lnSpc>
                </a:pPr>
                <a:r>
                  <a:rPr lang="zh-CN" altLang="en-US" dirty="0" smtClean="0"/>
                  <a:t>解决问题：引入度矩阵。</a:t>
                </a:r>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083732" y="3882531"/>
                <a:ext cx="9584268" cy="858889"/>
              </a:xfrm>
              <a:prstGeom prst="rect">
                <a:avLst/>
              </a:prstGeom>
              <a:blipFill rotWithShape="0">
                <a:blip r:embed="rId6"/>
                <a:stretch>
                  <a:fillRect l="-573" b="-70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083732" y="5017064"/>
                <a:ext cx="9584268" cy="858889"/>
              </a:xfrm>
              <a:prstGeom prst="rect">
                <a:avLst/>
              </a:prstGeom>
              <a:noFill/>
            </p:spPr>
            <p:txBody>
              <a:bodyPr wrap="square" rtlCol="0">
                <a:spAutoFit/>
              </a:bodyPr>
              <a:lstStyle/>
              <a:p>
                <a:pPr>
                  <a:lnSpc>
                    <a:spcPct val="130000"/>
                  </a:lnSpc>
                </a:pP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𝑙</m:t>
                        </m:r>
                        <m:r>
                          <a:rPr lang="en-US" altLang="zh-CN" i="1">
                            <a:latin typeface="Cambria Math" panose="02040503050406030204" pitchFamily="18" charset="0"/>
                          </a:rPr>
                          <m:t>+</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m:rPr>
                        <m:sty m:val="p"/>
                      </m:rPr>
                      <a:rPr lang="en-US" altLang="zh-CN" i="1">
                        <a:latin typeface="Cambria Math" panose="02040503050406030204" pitchFamily="18" charset="0"/>
                      </a:rPr>
                      <m:t>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D</m:t>
                                    </m:r>
                                  </m:e>
                                </m:acc>
                              </m:e>
                              <m:sup>
                                <m:r>
                                  <a:rPr lang="en-US" altLang="zh-CN" i="1">
                                    <a:latin typeface="Cambria Math" panose="02040503050406030204" pitchFamily="18" charset="0"/>
                                  </a:rPr>
                                  <m:t>−1/2</m:t>
                                </m:r>
                              </m:sup>
                            </m:sSup>
                            <m:acc>
                              <m:accPr>
                                <m:chr m:val="̂"/>
                                <m:ctrlPr>
                                  <a:rPr lang="zh-CN" altLang="en-US" i="1">
                                    <a:latin typeface="Cambria Math" panose="02040503050406030204" pitchFamily="18" charset="0"/>
                                  </a:rPr>
                                </m:ctrlPr>
                              </m:accPr>
                              <m:e>
                                <m:r>
                                  <m:rPr>
                                    <m:sty m:val="p"/>
                                  </m:rPr>
                                  <a:rPr lang="en-US" altLang="zh-CN" i="1">
                                    <a:latin typeface="Cambria Math" panose="02040503050406030204" pitchFamily="18" charset="0"/>
                                  </a:rPr>
                                  <m:t>A</m:t>
                                </m:r>
                              </m:e>
                            </m:acc>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D</m:t>
                                    </m:r>
                                  </m:e>
                                </m:acc>
                              </m:e>
                              <m:sup>
                                <m:r>
                                  <a:rPr lang="en-US" altLang="zh-CN" i="1">
                                    <a:latin typeface="Cambria Math" panose="02040503050406030204" pitchFamily="18" charset="0"/>
                                  </a:rPr>
                                  <m:t>−1/2</m:t>
                                </m:r>
                              </m:sup>
                            </m:sSup>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𝑙</m:t>
                            </m:r>
                          </m:sup>
                        </m:s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𝑊</m:t>
                            </m:r>
                          </m:e>
                          <m:sup>
                            <m:r>
                              <a:rPr lang="en-US" altLang="zh-CN" i="1">
                                <a:latin typeface="Cambria Math" panose="02040503050406030204" pitchFamily="18" charset="0"/>
                              </a:rPr>
                              <m:t>𝑙</m:t>
                            </m:r>
                          </m:sup>
                        </m:sSup>
                      </m:e>
                    </m:d>
                    <m:r>
                      <a:rPr lang="zh-CN" altLang="en-US" i="1">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D</m:t>
                            </m:r>
                          </m:e>
                        </m:acc>
                      </m:e>
                      <m:sup>
                        <m:r>
                          <a:rPr lang="en-US" altLang="zh-CN" i="1">
                            <a:latin typeface="Cambria Math" panose="02040503050406030204" pitchFamily="18" charset="0"/>
                          </a:rPr>
                          <m:t>−1/2</m:t>
                        </m:r>
                      </m:sup>
                    </m:sSup>
                    <m:acc>
                      <m:accPr>
                        <m:chr m:val="̂"/>
                        <m:ctrlPr>
                          <a:rPr lang="zh-CN" altLang="en-US" i="1">
                            <a:latin typeface="Cambria Math" panose="02040503050406030204" pitchFamily="18" charset="0"/>
                          </a:rPr>
                        </m:ctrlPr>
                      </m:accPr>
                      <m:e>
                        <m:r>
                          <m:rPr>
                            <m:sty m:val="p"/>
                          </m:rPr>
                          <a:rPr lang="en-US" altLang="zh-CN" i="1">
                            <a:latin typeface="Cambria Math" panose="02040503050406030204" pitchFamily="18" charset="0"/>
                          </a:rPr>
                          <m:t>A</m:t>
                        </m:r>
                      </m:e>
                    </m:acc>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D</m:t>
                            </m:r>
                          </m:e>
                        </m:acc>
                      </m:e>
                      <m:sup>
                        <m:r>
                          <a:rPr lang="en-US" altLang="zh-CN" i="1">
                            <a:latin typeface="Cambria Math" panose="02040503050406030204" pitchFamily="18" charset="0"/>
                          </a:rPr>
                          <m:t>−1/2</m:t>
                        </m:r>
                      </m:sup>
                    </m:sSup>
                  </m:oMath>
                </a14:m>
                <a:r>
                  <a:rPr lang="zh-CN" altLang="en-US" dirty="0" smtClean="0"/>
                  <a:t>：</a:t>
                </a:r>
                <a:r>
                  <a:rPr lang="en-US" altLang="zh-CN" dirty="0" smtClean="0"/>
                  <a:t>symmetric normalized </a:t>
                </a:r>
                <a:r>
                  <a:rPr lang="en-US" altLang="zh-CN" dirty="0" err="1" smtClean="0"/>
                  <a:t>Laplacian</a:t>
                </a:r>
                <a:endParaRPr lang="en-US" altLang="zh-CN" dirty="0" smtClean="0"/>
              </a:p>
              <a:p>
                <a:pPr>
                  <a:lnSpc>
                    <a:spcPct val="130000"/>
                  </a:lnSpc>
                </a:pPr>
                <a:r>
                  <a:rPr lang="zh-CN" altLang="en-US" dirty="0" smtClean="0"/>
                  <a:t>解决问题：引入度矩阵，解决自传递问题；对邻接矩阵归一化。</a:t>
                </a:r>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083732" y="5017064"/>
                <a:ext cx="9584268" cy="858889"/>
              </a:xfrm>
              <a:prstGeom prst="rect">
                <a:avLst/>
              </a:prstGeom>
              <a:blipFill rotWithShape="0">
                <a:blip r:embed="rId7"/>
                <a:stretch>
                  <a:fillRect l="-573" b="-70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476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1083732" y="277971"/>
            <a:ext cx="516466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图卷积的通式</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文本框 14"/>
              <p:cNvSpPr txBox="1"/>
              <p:nvPr/>
            </p:nvSpPr>
            <p:spPr>
              <a:xfrm>
                <a:off x="1083732" y="1374298"/>
                <a:ext cx="9584268" cy="50917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𝐻</m:t>
                          </m:r>
                        </m:e>
                        <m:sup>
                          <m:r>
                            <a:rPr lang="en-US" altLang="zh-CN" sz="2400" b="0" i="1" smtClean="0">
                              <a:latin typeface="Cambria Math" panose="02040503050406030204" pitchFamily="18" charset="0"/>
                            </a:rPr>
                            <m:t>𝑙</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σ</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sSup>
                                <m:sSupPr>
                                  <m:ctrlPr>
                                    <a:rPr lang="en-US" altLang="zh-CN" sz="2400" i="1">
                                      <a:latin typeface="Cambria Math" panose="02040503050406030204" pitchFamily="18" charset="0"/>
                                    </a:rPr>
                                  </m:ctrlPr>
                                </m:sSupPr>
                                <m:e>
                                  <m:acc>
                                    <m:accPr>
                                      <m:chr m:val="̂"/>
                                      <m:ctrlPr>
                                        <a:rPr lang="en-US" altLang="zh-CN" sz="2400" i="1">
                                          <a:latin typeface="Cambria Math" panose="02040503050406030204" pitchFamily="18" charset="0"/>
                                        </a:rPr>
                                      </m:ctrlPr>
                                    </m:accPr>
                                    <m:e>
                                      <m:r>
                                        <m:rPr>
                                          <m:sty m:val="p"/>
                                        </m:rPr>
                                        <a:rPr lang="en-US" altLang="zh-CN" sz="2400" i="1">
                                          <a:latin typeface="Cambria Math" panose="02040503050406030204" pitchFamily="18" charset="0"/>
                                        </a:rPr>
                                        <m:t>D</m:t>
                                      </m:r>
                                    </m:e>
                                  </m:acc>
                                </m:e>
                                <m:sup>
                                  <m:r>
                                    <a:rPr lang="en-US" altLang="zh-CN" sz="2400" i="1">
                                      <a:latin typeface="Cambria Math" panose="02040503050406030204" pitchFamily="18" charset="0"/>
                                    </a:rPr>
                                    <m:t>−1/2</m:t>
                                  </m:r>
                                </m:sup>
                              </m:sSup>
                              <m:acc>
                                <m:accPr>
                                  <m:chr m:val="̂"/>
                                  <m:ctrlPr>
                                    <a:rPr lang="zh-CN" altLang="en-US" sz="2400" i="1">
                                      <a:latin typeface="Cambria Math" panose="02040503050406030204" pitchFamily="18" charset="0"/>
                                    </a:rPr>
                                  </m:ctrlPr>
                                </m:accPr>
                                <m:e>
                                  <m:r>
                                    <m:rPr>
                                      <m:sty m:val="p"/>
                                    </m:rPr>
                                    <a:rPr lang="en-US" altLang="zh-CN" sz="2400" i="1">
                                      <a:latin typeface="Cambria Math" panose="02040503050406030204" pitchFamily="18" charset="0"/>
                                    </a:rPr>
                                    <m:t>A</m:t>
                                  </m:r>
                                </m:e>
                              </m:acc>
                              <m:sSup>
                                <m:sSupPr>
                                  <m:ctrlPr>
                                    <a:rPr lang="en-US" altLang="zh-CN" sz="2400" i="1">
                                      <a:latin typeface="Cambria Math" panose="02040503050406030204" pitchFamily="18" charset="0"/>
                                    </a:rPr>
                                  </m:ctrlPr>
                                </m:sSupPr>
                                <m:e>
                                  <m:acc>
                                    <m:accPr>
                                      <m:chr m:val="̂"/>
                                      <m:ctrlPr>
                                        <a:rPr lang="en-US" altLang="zh-CN" sz="2400" i="1">
                                          <a:latin typeface="Cambria Math" panose="02040503050406030204" pitchFamily="18" charset="0"/>
                                        </a:rPr>
                                      </m:ctrlPr>
                                    </m:accPr>
                                    <m:e>
                                      <m:r>
                                        <m:rPr>
                                          <m:sty m:val="p"/>
                                        </m:rPr>
                                        <a:rPr lang="en-US" altLang="zh-CN" sz="2400" i="1">
                                          <a:latin typeface="Cambria Math" panose="02040503050406030204" pitchFamily="18" charset="0"/>
                                        </a:rPr>
                                        <m:t>D</m:t>
                                      </m:r>
                                    </m:e>
                                  </m:acc>
                                </m:e>
                                <m:sup>
                                  <m:r>
                                    <a:rPr lang="en-US" altLang="zh-CN" sz="2400" i="1">
                                      <a:latin typeface="Cambria Math" panose="02040503050406030204" pitchFamily="18" charset="0"/>
                                    </a:rPr>
                                    <m:t>−1/2</m:t>
                                  </m:r>
                                </m:sup>
                              </m:sSup>
                              <m:r>
                                <a:rPr lang="en-US" altLang="zh-CN" sz="2400" b="0" i="1" smtClean="0">
                                  <a:latin typeface="Cambria Math" panose="02040503050406030204" pitchFamily="18" charset="0"/>
                                </a:rPr>
                                <m:t>𝐻</m:t>
                              </m:r>
                            </m:e>
                            <m:sup>
                              <m:r>
                                <a:rPr lang="en-US" altLang="zh-CN" sz="2400" b="0" i="1" smtClean="0">
                                  <a:latin typeface="Cambria Math" panose="02040503050406030204" pitchFamily="18" charset="0"/>
                                </a:rPr>
                                <m:t>𝑙</m:t>
                              </m:r>
                            </m:sup>
                          </m:sSup>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𝑊</m:t>
                              </m:r>
                            </m:e>
                            <m:sup>
                              <m:r>
                                <a:rPr lang="en-US" altLang="zh-CN" sz="2400" i="1">
                                  <a:latin typeface="Cambria Math" panose="02040503050406030204" pitchFamily="18" charset="0"/>
                                </a:rPr>
                                <m:t>𝑙</m:t>
                              </m:r>
                            </m:sup>
                          </m:sSup>
                        </m:e>
                      </m:d>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083732" y="1374298"/>
                <a:ext cx="9584268" cy="509178"/>
              </a:xfrm>
              <a:prstGeom prst="rect">
                <a:avLst/>
              </a:prstGeom>
              <a:blipFill rotWithShape="0">
                <a:blip r:embed="rId3"/>
                <a:stretch>
                  <a:fillRect/>
                </a:stretch>
              </a:blipFill>
            </p:spPr>
            <p:txBody>
              <a:bodyPr/>
              <a:lstStyle/>
              <a:p>
                <a:r>
                  <a:rPr lang="zh-CN" altLang="en-US">
                    <a:noFill/>
                  </a:rPr>
                  <a:t> </a:t>
                </a:r>
              </a:p>
            </p:txBody>
          </p:sp>
        </mc:Fallback>
      </mc:AlternateContent>
      <p:grpSp>
        <p:nvGrpSpPr>
          <p:cNvPr id="5" name="组合 4"/>
          <p:cNvGrpSpPr/>
          <p:nvPr/>
        </p:nvGrpSpPr>
        <p:grpSpPr>
          <a:xfrm>
            <a:off x="815658" y="2116665"/>
            <a:ext cx="9228670" cy="1845734"/>
            <a:chOff x="1439330" y="2641599"/>
            <a:chExt cx="9228670" cy="1845734"/>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330" y="2641599"/>
              <a:ext cx="9228670" cy="1845734"/>
            </a:xfrm>
            <a:prstGeom prst="rect">
              <a:avLst/>
            </a:prstGeom>
          </p:spPr>
        </p:pic>
        <p:sp>
          <p:nvSpPr>
            <p:cNvPr id="4" name="矩形 3"/>
            <p:cNvSpPr/>
            <p:nvPr/>
          </p:nvSpPr>
          <p:spPr>
            <a:xfrm>
              <a:off x="8669867" y="3877733"/>
              <a:ext cx="1998133" cy="4233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1083733" y="4555067"/>
            <a:ext cx="10295468" cy="1200329"/>
          </a:xfrm>
          <a:prstGeom prst="rect">
            <a:avLst/>
          </a:prstGeom>
        </p:spPr>
        <p:txBody>
          <a:bodyPr wrap="square">
            <a:spAutoFit/>
          </a:bodyPr>
          <a:lstStyle/>
          <a:p>
            <a:r>
              <a:rPr lang="zh-CN" altLang="en-US" dirty="0">
                <a:solidFill>
                  <a:srgbClr val="1A1A1A"/>
                </a:solidFill>
                <a:latin typeface="-apple-system"/>
              </a:rPr>
              <a:t>单个节点运算来说，做归一化就是除以它节点的度</a:t>
            </a:r>
            <a:r>
              <a:rPr lang="zh-CN" altLang="en-US" dirty="0" smtClean="0">
                <a:solidFill>
                  <a:srgbClr val="1A1A1A"/>
                </a:solidFill>
                <a:latin typeface="-apple-system"/>
              </a:rPr>
              <a:t>，</a:t>
            </a:r>
            <a:r>
              <a:rPr lang="zh-CN" altLang="en-US" dirty="0"/>
              <a:t>左右分别乘以节点</a:t>
            </a:r>
            <a:r>
              <a:rPr lang="en-US" altLang="zh-CN" dirty="0" err="1"/>
              <a:t>i,j</a:t>
            </a:r>
            <a:r>
              <a:rPr lang="zh-CN" altLang="en-US" dirty="0"/>
              <a:t>度的开方，就是考虑一条边的两边的点的度</a:t>
            </a:r>
            <a:r>
              <a:rPr lang="zh-CN" altLang="en-US" dirty="0" smtClean="0"/>
              <a:t>。</a:t>
            </a:r>
            <a:endParaRPr lang="en-US" altLang="zh-CN" dirty="0" smtClean="0"/>
          </a:p>
          <a:p>
            <a:endParaRPr lang="en-US" altLang="zh-CN" dirty="0"/>
          </a:p>
          <a:p>
            <a:r>
              <a:rPr lang="zh-CN" altLang="en-US" dirty="0"/>
              <a:t>从单个节点上升到二维矩阵的运算，就是对</a:t>
            </a:r>
            <a:r>
              <a:rPr lang="zh-CN" altLang="en-US" dirty="0" smtClean="0"/>
              <a:t>矩阵求逆</a:t>
            </a:r>
            <a:r>
              <a:rPr lang="zh-CN" altLang="en-US" dirty="0"/>
              <a:t>。</a:t>
            </a:r>
          </a:p>
        </p:txBody>
      </p:sp>
    </p:spTree>
    <p:extLst>
      <p:ext uri="{BB962C8B-B14F-4D97-AF65-F5344CB8AC3E}">
        <p14:creationId xmlns:p14="http://schemas.microsoft.com/office/powerpoint/2010/main" val="317638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a:extLst>
              <a:ext uri="{BEBA8EAE-BF5A-486C-A8C5-ECC9F3942E4B}">
                <a14:imgProps xmlns:a14="http://schemas.microsoft.com/office/drawing/2010/main">
                  <a14:imgLayer>
                    <a14:imgEffect>
                      <a14:brightnessContrast bright="-40000"/>
                    </a14:imgEffect>
                    <a14:imgEffect>
                      <a14:saturation sat="0"/>
                    </a14:imgEffect>
                  </a14:imgLayer>
                </a14:imgProps>
              </a:ext>
              <a:ext uri="{28A0092B-C50C-407E-A947-70E740481C1C}">
                <a14:useLocalDpi xmlns:a14="http://schemas.microsoft.com/office/drawing/2010/main" val="0"/>
              </a:ext>
            </a:extLst>
          </a:blip>
          <a:srcRect t="50108"/>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solidFill>
                <a:schemeClr val="bg2">
                  <a:lumMod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238E7F7E-4CB1-4F59-B8E7-C74BFC400378}" type="slidenum">
              <a:rPr lang="zh-CN" altLang="en-US" smtClean="0"/>
              <a:t>8</a:t>
            </a:fld>
            <a:endParaRPr lang="zh-CN" altLang="en-US" dirty="0"/>
          </a:p>
        </p:txBody>
      </p:sp>
      <p:sp>
        <p:nvSpPr>
          <p:cNvPr id="22" name="文本框 21"/>
          <p:cNvSpPr txBox="1"/>
          <p:nvPr/>
        </p:nvSpPr>
        <p:spPr>
          <a:xfrm>
            <a:off x="2192396" y="3564040"/>
            <a:ext cx="8471968" cy="954107"/>
          </a:xfrm>
          <a:prstGeom prst="rect">
            <a:avLst/>
          </a:prstGeom>
          <a:noFill/>
        </p:spPr>
        <p:txBody>
          <a:bodyPr wrap="square" rtlCol="0">
            <a:spAutoFit/>
          </a:bodyPr>
          <a:lstStyle/>
          <a:p>
            <a:r>
              <a:rPr lang="en-US" altLang="zh-CN" sz="2800" dirty="0">
                <a:solidFill>
                  <a:schemeClr val="bg2">
                    <a:lumMod val="25000"/>
                  </a:schemeClr>
                </a:solidFill>
                <a:latin typeface="Times New Roman" panose="02020603050405020304" pitchFamily="18" charset="0"/>
                <a:cs typeface="Times New Roman" panose="02020603050405020304" pitchFamily="18" charset="0"/>
              </a:rPr>
              <a:t>Felix </a:t>
            </a:r>
            <a:r>
              <a:rPr lang="en-US" altLang="zh-CN" sz="2800" dirty="0" smtClean="0">
                <a:solidFill>
                  <a:schemeClr val="bg2">
                    <a:lumMod val="25000"/>
                  </a:schemeClr>
                </a:solidFill>
                <a:latin typeface="Times New Roman" panose="02020603050405020304" pitchFamily="18" charset="0"/>
                <a:cs typeface="Times New Roman" panose="02020603050405020304" pitchFamily="18" charset="0"/>
              </a:rPr>
              <a:t>Wu, </a:t>
            </a:r>
            <a:r>
              <a:rPr lang="en-US" altLang="zh-CN" sz="2800" dirty="0" err="1" smtClean="0">
                <a:solidFill>
                  <a:schemeClr val="bg2">
                    <a:lumMod val="25000"/>
                  </a:schemeClr>
                </a:solidFill>
                <a:latin typeface="Times New Roman" panose="02020603050405020304" pitchFamily="18" charset="0"/>
                <a:cs typeface="Times New Roman" panose="02020603050405020304" pitchFamily="18" charset="0"/>
              </a:rPr>
              <a:t>Tianyi</a:t>
            </a:r>
            <a:r>
              <a:rPr lang="en-US" altLang="zh-CN" sz="2800" dirty="0" smtClean="0">
                <a:solidFill>
                  <a:schemeClr val="bg2">
                    <a:lumMod val="25000"/>
                  </a:schemeClr>
                </a:solidFill>
                <a:latin typeface="Times New Roman" panose="02020603050405020304" pitchFamily="18" charset="0"/>
                <a:cs typeface="Times New Roman" panose="02020603050405020304" pitchFamily="18" charset="0"/>
              </a:rPr>
              <a:t> Zhang, </a:t>
            </a:r>
            <a:r>
              <a:rPr lang="en-US" altLang="zh-CN" sz="2800" dirty="0" err="1" smtClean="0">
                <a:solidFill>
                  <a:schemeClr val="bg2">
                    <a:lumMod val="25000"/>
                  </a:schemeClr>
                </a:solidFill>
                <a:latin typeface="Times New Roman" panose="02020603050405020304" pitchFamily="18" charset="0"/>
                <a:cs typeface="Times New Roman" panose="02020603050405020304" pitchFamily="18" charset="0"/>
              </a:rPr>
              <a:t>Amauri</a:t>
            </a:r>
            <a:r>
              <a:rPr lang="en-US" altLang="zh-CN" sz="2800" dirty="0" smtClean="0">
                <a:solidFill>
                  <a:schemeClr val="bg2">
                    <a:lumMod val="25000"/>
                  </a:schemeClr>
                </a:solidFill>
                <a:latin typeface="Times New Roman" panose="02020603050405020304" pitchFamily="18" charset="0"/>
                <a:cs typeface="Times New Roman" panose="02020603050405020304" pitchFamily="18" charset="0"/>
              </a:rPr>
              <a:t> </a:t>
            </a:r>
            <a:r>
              <a:rPr lang="en-US" altLang="zh-CN" sz="2800" dirty="0" err="1">
                <a:solidFill>
                  <a:schemeClr val="bg2">
                    <a:lumMod val="25000"/>
                  </a:schemeClr>
                </a:solidFill>
                <a:latin typeface="Times New Roman" panose="02020603050405020304" pitchFamily="18" charset="0"/>
                <a:cs typeface="Times New Roman" panose="02020603050405020304" pitchFamily="18" charset="0"/>
              </a:rPr>
              <a:t>Holanda</a:t>
            </a:r>
            <a:r>
              <a:rPr lang="en-US" altLang="zh-CN" sz="2800" dirty="0">
                <a:solidFill>
                  <a:schemeClr val="bg2">
                    <a:lumMod val="25000"/>
                  </a:schemeClr>
                </a:solidFill>
                <a:latin typeface="Times New Roman" panose="02020603050405020304" pitchFamily="18" charset="0"/>
                <a:cs typeface="Times New Roman" panose="02020603050405020304" pitchFamily="18" charset="0"/>
              </a:rPr>
              <a:t> de Souza </a:t>
            </a:r>
            <a:r>
              <a:rPr lang="en-US" altLang="zh-CN" sz="2800" dirty="0" smtClean="0">
                <a:solidFill>
                  <a:schemeClr val="bg2">
                    <a:lumMod val="25000"/>
                  </a:schemeClr>
                </a:solidFill>
                <a:latin typeface="Times New Roman" panose="02020603050405020304" pitchFamily="18" charset="0"/>
                <a:cs typeface="Times New Roman" panose="02020603050405020304" pitchFamily="18" charset="0"/>
              </a:rPr>
              <a:t>Jr., Christopher Fifty, Tao Yu, </a:t>
            </a:r>
            <a:r>
              <a:rPr lang="en-US" altLang="zh-CN" sz="2800" dirty="0" err="1" smtClean="0">
                <a:solidFill>
                  <a:schemeClr val="bg2">
                    <a:lumMod val="25000"/>
                  </a:schemeClr>
                </a:solidFill>
                <a:latin typeface="Times New Roman" panose="02020603050405020304" pitchFamily="18" charset="0"/>
                <a:cs typeface="Times New Roman" panose="02020603050405020304" pitchFamily="18" charset="0"/>
              </a:rPr>
              <a:t>Kilian</a:t>
            </a:r>
            <a:r>
              <a:rPr lang="en-US" altLang="zh-CN" sz="2800" dirty="0" smtClean="0">
                <a:solidFill>
                  <a:schemeClr val="bg2">
                    <a:lumMod val="25000"/>
                  </a:schemeClr>
                </a:solidFill>
                <a:latin typeface="Times New Roman" panose="02020603050405020304" pitchFamily="18" charset="0"/>
                <a:cs typeface="Times New Roman" panose="02020603050405020304" pitchFamily="18" charset="0"/>
              </a:rPr>
              <a:t> </a:t>
            </a:r>
            <a:r>
              <a:rPr lang="en-US" altLang="zh-CN" sz="2800" dirty="0">
                <a:solidFill>
                  <a:schemeClr val="bg2">
                    <a:lumMod val="25000"/>
                  </a:schemeClr>
                </a:solidFill>
                <a:latin typeface="Times New Roman" panose="02020603050405020304" pitchFamily="18" charset="0"/>
                <a:cs typeface="Times New Roman" panose="02020603050405020304" pitchFamily="18" charset="0"/>
              </a:rPr>
              <a:t>Q. </a:t>
            </a:r>
            <a:r>
              <a:rPr lang="en-US" altLang="zh-CN" sz="2800" dirty="0" smtClean="0">
                <a:solidFill>
                  <a:schemeClr val="bg2">
                    <a:lumMod val="25000"/>
                  </a:schemeClr>
                </a:solidFill>
                <a:latin typeface="Times New Roman" panose="02020603050405020304" pitchFamily="18" charset="0"/>
                <a:cs typeface="Times New Roman" panose="02020603050405020304" pitchFamily="18" charset="0"/>
              </a:rPr>
              <a:t>Weinberger</a:t>
            </a:r>
            <a:endParaRPr lang="en-US" altLang="zh-CN" sz="28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914400" y="2628605"/>
            <a:ext cx="10363200" cy="769441"/>
          </a:xfrm>
          <a:prstGeom prst="rect">
            <a:avLst/>
          </a:prstGeom>
          <a:noFill/>
        </p:spPr>
        <p:txBody>
          <a:bodyPr wrap="square" rtlCol="0">
            <a:spAutoFit/>
          </a:bodyPr>
          <a:lstStyle/>
          <a:p>
            <a:pPr algn="ctr"/>
            <a:r>
              <a:rPr lang="en-US" altLang="zh-CN" sz="4400" dirty="0">
                <a:latin typeface="Times New Roman" panose="02020603050405020304" pitchFamily="18" charset="0"/>
                <a:cs typeface="Times New Roman" panose="02020603050405020304" pitchFamily="18" charset="0"/>
              </a:rPr>
              <a:t>Simplifying Graph Convolutional </a:t>
            </a:r>
            <a:r>
              <a:rPr lang="en-US" altLang="zh-CN" sz="4400" dirty="0" smtClean="0">
                <a:latin typeface="Times New Roman" panose="02020603050405020304" pitchFamily="18" charset="0"/>
                <a:cs typeface="Times New Roman" panose="02020603050405020304" pitchFamily="18" charset="0"/>
              </a:rPr>
              <a:t>Networks</a:t>
            </a:r>
            <a:endParaRPr lang="en-US" altLang="zh-CN" sz="44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4112746" y="4743875"/>
            <a:ext cx="4631267" cy="523220"/>
          </a:xfrm>
          <a:prstGeom prst="rect">
            <a:avLst/>
          </a:prstGeom>
          <a:noFill/>
        </p:spPr>
        <p:txBody>
          <a:bodyPr wrap="square" rtlCol="0">
            <a:spAutoFit/>
          </a:bodyPr>
          <a:lstStyle/>
          <a:p>
            <a:pPr algn="ctr"/>
            <a:r>
              <a:rPr lang="en-US" altLang="zh-CN" sz="2800" dirty="0">
                <a:solidFill>
                  <a:schemeClr val="bg2">
                    <a:lumMod val="25000"/>
                  </a:schemeClr>
                </a:solidFill>
                <a:latin typeface="Times New Roman" panose="02020603050405020304" pitchFamily="18" charset="0"/>
                <a:cs typeface="Times New Roman" panose="02020603050405020304" pitchFamily="18" charset="0"/>
              </a:rPr>
              <a:t>Cornell University</a:t>
            </a:r>
            <a:endParaRPr lang="zh-CN" altLang="en-US" sz="28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5307458" y="5311187"/>
            <a:ext cx="2254102" cy="369332"/>
          </a:xfrm>
          <a:prstGeom prst="rect">
            <a:avLst/>
          </a:prstGeom>
          <a:noFill/>
        </p:spPr>
        <p:txBody>
          <a:bodyPr wrap="square" rtlCol="0">
            <a:spAutoFit/>
          </a:bodyPr>
          <a:lstStyle/>
          <a:p>
            <a:pPr algn="ctr"/>
            <a:r>
              <a:rPr lang="en-US" altLang="zh-CN" dirty="0"/>
              <a:t>ICML 2019</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130" y="277971"/>
            <a:ext cx="839788" cy="514747"/>
            <a:chOff x="0" y="615156"/>
            <a:chExt cx="839788" cy="514747"/>
          </a:xfrm>
        </p:grpSpPr>
        <p:sp>
          <p:nvSpPr>
            <p:cNvPr id="21" name="平行四边形 20"/>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057274" y="278130"/>
            <a:ext cx="2701925" cy="461665"/>
          </a:xfrm>
          <a:prstGeom prst="rect">
            <a:avLst/>
          </a:prstGeom>
          <a:noFill/>
        </p:spPr>
        <p:txBody>
          <a:bodyPr wrap="square" rtlCol="0">
            <a:spAutoFit/>
          </a:bodyPr>
          <a:lstStyle/>
          <a:p>
            <a:r>
              <a:rPr lang="en-US" altLang="zh-CN" sz="2400" b="1" dirty="0" smtClean="0">
                <a:solidFill>
                  <a:schemeClr val="tx1">
                    <a:lumMod val="75000"/>
                    <a:lumOff val="25000"/>
                  </a:schemeClr>
                </a:solidFill>
                <a:latin typeface="等线" panose="02010600030101010101" pitchFamily="2" charset="-122"/>
                <a:ea typeface="等线" panose="02010600030101010101" pitchFamily="2" charset="-122"/>
                <a:sym typeface="+mn-ea"/>
              </a:rPr>
              <a:t>GCN VS. SGC</a:t>
            </a:r>
            <a:endParaRPr lang="zh-CN" altLang="en-US" sz="2400" b="1" dirty="0">
              <a:solidFill>
                <a:schemeClr val="tx1">
                  <a:lumMod val="75000"/>
                  <a:lumOff val="25000"/>
                </a:schemeClr>
              </a:solidFill>
              <a:latin typeface="等线" panose="02010600030101010101" pitchFamily="2" charset="-122"/>
              <a:ea typeface="等线" panose="02010600030101010101" pitchFamily="2" charset="-122"/>
              <a:sym typeface="+mn-ea"/>
            </a:endParaRPr>
          </a:p>
        </p:txBody>
      </p:sp>
      <p:pic>
        <p:nvPicPr>
          <p:cNvPr id="2" name="图片 1"/>
          <p:cNvPicPr>
            <a:picLocks noChangeAspect="1"/>
          </p:cNvPicPr>
          <p:nvPr/>
        </p:nvPicPr>
        <p:blipFill>
          <a:blip r:embed="rId3"/>
          <a:stretch>
            <a:fillRect/>
          </a:stretch>
        </p:blipFill>
        <p:spPr>
          <a:xfrm>
            <a:off x="257199" y="1049867"/>
            <a:ext cx="11640168" cy="5300134"/>
          </a:xfrm>
          <a:prstGeom prst="rect">
            <a:avLst/>
          </a:prstGeom>
        </p:spPr>
      </p:pic>
    </p:spTree>
    <p:extLst>
      <p:ext uri="{BB962C8B-B14F-4D97-AF65-F5344CB8AC3E}">
        <p14:creationId xmlns:p14="http://schemas.microsoft.com/office/powerpoint/2010/main" val="19914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千图网海量PPT模板www.58pic.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16516</TotalTime>
  <Words>1212</Words>
  <Application>Microsoft Office PowerPoint</Application>
  <PresentationFormat>宽屏</PresentationFormat>
  <Paragraphs>116</Paragraphs>
  <Slides>15</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-apple-system</vt:lpstr>
      <vt:lpstr>-apple-system-font</vt:lpstr>
      <vt:lpstr>FuturaBookC</vt:lpstr>
      <vt:lpstr>等线</vt:lpstr>
      <vt:lpstr>等线 Light</vt:lpstr>
      <vt:lpstr>锐字逼格青春粗黑体简2.0</vt:lpstr>
      <vt:lpstr>宋体</vt:lpstr>
      <vt:lpstr>微软雅黑</vt:lpstr>
      <vt:lpstr>Arial</vt:lpstr>
      <vt:lpstr>Calibri</vt:lpstr>
      <vt:lpstr>Cambria Math</vt:lpstr>
      <vt:lpstr>Times New Roman</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Hjx</cp:lastModifiedBy>
  <cp:revision>363</cp:revision>
  <dcterms:created xsi:type="dcterms:W3CDTF">2018-03-08T13:14:00Z</dcterms:created>
  <dcterms:modified xsi:type="dcterms:W3CDTF">2019-11-13T04:14:44Z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