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78" r:id="rId3"/>
    <p:sldId id="364" r:id="rId5"/>
    <p:sldId id="365" r:id="rId6"/>
    <p:sldId id="366" r:id="rId7"/>
    <p:sldId id="367" r:id="rId8"/>
    <p:sldId id="368" r:id="rId9"/>
    <p:sldId id="369" r:id="rId10"/>
    <p:sldId id="379" r:id="rId11"/>
    <p:sldId id="380" r:id="rId12"/>
    <p:sldId id="381" r:id="rId13"/>
    <p:sldId id="382" r:id="rId14"/>
    <p:sldId id="384" r:id="rId15"/>
    <p:sldId id="383" r:id="rId16"/>
    <p:sldId id="337" r:id="rId17"/>
    <p:sldId id="370" r:id="rId18"/>
    <p:sldId id="371" r:id="rId19"/>
    <p:sldId id="349" r:id="rId20"/>
    <p:sldId id="372" r:id="rId21"/>
    <p:sldId id="3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000000"/>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autoAdjust="0"/>
    <p:restoredTop sz="75135" autoAdjust="0"/>
  </p:normalViewPr>
  <p:slideViewPr>
    <p:cSldViewPr snapToGrid="0" showGuides="1">
      <p:cViewPr varScale="1">
        <p:scale>
          <a:sx n="90" d="100"/>
          <a:sy n="90" d="100"/>
        </p:scale>
        <p:origin x="1278" y="84"/>
      </p:cViewPr>
      <p:guideLst>
        <p:guide orient="horz" pos="2196"/>
        <p:guide pos="3725"/>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半监督用户地理定位</a:t>
            </a:r>
            <a:r>
              <a:rPr lang="en-US" altLang="zh-CN" dirty="0" smtClean="0"/>
              <a:t>:</a:t>
            </a:r>
            <a:r>
              <a:rPr lang="zh-CN" altLang="en-US" dirty="0" smtClean="0"/>
              <a:t>根据用户的帖子、用户之间的联系以及少量标签用户，定位用户在社交媒体上的“主页”位置</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（i） 它可以增加对GNN模型的信任</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（ii）它提高了模型在越来越多涉及公平、隐私和其他安全挑战的决策关键应用中的透明度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（iii）它允许实践者在将模型部署到现实世界之前了解网络特性，识别并纠正模型所犯错误的系统模式。</a:t>
            </a: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整合关系信息的能力上有缺陷，关系信息其实是图的本质</a:t>
            </a: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最大化</a:t>
            </a:r>
            <a:r>
              <a:rPr lang="en-US" altLang="zh-CN" dirty="0" err="1" smtClean="0"/>
              <a:t>gs</a:t>
            </a:r>
            <a:r>
              <a:rPr lang="zh-CN" altLang="en-US" dirty="0" smtClean="0"/>
              <a:t>、</a:t>
            </a:r>
            <a:r>
              <a:rPr lang="en-US" altLang="zh-CN" dirty="0" err="1" smtClean="0"/>
              <a:t>xs</a:t>
            </a:r>
            <a:r>
              <a:rPr lang="zh-CN" altLang="en-US" dirty="0" smtClean="0"/>
              <a:t>对预测结果的改变</a:t>
            </a:r>
            <a:r>
              <a:rPr lang="en-US" altLang="zh-CN" dirty="0" smtClean="0"/>
              <a:t>-》</a:t>
            </a:r>
            <a:r>
              <a:rPr lang="zh-CN" altLang="en-US" dirty="0" smtClean="0"/>
              <a:t>找到的</a:t>
            </a:r>
            <a:r>
              <a:rPr lang="en-US" altLang="zh-CN" dirty="0" err="1" smtClean="0"/>
              <a:t>gs</a:t>
            </a:r>
            <a:r>
              <a:rPr lang="zh-CN" altLang="en-US" dirty="0" smtClean="0"/>
              <a:t>、</a:t>
            </a:r>
            <a:r>
              <a:rPr lang="en-US" altLang="zh-CN" dirty="0" err="1" smtClean="0"/>
              <a:t>xs</a:t>
            </a:r>
            <a:r>
              <a:rPr lang="zh-CN" altLang="en-US" dirty="0" smtClean="0"/>
              <a:t>最重要</a:t>
            </a:r>
            <a:endParaRPr lang="en-US" altLang="zh-CN" dirty="0" smtClean="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r>
              <a:rPr lang="zh-CN" altLang="en-US" dirty="0" smtClean="0"/>
              <a:t>是期望，加不加都不影响优化方向</a:t>
            </a:r>
            <a:endParaRPr lang="en-US" altLang="zh-CN" dirty="0" smtClean="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对于普通的函数</a:t>
            </a:r>
            <a:r>
              <a:rPr lang="en-US" altLang="zh-CN" dirty="0" smtClean="0"/>
              <a:t>f(x)</a:t>
            </a:r>
            <a:r>
              <a:rPr lang="zh-CN" altLang="en-US" dirty="0" smtClean="0"/>
              <a:t>，我们可以认为</a:t>
            </a:r>
            <a:r>
              <a:rPr lang="en-US" altLang="zh-CN" dirty="0" smtClean="0"/>
              <a:t>f</a:t>
            </a:r>
            <a:r>
              <a:rPr lang="zh-CN" altLang="en-US" dirty="0" smtClean="0"/>
              <a:t>是一个关于</a:t>
            </a:r>
            <a:r>
              <a:rPr lang="en-US" altLang="zh-CN" dirty="0" smtClean="0"/>
              <a:t>x</a:t>
            </a:r>
            <a:r>
              <a:rPr lang="zh-CN" altLang="en-US" dirty="0" smtClean="0"/>
              <a:t>的一个实数算子，其作用是将实数</a:t>
            </a:r>
            <a:r>
              <a:rPr lang="en-US" altLang="zh-CN" dirty="0" smtClean="0"/>
              <a:t>x</a:t>
            </a:r>
            <a:r>
              <a:rPr lang="zh-CN" altLang="en-US" dirty="0" smtClean="0"/>
              <a:t>映射到实数</a:t>
            </a:r>
            <a:r>
              <a:rPr lang="en-US" altLang="zh-CN" dirty="0" smtClean="0"/>
              <a:t>f(x)</a:t>
            </a:r>
            <a:r>
              <a:rPr lang="zh-CN" altLang="en-US" dirty="0" smtClean="0"/>
              <a:t>。那么类比这种模式，</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打个比方，从</a:t>
            </a:r>
            <a:r>
              <a:rPr lang="en-US" altLang="zh-CN" dirty="0" smtClean="0"/>
              <a:t>A</a:t>
            </a:r>
            <a:r>
              <a:rPr lang="zh-CN" altLang="en-US" dirty="0" smtClean="0"/>
              <a:t>点到</a:t>
            </a:r>
            <a:r>
              <a:rPr lang="en-US" altLang="zh-CN" dirty="0" smtClean="0"/>
              <a:t>B</a:t>
            </a:r>
            <a:r>
              <a:rPr lang="zh-CN" altLang="en-US" dirty="0" smtClean="0"/>
              <a:t>点有无数条路径，每一条路径都是一个函数吧，这无数条路径，每一条函数（路径）的长度都是一个数，那你从这无数个路径当中选一个路径最短或者最长的，这就是求泛函的极值问题。有一种老的叫法，函数空间的自变量我们称为宗量（自变函数），当宗量变化了一点点而导致了泛函值变化了多少，这其实就是变分。变分，就是微分在函数空间的拓展，其精神内涵是一致的。求解泛函变分的方法主要有古典变分法、动态规划和最优控制。</a:t>
            </a:r>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63FC19D2-4FDD-425D-BD10-B3D6F105F0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DA8E15F-3FAE-49DF-8595-6579DDF8903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A2ABCB2-6C49-4929-866F-A9DF8B42E52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07C335-04B5-4C60-8E85-CFBAD78082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927FDF6-CBB9-4385-A5E8-00878E82702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BFF7703-0CEE-44F1-A134-3CE211E7566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66D5AC-ED62-4D36-80B7-BD06EAD755D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EDA794E-BDE4-448C-BCB9-7C64A4BD6FC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4A5C68-1362-4FF6-B8A0-FB65C656408E}"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728F06-CFE1-4301-ABD6-613DFAF76EFC}"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1EA2AEB-AA61-42FB-8CBE-CB4CF290ADF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1B5021B-7234-4F08-93E0-46229E1F5DC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A0DF6-9C44-46B9-A0C1-0113EDE0C7AE}"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solidFill>
                <a:schemeClr val="bg2">
                  <a:lumMod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38E7F7E-4CB1-4F59-B8E7-C74BFC400378}" type="slidenum">
              <a:rPr lang="zh-CN" altLang="en-US" smtClean="0"/>
            </a:fld>
            <a:endParaRPr lang="zh-CN" altLang="en-US" dirty="0"/>
          </a:p>
        </p:txBody>
      </p:sp>
      <p:sp>
        <p:nvSpPr>
          <p:cNvPr id="22" name="文本框 21"/>
          <p:cNvSpPr txBox="1"/>
          <p:nvPr/>
        </p:nvSpPr>
        <p:spPr>
          <a:xfrm>
            <a:off x="2187316" y="4104425"/>
            <a:ext cx="8471968" cy="398780"/>
          </a:xfrm>
          <a:prstGeom prst="rect">
            <a:avLst/>
          </a:prstGeom>
          <a:noFill/>
        </p:spPr>
        <p:txBody>
          <a:bodyPr wrap="square" rtlCol="0">
            <a:spAutoFit/>
          </a:bodyPr>
          <a:lstStyle/>
          <a:p>
            <a:pPr algn="ctr"/>
            <a:r>
              <a:rPr lang="en-US" altLang="zh-CN" sz="2000">
                <a:solidFill>
                  <a:schemeClr val="bg2">
                    <a:lumMod val="25000"/>
                  </a:schemeClr>
                </a:solidFill>
                <a:latin typeface="Times New Roman" panose="02020603050405020304" pitchFamily="18" charset="0"/>
                <a:cs typeface="Times New Roman" panose="02020603050405020304" pitchFamily="18" charset="0"/>
              </a:rPr>
              <a:t>Rex Ying</a:t>
            </a:r>
            <a:r>
              <a:rPr lang="zh-CN" altLang="en-US" sz="2000">
                <a:solidFill>
                  <a:schemeClr val="bg2">
                    <a:lumMod val="25000"/>
                  </a:schemeClr>
                </a:solidFill>
                <a:latin typeface="Times New Roman" panose="02020603050405020304" pitchFamily="18" charset="0"/>
                <a:cs typeface="Times New Roman" panose="02020603050405020304" pitchFamily="18" charset="0"/>
              </a:rPr>
              <a:t>，</a:t>
            </a:r>
            <a:r>
              <a:rPr lang="en-US" altLang="zh-CN" sz="2000">
                <a:solidFill>
                  <a:schemeClr val="bg2">
                    <a:lumMod val="25000"/>
                  </a:schemeClr>
                </a:solidFill>
                <a:latin typeface="Times New Roman" panose="02020603050405020304" pitchFamily="18" charset="0"/>
                <a:cs typeface="Times New Roman" panose="02020603050405020304" pitchFamily="18" charset="0"/>
              </a:rPr>
              <a:t>Dylan Bourgeois</a:t>
            </a:r>
            <a:r>
              <a:rPr lang="zh-CN" altLang="en-US" sz="2000">
                <a:solidFill>
                  <a:schemeClr val="bg2">
                    <a:lumMod val="25000"/>
                  </a:schemeClr>
                </a:solidFill>
                <a:latin typeface="Times New Roman" panose="02020603050405020304" pitchFamily="18" charset="0"/>
                <a:cs typeface="Times New Roman" panose="02020603050405020304" pitchFamily="18" charset="0"/>
              </a:rPr>
              <a:t>，</a:t>
            </a:r>
            <a:r>
              <a:rPr lang="en-US" altLang="zh-CN" sz="2000">
                <a:solidFill>
                  <a:schemeClr val="bg2">
                    <a:lumMod val="25000"/>
                  </a:schemeClr>
                </a:solidFill>
                <a:latin typeface="Times New Roman" panose="02020603050405020304" pitchFamily="18" charset="0"/>
                <a:cs typeface="Times New Roman" panose="02020603050405020304" pitchFamily="18" charset="0"/>
              </a:rPr>
              <a:t>Jiaxuan You</a:t>
            </a:r>
            <a:r>
              <a:rPr lang="zh-CN" altLang="en-US" sz="2000">
                <a:solidFill>
                  <a:schemeClr val="bg2">
                    <a:lumMod val="25000"/>
                  </a:schemeClr>
                </a:solidFill>
                <a:latin typeface="Times New Roman" panose="02020603050405020304" pitchFamily="18" charset="0"/>
                <a:cs typeface="Times New Roman" panose="02020603050405020304" pitchFamily="18" charset="0"/>
              </a:rPr>
              <a:t>，</a:t>
            </a:r>
            <a:r>
              <a:rPr lang="en-US" altLang="zh-CN" sz="2000">
                <a:solidFill>
                  <a:schemeClr val="bg2">
                    <a:lumMod val="25000"/>
                  </a:schemeClr>
                </a:solidFill>
                <a:latin typeface="Times New Roman" panose="02020603050405020304" pitchFamily="18" charset="0"/>
                <a:cs typeface="Times New Roman" panose="02020603050405020304" pitchFamily="18" charset="0"/>
              </a:rPr>
              <a:t>Marinka Zitnik</a:t>
            </a:r>
            <a:r>
              <a:rPr lang="zh-CN" altLang="en-US" sz="2000">
                <a:solidFill>
                  <a:schemeClr val="bg2">
                    <a:lumMod val="25000"/>
                  </a:schemeClr>
                </a:solidFill>
                <a:latin typeface="Times New Roman" panose="02020603050405020304" pitchFamily="18" charset="0"/>
                <a:cs typeface="Times New Roman" panose="02020603050405020304" pitchFamily="18" charset="0"/>
              </a:rPr>
              <a:t>，</a:t>
            </a:r>
            <a:r>
              <a:rPr lang="en-US" altLang="zh-CN" sz="2000">
                <a:solidFill>
                  <a:schemeClr val="bg2">
                    <a:lumMod val="25000"/>
                  </a:schemeClr>
                </a:solidFill>
                <a:latin typeface="Times New Roman" panose="02020603050405020304" pitchFamily="18" charset="0"/>
                <a:cs typeface="Times New Roman" panose="02020603050405020304" pitchFamily="18" charset="0"/>
              </a:rPr>
              <a:t>Jure Leskovec</a:t>
            </a:r>
            <a:endParaRPr lang="en-US" altLang="zh-CN" sz="2000">
              <a:solidFill>
                <a:schemeClr val="bg2">
                  <a:lumMod val="25000"/>
                </a:schemeClr>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914400" y="2253320"/>
            <a:ext cx="10363200" cy="1445260"/>
          </a:xfrm>
          <a:prstGeom prst="rect">
            <a:avLst/>
          </a:prstGeom>
          <a:noFill/>
        </p:spPr>
        <p:txBody>
          <a:bodyPr wrap="square" rtlCol="0">
            <a:spAutoFit/>
          </a:bodyPr>
          <a:lstStyle/>
          <a:p>
            <a:pPr algn="ctr"/>
            <a:r>
              <a:rPr lang="en-US" altLang="zh-CN" sz="4400" dirty="0">
                <a:latin typeface="Times New Roman" panose="02020603050405020304" pitchFamily="18" charset="0"/>
                <a:cs typeface="Times New Roman" panose="02020603050405020304" pitchFamily="18" charset="0"/>
              </a:rPr>
              <a:t>GNNExplainer: Generating Explanations</a:t>
            </a:r>
            <a:endParaRPr lang="en-US" altLang="zh-CN" sz="4400" dirty="0">
              <a:latin typeface="Times New Roman" panose="02020603050405020304" pitchFamily="18" charset="0"/>
              <a:cs typeface="Times New Roman" panose="02020603050405020304" pitchFamily="18" charset="0"/>
            </a:endParaRPr>
          </a:p>
          <a:p>
            <a:pPr algn="ctr"/>
            <a:r>
              <a:rPr lang="en-US" altLang="zh-CN" sz="4400" dirty="0">
                <a:latin typeface="Times New Roman" panose="02020603050405020304" pitchFamily="18" charset="0"/>
                <a:cs typeface="Times New Roman" panose="02020603050405020304" pitchFamily="18" charset="0"/>
              </a:rPr>
              <a:t>for Graph Neural Networks</a:t>
            </a:r>
            <a:endParaRPr lang="en-US" altLang="zh-CN" sz="44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2192020" y="4503420"/>
            <a:ext cx="8750935" cy="521970"/>
          </a:xfrm>
          <a:prstGeom prst="rect">
            <a:avLst/>
          </a:prstGeom>
          <a:noFill/>
        </p:spPr>
        <p:txBody>
          <a:bodyPr wrap="square" rtlCol="0">
            <a:spAutoFit/>
          </a:bodyPr>
          <a:lstStyle/>
          <a:p>
            <a:pPr lvl="0" algn="ctr">
              <a:buClrTx/>
              <a:buSzTx/>
              <a:buFontTx/>
            </a:pPr>
            <a:r>
              <a:rPr lang="en-US" altLang="zh-CN" sz="2000">
                <a:solidFill>
                  <a:schemeClr val="bg2">
                    <a:lumMod val="25000"/>
                  </a:schemeClr>
                </a:solidFill>
                <a:latin typeface="Times New Roman" panose="02020603050405020304" pitchFamily="18" charset="0"/>
                <a:cs typeface="Times New Roman" panose="02020603050405020304" pitchFamily="18" charset="0"/>
                <a:sym typeface="+mn-ea"/>
              </a:rPr>
              <a:t>Department of Computer Science, Stanford University</a:t>
            </a:r>
            <a:endParaRPr lang="en-US" altLang="zh-CN" sz="2000">
              <a:solidFill>
                <a:schemeClr val="bg2">
                  <a:lumMod val="25000"/>
                </a:schemeClr>
              </a:solidFill>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5307458" y="5311187"/>
            <a:ext cx="2254102" cy="368300"/>
          </a:xfrm>
          <a:prstGeom prst="rect">
            <a:avLst/>
          </a:prstGeom>
          <a:noFill/>
        </p:spPr>
        <p:txBody>
          <a:bodyPr wrap="square" rtlCol="0">
            <a:spAutoFit/>
          </a:bodyPr>
          <a:lstStyle/>
          <a:p>
            <a:pPr algn="ctr"/>
            <a:r>
              <a:rPr lang="en-US" altLang="zh-CN" dirty="0"/>
              <a:t>NeurIPS 2019</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Jensen </a:t>
            </a:r>
            <a:r>
              <a:rPr lang="zh-CN" altLang="en-US" sz="2400" dirty="0" smtClean="0">
                <a:latin typeface="微软雅黑" panose="020B0503020204020204" pitchFamily="34" charset="-122"/>
                <a:ea typeface="微软雅黑" panose="020B0503020204020204" pitchFamily="34" charset="-122"/>
              </a:rPr>
              <a:t>不等式</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1447133" y="1438835"/>
            <a:ext cx="5086350" cy="428625"/>
          </a:xfrm>
          <a:prstGeom prst="rect">
            <a:avLst/>
          </a:prstGeom>
        </p:spPr>
      </p:pic>
      <p:sp>
        <p:nvSpPr>
          <p:cNvPr id="6" name="下箭头 5"/>
          <p:cNvSpPr/>
          <p:nvPr/>
        </p:nvSpPr>
        <p:spPr>
          <a:xfrm>
            <a:off x="3751075" y="2076796"/>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170908" y="2418714"/>
            <a:ext cx="5638800" cy="352425"/>
          </a:xfrm>
          <a:prstGeom prst="rect">
            <a:avLst/>
          </a:prstGeom>
        </p:spPr>
      </p:pic>
      <p:sp>
        <p:nvSpPr>
          <p:cNvPr id="14" name="下箭头 13"/>
          <p:cNvSpPr/>
          <p:nvPr/>
        </p:nvSpPr>
        <p:spPr>
          <a:xfrm>
            <a:off x="3751075" y="2964202"/>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2437732" y="3369310"/>
            <a:ext cx="3105150" cy="390525"/>
          </a:xfrm>
          <a:prstGeom prst="rect">
            <a:avLst/>
          </a:prstGeom>
        </p:spPr>
      </p:pic>
      <p:pic>
        <p:nvPicPr>
          <p:cNvPr id="10" name="图片 9"/>
          <p:cNvPicPr>
            <a:picLocks noChangeAspect="1"/>
          </p:cNvPicPr>
          <p:nvPr/>
        </p:nvPicPr>
        <p:blipFill>
          <a:blip r:embed="rId4"/>
          <a:stretch>
            <a:fillRect/>
          </a:stretch>
        </p:blipFill>
        <p:spPr>
          <a:xfrm>
            <a:off x="2566319" y="4271236"/>
            <a:ext cx="2847975" cy="381000"/>
          </a:xfrm>
          <a:prstGeom prst="rect">
            <a:avLst/>
          </a:prstGeom>
        </p:spPr>
      </p:pic>
      <p:sp>
        <p:nvSpPr>
          <p:cNvPr id="17" name="下箭头 16"/>
          <p:cNvSpPr/>
          <p:nvPr/>
        </p:nvSpPr>
        <p:spPr>
          <a:xfrm>
            <a:off x="3751075" y="3866680"/>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8282762" y="1856319"/>
            <a:ext cx="2573079" cy="369332"/>
          </a:xfrm>
          <a:prstGeom prst="rect">
            <a:avLst/>
          </a:prstGeom>
          <a:noFill/>
        </p:spPr>
        <p:txBody>
          <a:bodyPr wrap="square" rtlCol="0">
            <a:spAutoFit/>
          </a:bodyPr>
          <a:lstStyle/>
          <a:p>
            <a:pPr algn="ctr"/>
            <a:r>
              <a:rPr lang="zh-CN" altLang="en-US" dirty="0" smtClean="0"/>
              <a:t>最小化条件熵</a:t>
            </a:r>
            <a:endParaRPr lang="zh-CN" altLang="en-US" dirty="0"/>
          </a:p>
        </p:txBody>
      </p:sp>
      <p:sp>
        <p:nvSpPr>
          <p:cNvPr id="23" name="文本框 22"/>
          <p:cNvSpPr txBox="1"/>
          <p:nvPr/>
        </p:nvSpPr>
        <p:spPr>
          <a:xfrm>
            <a:off x="8282761" y="2853963"/>
            <a:ext cx="2573079" cy="369332"/>
          </a:xfrm>
          <a:prstGeom prst="rect">
            <a:avLst/>
          </a:prstGeom>
          <a:noFill/>
        </p:spPr>
        <p:txBody>
          <a:bodyPr wrap="square" rtlCol="0">
            <a:spAutoFit/>
          </a:bodyPr>
          <a:lstStyle/>
          <a:p>
            <a:pPr algn="ctr"/>
            <a:r>
              <a:rPr lang="zh-CN" altLang="en-US" dirty="0" smtClean="0"/>
              <a:t>变分近似分布</a:t>
            </a:r>
            <a:endParaRPr lang="zh-CN" altLang="en-US" dirty="0"/>
          </a:p>
        </p:txBody>
      </p:sp>
      <p:sp>
        <p:nvSpPr>
          <p:cNvPr id="24" name="文本框 23"/>
          <p:cNvSpPr txBox="1"/>
          <p:nvPr/>
        </p:nvSpPr>
        <p:spPr>
          <a:xfrm>
            <a:off x="8282760" y="3756441"/>
            <a:ext cx="2573079" cy="369332"/>
          </a:xfrm>
          <a:prstGeom prst="rect">
            <a:avLst/>
          </a:prstGeom>
          <a:noFill/>
        </p:spPr>
        <p:txBody>
          <a:bodyPr wrap="square" rtlCol="0">
            <a:spAutoFit/>
          </a:bodyPr>
          <a:lstStyle/>
          <a:p>
            <a:pPr algn="ctr"/>
            <a:r>
              <a:rPr lang="zh-CN" altLang="en-US" dirty="0" smtClean="0"/>
              <a:t>凸假设</a:t>
            </a:r>
            <a:r>
              <a:rPr lang="en-US" altLang="zh-CN" dirty="0" smtClean="0"/>
              <a:t>+Jensen </a:t>
            </a:r>
            <a:r>
              <a:rPr lang="zh-CN" altLang="en-US" dirty="0" smtClean="0"/>
              <a:t>不等式</a:t>
            </a:r>
            <a:endParaRPr lang="zh-CN" altLang="en-US" dirty="0"/>
          </a:p>
        </p:txBody>
      </p:sp>
      <p:sp>
        <p:nvSpPr>
          <p:cNvPr id="26" name="下箭头 25"/>
          <p:cNvSpPr/>
          <p:nvPr/>
        </p:nvSpPr>
        <p:spPr>
          <a:xfrm>
            <a:off x="3751075" y="4776775"/>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文本框 26"/>
          <p:cNvSpPr txBox="1"/>
          <p:nvPr/>
        </p:nvSpPr>
        <p:spPr>
          <a:xfrm>
            <a:off x="3751075" y="5050169"/>
            <a:ext cx="1339702" cy="523220"/>
          </a:xfrm>
          <a:prstGeom prst="rect">
            <a:avLst/>
          </a:prstGeom>
          <a:noFill/>
        </p:spPr>
        <p:txBody>
          <a:bodyPr wrap="square" rtlCol="0">
            <a:spAutoFit/>
          </a:bodyPr>
          <a:lstStyle/>
          <a:p>
            <a:r>
              <a:rPr lang="en-US" altLang="zh-CN" sz="2800" dirty="0" smtClean="0"/>
              <a:t>…</a:t>
            </a:r>
            <a:endParaRPr lang="zh-CN" altLang="en-US" sz="2800" dirty="0"/>
          </a:p>
        </p:txBody>
      </p:sp>
      <p:pic>
        <p:nvPicPr>
          <p:cNvPr id="3" name="图片 2"/>
          <p:cNvPicPr>
            <a:picLocks noChangeAspect="1"/>
          </p:cNvPicPr>
          <p:nvPr/>
        </p:nvPicPr>
        <p:blipFill>
          <a:blip r:embed="rId5"/>
          <a:stretch>
            <a:fillRect/>
          </a:stretch>
        </p:blipFill>
        <p:spPr>
          <a:xfrm>
            <a:off x="7107420" y="320503"/>
            <a:ext cx="4552950" cy="3457575"/>
          </a:xfrm>
          <a:prstGeom prst="rect">
            <a:avLst/>
          </a:prstGeom>
        </p:spPr>
      </p:pic>
      <p:sp>
        <p:nvSpPr>
          <p:cNvPr id="5" name="矩形 4"/>
          <p:cNvSpPr/>
          <p:nvPr/>
        </p:nvSpPr>
        <p:spPr>
          <a:xfrm>
            <a:off x="6335895" y="4506625"/>
            <a:ext cx="6096000" cy="369332"/>
          </a:xfrm>
          <a:prstGeom prst="rect">
            <a:avLst/>
          </a:prstGeom>
        </p:spPr>
        <p:txBody>
          <a:bodyPr>
            <a:spAutoFit/>
          </a:bodyPr>
          <a:lstStyle/>
          <a:p>
            <a:r>
              <a:rPr lang="zh-CN" altLang="en-US" dirty="0"/>
              <a:t>如果</a:t>
            </a:r>
            <a:r>
              <a:rPr lang="zh-CN" altLang="en-US" dirty="0" smtClean="0"/>
              <a:t>f是</a:t>
            </a:r>
            <a:r>
              <a:rPr lang="zh-CN" altLang="en-US" dirty="0"/>
              <a:t>凸函数，</a:t>
            </a:r>
            <a:r>
              <a:rPr lang="zh-CN" altLang="en-US" dirty="0" smtClean="0"/>
              <a:t>X是</a:t>
            </a:r>
            <a:r>
              <a:rPr lang="zh-CN" altLang="en-US" dirty="0"/>
              <a:t>随机变量，那么：E[f(X)]&gt;=f(E[X</a:t>
            </a:r>
            <a:r>
              <a:rPr lang="zh-CN" altLang="en-US" dirty="0" smtClean="0"/>
              <a:t>])</a:t>
            </a:r>
            <a:endParaRPr lang="zh-CN" altLang="en-US" dirty="0"/>
          </a:p>
        </p:txBody>
      </p:sp>
      <p:sp>
        <p:nvSpPr>
          <p:cNvPr id="8" name="矩形 7"/>
          <p:cNvSpPr/>
          <p:nvPr/>
        </p:nvSpPr>
        <p:spPr>
          <a:xfrm>
            <a:off x="1447133" y="6003761"/>
            <a:ext cx="7930783" cy="307777"/>
          </a:xfrm>
          <a:prstGeom prst="rect">
            <a:avLst/>
          </a:prstGeom>
        </p:spPr>
        <p:txBody>
          <a:bodyPr wrap="square">
            <a:spAutoFit/>
          </a:bodyPr>
          <a:lstStyle/>
          <a:p>
            <a:r>
              <a:rPr lang="zh-CN" altLang="en-US" sz="1400" dirty="0">
                <a:solidFill>
                  <a:schemeClr val="bg2">
                    <a:lumMod val="50000"/>
                  </a:schemeClr>
                </a:solidFill>
              </a:rPr>
              <a:t>https://blog.csdn.net/lnxyangruosong/article/details/95920976</a:t>
            </a:r>
            <a:endParaRPr lang="zh-CN" altLang="en-US" sz="1400"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凸假设</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1447133" y="1438835"/>
            <a:ext cx="5086350" cy="428625"/>
          </a:xfrm>
          <a:prstGeom prst="rect">
            <a:avLst/>
          </a:prstGeom>
        </p:spPr>
      </p:pic>
      <p:sp>
        <p:nvSpPr>
          <p:cNvPr id="6" name="下箭头 5"/>
          <p:cNvSpPr/>
          <p:nvPr/>
        </p:nvSpPr>
        <p:spPr>
          <a:xfrm>
            <a:off x="3751075" y="2076796"/>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170908" y="2418714"/>
            <a:ext cx="5638800" cy="352425"/>
          </a:xfrm>
          <a:prstGeom prst="rect">
            <a:avLst/>
          </a:prstGeom>
        </p:spPr>
      </p:pic>
      <p:sp>
        <p:nvSpPr>
          <p:cNvPr id="14" name="下箭头 13"/>
          <p:cNvSpPr/>
          <p:nvPr/>
        </p:nvSpPr>
        <p:spPr>
          <a:xfrm>
            <a:off x="3751075" y="2964202"/>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2437732" y="3369310"/>
            <a:ext cx="3105150" cy="390525"/>
          </a:xfrm>
          <a:prstGeom prst="rect">
            <a:avLst/>
          </a:prstGeom>
        </p:spPr>
      </p:pic>
      <p:pic>
        <p:nvPicPr>
          <p:cNvPr id="10" name="图片 9"/>
          <p:cNvPicPr>
            <a:picLocks noChangeAspect="1"/>
          </p:cNvPicPr>
          <p:nvPr/>
        </p:nvPicPr>
        <p:blipFill>
          <a:blip r:embed="rId4"/>
          <a:stretch>
            <a:fillRect/>
          </a:stretch>
        </p:blipFill>
        <p:spPr>
          <a:xfrm>
            <a:off x="2566319" y="4271236"/>
            <a:ext cx="2847975" cy="381000"/>
          </a:xfrm>
          <a:prstGeom prst="rect">
            <a:avLst/>
          </a:prstGeom>
        </p:spPr>
      </p:pic>
      <p:sp>
        <p:nvSpPr>
          <p:cNvPr id="17" name="下箭头 16"/>
          <p:cNvSpPr/>
          <p:nvPr/>
        </p:nvSpPr>
        <p:spPr>
          <a:xfrm>
            <a:off x="3751075" y="3866680"/>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1423318" y="4907937"/>
            <a:ext cx="5133975" cy="723900"/>
          </a:xfrm>
          <a:prstGeom prst="rect">
            <a:avLst/>
          </a:prstGeom>
        </p:spPr>
      </p:pic>
      <p:sp>
        <p:nvSpPr>
          <p:cNvPr id="19" name="下箭头 18"/>
          <p:cNvSpPr/>
          <p:nvPr/>
        </p:nvSpPr>
        <p:spPr>
          <a:xfrm>
            <a:off x="3751072" y="4759082"/>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8282762" y="1856319"/>
            <a:ext cx="2573079" cy="369332"/>
          </a:xfrm>
          <a:prstGeom prst="rect">
            <a:avLst/>
          </a:prstGeom>
          <a:noFill/>
        </p:spPr>
        <p:txBody>
          <a:bodyPr wrap="square" rtlCol="0">
            <a:spAutoFit/>
          </a:bodyPr>
          <a:lstStyle/>
          <a:p>
            <a:pPr algn="ctr"/>
            <a:r>
              <a:rPr lang="zh-CN" altLang="en-US" dirty="0" smtClean="0"/>
              <a:t>最小化条件熵</a:t>
            </a:r>
            <a:endParaRPr lang="zh-CN" altLang="en-US" dirty="0"/>
          </a:p>
        </p:txBody>
      </p:sp>
      <p:sp>
        <p:nvSpPr>
          <p:cNvPr id="23" name="文本框 22"/>
          <p:cNvSpPr txBox="1"/>
          <p:nvPr/>
        </p:nvSpPr>
        <p:spPr>
          <a:xfrm>
            <a:off x="8282761" y="2853963"/>
            <a:ext cx="2573079" cy="369332"/>
          </a:xfrm>
          <a:prstGeom prst="rect">
            <a:avLst/>
          </a:prstGeom>
          <a:noFill/>
        </p:spPr>
        <p:txBody>
          <a:bodyPr wrap="square" rtlCol="0">
            <a:spAutoFit/>
          </a:bodyPr>
          <a:lstStyle/>
          <a:p>
            <a:pPr algn="ctr"/>
            <a:r>
              <a:rPr lang="zh-CN" altLang="en-US" dirty="0" smtClean="0"/>
              <a:t>变分近似分布</a:t>
            </a:r>
            <a:endParaRPr lang="zh-CN" altLang="en-US" dirty="0"/>
          </a:p>
        </p:txBody>
      </p:sp>
      <p:sp>
        <p:nvSpPr>
          <p:cNvPr id="24" name="文本框 23"/>
          <p:cNvSpPr txBox="1"/>
          <p:nvPr/>
        </p:nvSpPr>
        <p:spPr>
          <a:xfrm>
            <a:off x="8282760" y="3756441"/>
            <a:ext cx="2573079" cy="369332"/>
          </a:xfrm>
          <a:prstGeom prst="rect">
            <a:avLst/>
          </a:prstGeom>
          <a:noFill/>
        </p:spPr>
        <p:txBody>
          <a:bodyPr wrap="square" rtlCol="0">
            <a:spAutoFit/>
          </a:bodyPr>
          <a:lstStyle/>
          <a:p>
            <a:pPr algn="ctr"/>
            <a:r>
              <a:rPr lang="zh-CN" altLang="en-US" dirty="0" smtClean="0"/>
              <a:t>凸假设</a:t>
            </a:r>
            <a:r>
              <a:rPr lang="en-US" altLang="zh-CN" dirty="0" smtClean="0"/>
              <a:t>+Jensen </a:t>
            </a:r>
            <a:r>
              <a:rPr lang="zh-CN" altLang="en-US" dirty="0" smtClean="0"/>
              <a:t>不等式</a:t>
            </a:r>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7751135" y="5061098"/>
                <a:ext cx="4157330" cy="646331"/>
              </a:xfrm>
              <a:prstGeom prst="rect">
                <a:avLst/>
              </a:prstGeom>
              <a:noFill/>
            </p:spPr>
            <p:txBody>
              <a:bodyPr wrap="square" rtlCol="0">
                <a:spAutoFit/>
              </a:bodyPr>
              <a:lstStyle/>
              <a:p>
                <a:r>
                  <a:rPr lang="en-US" altLang="zh-CN" dirty="0" smtClean="0"/>
                  <a:t>Ac</a:t>
                </a:r>
                <a:r>
                  <a:rPr lang="zh-CN" altLang="en-US" dirty="0" smtClean="0"/>
                  <a:t>：针对</a:t>
                </a:r>
                <a:r>
                  <a:rPr lang="en-US" altLang="zh-CN" dirty="0" err="1" smtClean="0"/>
                  <a:t>Gs</a:t>
                </a:r>
                <a:r>
                  <a:rPr lang="zh-CN" altLang="en-US" dirty="0" smtClean="0"/>
                  <a:t>的邻接矩阵，</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C</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[0,1]</m:t>
                        </m:r>
                      </m:e>
                      <m:sup>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oMath>
                </a14:m>
                <a:endParaRPr lang="en-US" altLang="zh-CN" dirty="0" smtClean="0"/>
              </a:p>
              <a:p>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smtClean="0"/>
                  <a:t>:</a:t>
                </a:r>
                <a:r>
                  <a:rPr lang="zh-CN" altLang="en-US" dirty="0"/>
                  <a:t>可</a:t>
                </a:r>
                <a:r>
                  <a:rPr lang="zh-CN" altLang="en-US" dirty="0" smtClean="0"/>
                  <a:t>学习的掩膜，</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[0,1]</m:t>
                        </m:r>
                      </m:e>
                      <m:sup>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sup>
                    </m:sSup>
                  </m:oMath>
                </a14:m>
                <a:endParaRPr lang="en-US" altLang="zh-CN" dirty="0" smtClean="0"/>
              </a:p>
            </p:txBody>
          </p:sp>
        </mc:Choice>
        <mc:Fallback>
          <p:sp>
            <p:nvSpPr>
              <p:cNvPr id="8" name="文本框 7"/>
              <p:cNvSpPr txBox="1">
                <a:spLocks noRot="1" noChangeAspect="1" noMove="1" noResize="1" noEditPoints="1" noAdjustHandles="1" noChangeArrowheads="1" noChangeShapeType="1" noTextEdit="1"/>
              </p:cNvSpPr>
              <p:nvPr/>
            </p:nvSpPr>
            <p:spPr>
              <a:xfrm>
                <a:off x="7751135" y="5061098"/>
                <a:ext cx="4157330" cy="646331"/>
              </a:xfrm>
              <a:prstGeom prst="rect">
                <a:avLst/>
              </a:prstGeom>
              <a:blipFill rotWithShape="1">
                <a:blip r:embed="rId6"/>
                <a:stretch>
                  <a:fillRect l="-1322" t="-4717" b="-14151"/>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掩膜</a:t>
            </a:r>
            <a:endParaRPr lang="zh-CN" altLang="en-US" sz="2400" dirty="0">
              <a:latin typeface="微软雅黑" panose="020B0503020204020204" pitchFamily="34" charset="-122"/>
              <a:ea typeface="微软雅黑" panose="020B0503020204020204" pitchFamily="34" charset="-122"/>
            </a:endParaRPr>
          </a:p>
        </p:txBody>
      </p:sp>
      <p:pic>
        <p:nvPicPr>
          <p:cNvPr id="1026" name="Picture 2" descr="这里写图片描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5383" y="1291273"/>
            <a:ext cx="66103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743739" y="3177223"/>
            <a:ext cx="8633637" cy="3374129"/>
          </a:xfrm>
          <a:prstGeom prst="rect">
            <a:avLst/>
          </a:prstGeom>
        </p:spPr>
        <p:txBody>
          <a:bodyPr wrap="square">
            <a:spAutoFit/>
          </a:bodyPr>
          <a:lstStyle/>
          <a:p>
            <a:pPr>
              <a:lnSpc>
                <a:spcPct val="150000"/>
              </a:lnSpc>
            </a:pPr>
            <a:r>
              <a:rPr lang="zh-CN" altLang="en-US" dirty="0"/>
              <a:t>掩</a:t>
            </a:r>
            <a:r>
              <a:rPr lang="zh-CN" altLang="en-US" dirty="0" smtClean="0"/>
              <a:t>膜的作用：</a:t>
            </a:r>
            <a:endParaRPr lang="en-US" altLang="zh-CN" dirty="0" smtClean="0"/>
          </a:p>
          <a:p>
            <a:pPr marL="342900" indent="-342900">
              <a:lnSpc>
                <a:spcPct val="150000"/>
              </a:lnSpc>
              <a:buFont typeface="+mj-lt"/>
              <a:buAutoNum type="arabicPeriod"/>
            </a:pPr>
            <a:r>
              <a:rPr lang="zh-CN" altLang="en-US" dirty="0" smtClean="0"/>
              <a:t>提取</a:t>
            </a:r>
            <a:r>
              <a:rPr lang="zh-CN" altLang="en-US" dirty="0"/>
              <a:t>感兴趣区：用预先制作的感兴趣区掩膜与待处理图像相乘，得到感兴趣区图像，感兴趣区内图像值保持不变，而区外图像值都为</a:t>
            </a:r>
            <a:r>
              <a:rPr lang="en-US" altLang="zh-CN" dirty="0"/>
              <a:t>0</a:t>
            </a:r>
            <a:r>
              <a:rPr lang="zh-CN" altLang="en-US" dirty="0" smtClean="0"/>
              <a:t>；</a:t>
            </a:r>
            <a:endParaRPr lang="en-US" altLang="zh-CN" dirty="0" smtClean="0"/>
          </a:p>
          <a:p>
            <a:pPr marL="342900" indent="-342900">
              <a:lnSpc>
                <a:spcPct val="150000"/>
              </a:lnSpc>
              <a:buFont typeface="+mj-lt"/>
              <a:buAutoNum type="arabicPeriod"/>
            </a:pPr>
            <a:r>
              <a:rPr lang="zh-CN" altLang="en-US" dirty="0" smtClean="0"/>
              <a:t>屏蔽</a:t>
            </a:r>
            <a:r>
              <a:rPr lang="zh-CN" altLang="en-US" dirty="0"/>
              <a:t>作用：用掩膜对图像上某些区域作屏蔽，使其不参加处理或不参加处理参数的计算，或仅对屏蔽区作处理或统计</a:t>
            </a:r>
            <a:r>
              <a:rPr lang="zh-CN" altLang="en-US" dirty="0" smtClean="0"/>
              <a:t>；</a:t>
            </a:r>
            <a:endParaRPr lang="en-US" altLang="zh-CN" dirty="0" smtClean="0"/>
          </a:p>
          <a:p>
            <a:pPr marL="342900" indent="-342900">
              <a:lnSpc>
                <a:spcPct val="150000"/>
              </a:lnSpc>
              <a:buFont typeface="+mj-lt"/>
              <a:buAutoNum type="arabicPeriod"/>
            </a:pPr>
            <a:r>
              <a:rPr lang="zh-CN" altLang="en-US" dirty="0" smtClean="0"/>
              <a:t>结构</a:t>
            </a:r>
            <a:r>
              <a:rPr lang="zh-CN" altLang="en-US" dirty="0"/>
              <a:t>特征提取：用相似性变量或图像匹配方法检测和提取图像中与掩膜相似的结构特征</a:t>
            </a:r>
            <a:r>
              <a:rPr lang="zh-CN" altLang="en-US" dirty="0" smtClean="0"/>
              <a:t>；</a:t>
            </a:r>
            <a:endParaRPr lang="en-US" altLang="zh-CN" dirty="0" smtClean="0"/>
          </a:p>
          <a:p>
            <a:pPr marL="342900" indent="-342900">
              <a:lnSpc>
                <a:spcPct val="150000"/>
              </a:lnSpc>
              <a:buFont typeface="+mj-lt"/>
              <a:buAutoNum type="arabicPeriod"/>
            </a:pPr>
            <a:r>
              <a:rPr lang="zh-CN" altLang="en-US" dirty="0" smtClean="0"/>
              <a:t>特殊</a:t>
            </a:r>
            <a:r>
              <a:rPr lang="zh-CN" altLang="en-US" dirty="0"/>
              <a:t>形状图像的制作</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交叉熵</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1447133" y="1438835"/>
            <a:ext cx="5086350" cy="428625"/>
          </a:xfrm>
          <a:prstGeom prst="rect">
            <a:avLst/>
          </a:prstGeom>
        </p:spPr>
      </p:pic>
      <p:sp>
        <p:nvSpPr>
          <p:cNvPr id="6" name="下箭头 5"/>
          <p:cNvSpPr/>
          <p:nvPr/>
        </p:nvSpPr>
        <p:spPr>
          <a:xfrm>
            <a:off x="3751075" y="2076796"/>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170908" y="2418714"/>
            <a:ext cx="5638800" cy="352425"/>
          </a:xfrm>
          <a:prstGeom prst="rect">
            <a:avLst/>
          </a:prstGeom>
        </p:spPr>
      </p:pic>
      <p:sp>
        <p:nvSpPr>
          <p:cNvPr id="14" name="下箭头 13"/>
          <p:cNvSpPr/>
          <p:nvPr/>
        </p:nvSpPr>
        <p:spPr>
          <a:xfrm>
            <a:off x="3751075" y="2964202"/>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2437732" y="3369310"/>
            <a:ext cx="3105150" cy="390525"/>
          </a:xfrm>
          <a:prstGeom prst="rect">
            <a:avLst/>
          </a:prstGeom>
        </p:spPr>
      </p:pic>
      <p:pic>
        <p:nvPicPr>
          <p:cNvPr id="10" name="图片 9"/>
          <p:cNvPicPr>
            <a:picLocks noChangeAspect="1"/>
          </p:cNvPicPr>
          <p:nvPr/>
        </p:nvPicPr>
        <p:blipFill>
          <a:blip r:embed="rId4"/>
          <a:stretch>
            <a:fillRect/>
          </a:stretch>
        </p:blipFill>
        <p:spPr>
          <a:xfrm>
            <a:off x="2566319" y="4271236"/>
            <a:ext cx="2847975" cy="381000"/>
          </a:xfrm>
          <a:prstGeom prst="rect">
            <a:avLst/>
          </a:prstGeom>
        </p:spPr>
      </p:pic>
      <p:sp>
        <p:nvSpPr>
          <p:cNvPr id="17" name="下箭头 16"/>
          <p:cNvSpPr/>
          <p:nvPr/>
        </p:nvSpPr>
        <p:spPr>
          <a:xfrm>
            <a:off x="3751075" y="3866680"/>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1423318" y="4907937"/>
            <a:ext cx="5133975" cy="723900"/>
          </a:xfrm>
          <a:prstGeom prst="rect">
            <a:avLst/>
          </a:prstGeom>
        </p:spPr>
      </p:pic>
      <p:sp>
        <p:nvSpPr>
          <p:cNvPr id="19" name="下箭头 18"/>
          <p:cNvSpPr/>
          <p:nvPr/>
        </p:nvSpPr>
        <p:spPr>
          <a:xfrm>
            <a:off x="3751072" y="4759082"/>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8282762" y="1856319"/>
            <a:ext cx="2573079" cy="369332"/>
          </a:xfrm>
          <a:prstGeom prst="rect">
            <a:avLst/>
          </a:prstGeom>
          <a:noFill/>
        </p:spPr>
        <p:txBody>
          <a:bodyPr wrap="square" rtlCol="0">
            <a:spAutoFit/>
          </a:bodyPr>
          <a:lstStyle/>
          <a:p>
            <a:pPr algn="ctr"/>
            <a:r>
              <a:rPr lang="zh-CN" altLang="en-US" dirty="0" smtClean="0"/>
              <a:t>最小化条件熵</a:t>
            </a:r>
            <a:endParaRPr lang="zh-CN" altLang="en-US" dirty="0"/>
          </a:p>
        </p:txBody>
      </p:sp>
      <p:sp>
        <p:nvSpPr>
          <p:cNvPr id="23" name="文本框 22"/>
          <p:cNvSpPr txBox="1"/>
          <p:nvPr/>
        </p:nvSpPr>
        <p:spPr>
          <a:xfrm>
            <a:off x="8282761" y="2853963"/>
            <a:ext cx="2573079" cy="369332"/>
          </a:xfrm>
          <a:prstGeom prst="rect">
            <a:avLst/>
          </a:prstGeom>
          <a:noFill/>
        </p:spPr>
        <p:txBody>
          <a:bodyPr wrap="square" rtlCol="0">
            <a:spAutoFit/>
          </a:bodyPr>
          <a:lstStyle/>
          <a:p>
            <a:pPr algn="ctr"/>
            <a:r>
              <a:rPr lang="zh-CN" altLang="en-US" dirty="0" smtClean="0"/>
              <a:t>变分近似分布</a:t>
            </a:r>
            <a:endParaRPr lang="zh-CN" altLang="en-US" dirty="0"/>
          </a:p>
        </p:txBody>
      </p:sp>
      <p:sp>
        <p:nvSpPr>
          <p:cNvPr id="24" name="文本框 23"/>
          <p:cNvSpPr txBox="1"/>
          <p:nvPr/>
        </p:nvSpPr>
        <p:spPr>
          <a:xfrm>
            <a:off x="8282760" y="3756441"/>
            <a:ext cx="2573079" cy="369332"/>
          </a:xfrm>
          <a:prstGeom prst="rect">
            <a:avLst/>
          </a:prstGeom>
          <a:noFill/>
        </p:spPr>
        <p:txBody>
          <a:bodyPr wrap="square" rtlCol="0">
            <a:spAutoFit/>
          </a:bodyPr>
          <a:lstStyle/>
          <a:p>
            <a:pPr algn="ctr"/>
            <a:r>
              <a:rPr lang="zh-CN" altLang="en-US" dirty="0" smtClean="0"/>
              <a:t>凸假设</a:t>
            </a:r>
            <a:r>
              <a:rPr lang="en-US" altLang="zh-CN" dirty="0" smtClean="0"/>
              <a:t>+Jensen </a:t>
            </a:r>
            <a:r>
              <a:rPr lang="zh-CN" altLang="en-US" dirty="0" smtClean="0"/>
              <a:t>不等式</a:t>
            </a:r>
            <a:endParaRPr lang="zh-CN" altLang="en-US" dirty="0"/>
          </a:p>
        </p:txBody>
      </p:sp>
      <p:sp>
        <p:nvSpPr>
          <p:cNvPr id="25" name="文本框 24"/>
          <p:cNvSpPr txBox="1"/>
          <p:nvPr/>
        </p:nvSpPr>
        <p:spPr>
          <a:xfrm>
            <a:off x="8282760" y="4538605"/>
            <a:ext cx="2573079" cy="369332"/>
          </a:xfrm>
          <a:prstGeom prst="rect">
            <a:avLst/>
          </a:prstGeom>
          <a:noFill/>
        </p:spPr>
        <p:txBody>
          <a:bodyPr wrap="square" rtlCol="0">
            <a:spAutoFit/>
          </a:bodyPr>
          <a:lstStyle/>
          <a:p>
            <a:pPr algn="ctr"/>
            <a:r>
              <a:rPr lang="zh-CN" altLang="en-US" dirty="0" smtClean="0"/>
              <a:t>交叉熵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3" y="278130"/>
            <a:ext cx="8097359" cy="461665"/>
          </a:xfrm>
          <a:prstGeom prst="rect">
            <a:avLst/>
          </a:prstGeom>
          <a:noFill/>
        </p:spPr>
        <p:txBody>
          <a:bodyPr wrap="square" rtlCol="0">
            <a:spAutoFit/>
          </a:bodyPr>
          <a:lstStyle/>
          <a:p>
            <a:r>
              <a:rPr lang="en-US" altLang="zh-CN"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Joint learning of graph structural and node classification</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mc:AlternateContent xmlns:mc="http://schemas.openxmlformats.org/markup-compatibility/2006">
        <mc:Choice xmlns:a14="http://schemas.microsoft.com/office/drawing/2010/main" Requires="a14">
          <p:sp>
            <p:nvSpPr>
              <p:cNvPr id="3" name="矩形 2"/>
              <p:cNvSpPr/>
              <p:nvPr/>
            </p:nvSpPr>
            <p:spPr>
              <a:xfrm>
                <a:off x="1057272" y="1691712"/>
                <a:ext cx="10574747" cy="646331"/>
              </a:xfrm>
              <a:prstGeom prst="rect">
                <a:avLst/>
              </a:prstGeom>
            </p:spPr>
            <p:txBody>
              <a:bodyPr wrap="square">
                <a:spAutoFit/>
              </a:bodyPr>
              <a:lstStyle/>
              <a:p>
                <a:r>
                  <a:rPr lang="zh-CN" altLang="en-US" dirty="0" smtClean="0"/>
                  <a:t>目标：</a:t>
                </a:r>
                <a:r>
                  <a:rPr lang="en-US" altLang="zh-CN" dirty="0" smtClean="0"/>
                  <a:t>To </a:t>
                </a:r>
                <a:r>
                  <a:rPr lang="en-US" altLang="zh-CN" dirty="0"/>
                  <a:t>identify what node features are most important for prediction </a:t>
                </a:r>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y</m:t>
                        </m:r>
                      </m:e>
                    </m:acc>
                    <m:r>
                      <a:rPr lang="zh-CN" altLang="en-US" i="1">
                        <a:latin typeface="Cambria Math" panose="02040503050406030204" pitchFamily="18" charset="0"/>
                      </a:rPr>
                      <m:t>，</m:t>
                    </m:r>
                  </m:oMath>
                </a14:m>
                <a:r>
                  <a:rPr lang="en-US" altLang="zh-CN" dirty="0" smtClean="0"/>
                  <a:t>GNNExplainer </a:t>
                </a:r>
                <a:r>
                  <a:rPr lang="en-US" altLang="zh-CN" dirty="0"/>
                  <a:t>learns a feature selector F for nodes in explanation </a:t>
                </a:r>
                <a:r>
                  <a:rPr lang="en-US" altLang="zh-CN" dirty="0" err="1" smtClean="0"/>
                  <a:t>Gs</a:t>
                </a:r>
                <a:r>
                  <a:rPr lang="en-US" altLang="zh-CN" dirty="0" smtClean="0"/>
                  <a:t>.</a:t>
                </a:r>
              </a:p>
            </p:txBody>
          </p:sp>
        </mc:Choice>
        <mc:Fallback>
          <p:sp>
            <p:nvSpPr>
              <p:cNvPr id="3" name="矩形 2"/>
              <p:cNvSpPr>
                <a:spLocks noRot="1" noChangeAspect="1" noMove="1" noResize="1" noEditPoints="1" noAdjustHandles="1" noChangeArrowheads="1" noChangeShapeType="1" noTextEdit="1"/>
              </p:cNvSpPr>
              <p:nvPr/>
            </p:nvSpPr>
            <p:spPr>
              <a:xfrm>
                <a:off x="1057272" y="1691712"/>
                <a:ext cx="10574747" cy="646331"/>
              </a:xfrm>
              <a:prstGeom prst="rect">
                <a:avLst/>
              </a:prstGeom>
              <a:blipFill rotWithShape="1">
                <a:blip r:embed="rId1"/>
                <a:stretch>
                  <a:fillRect l="-461" t="-5660" r="-922" b="-1415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p:cNvSpPr/>
              <p:nvPr/>
            </p:nvSpPr>
            <p:spPr>
              <a:xfrm>
                <a:off x="1057272" y="2970976"/>
                <a:ext cx="10053751" cy="677686"/>
              </a:xfrm>
              <a:prstGeom prst="rect">
                <a:avLst/>
              </a:prstGeom>
            </p:spPr>
            <p:txBody>
              <a:bodyPr wrap="square">
                <a:spAutoFit/>
              </a:bodyPr>
              <a:lstStyle/>
              <a:p>
                <a:r>
                  <a:rPr lang="en-US" altLang="zh-CN" dirty="0" smtClean="0"/>
                  <a:t>GNNExplainer </a:t>
                </a:r>
                <a:r>
                  <a:rPr lang="en-US" altLang="zh-CN" dirty="0"/>
                  <a:t>considers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𝑆</m:t>
                        </m:r>
                      </m:sub>
                      <m:sup>
                        <m:r>
                          <a:rPr lang="en-US" altLang="zh-CN" b="0" i="1" smtClean="0">
                            <a:latin typeface="Cambria Math" panose="02040503050406030204" pitchFamily="18" charset="0"/>
                          </a:rPr>
                          <m:t>𝐹</m:t>
                        </m:r>
                      </m:sup>
                    </m:sSubSup>
                  </m:oMath>
                </a14:m>
                <a:r>
                  <a:rPr lang="en-US" altLang="zh-CN" dirty="0" smtClean="0"/>
                  <a:t>as </a:t>
                </a:r>
                <a:r>
                  <a:rPr lang="en-US" altLang="zh-CN" dirty="0"/>
                  <a:t>a subset of features of nodes in </a:t>
                </a:r>
                <a:r>
                  <a:rPr lang="en-US" altLang="zh-CN" dirty="0" err="1" smtClean="0"/>
                  <a:t>Gs</a:t>
                </a:r>
                <a:r>
                  <a:rPr lang="en-US" altLang="zh-CN" dirty="0" smtClean="0"/>
                  <a:t>, </a:t>
                </a:r>
                <a:r>
                  <a:rPr lang="en-US" altLang="zh-CN" dirty="0"/>
                  <a:t>which are defined through a binary feature selector </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F</m:t>
                    </m:r>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{0,1}</m:t>
                        </m:r>
                      </m:e>
                      <m:sup>
                        <m:r>
                          <a:rPr lang="en-US" altLang="zh-CN" b="0" i="1" smtClean="0">
                            <a:latin typeface="Cambria Math" panose="02040503050406030204" pitchFamily="18" charset="0"/>
                            <a:ea typeface="Cambria Math" panose="02040503050406030204" pitchFamily="18" charset="0"/>
                          </a:rPr>
                          <m:t>𝑑</m:t>
                        </m:r>
                      </m:sup>
                    </m:sSup>
                  </m:oMath>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057272" y="2970976"/>
                <a:ext cx="10053751" cy="677686"/>
              </a:xfrm>
              <a:prstGeom prst="rect">
                <a:avLst/>
              </a:prstGeom>
              <a:blipFill rotWithShape="1">
                <a:blip r:embed="rId2"/>
                <a:stretch>
                  <a:fillRect l="-485" t="-3571" b="-9821"/>
                </a:stretch>
              </a:blipFill>
            </p:spPr>
            <p:txBody>
              <a:bodyPr/>
              <a:lstStyle/>
              <a:p>
                <a:r>
                  <a:rPr lang="zh-CN" altLang="en-US">
                    <a:noFill/>
                  </a:rPr>
                  <a:t> </a:t>
                </a:r>
                <a:endParaRPr lang="zh-CN" altLang="en-US">
                  <a:noFill/>
                </a:endParaRPr>
              </a:p>
            </p:txBody>
          </p:sp>
        </mc:Fallback>
      </mc:AlternateContent>
      <p:pic>
        <p:nvPicPr>
          <p:cNvPr id="9" name="图片 8"/>
          <p:cNvPicPr>
            <a:picLocks noChangeAspect="1"/>
          </p:cNvPicPr>
          <p:nvPr/>
        </p:nvPicPr>
        <p:blipFill rotWithShape="1">
          <a:blip r:embed="rId3"/>
          <a:srcRect l="54993"/>
          <a:stretch>
            <a:fillRect/>
          </a:stretch>
        </p:blipFill>
        <p:spPr>
          <a:xfrm>
            <a:off x="7910624" y="3820693"/>
            <a:ext cx="3322341" cy="2409825"/>
          </a:xfrm>
          <a:prstGeom prst="rect">
            <a:avLst/>
          </a:prstGeom>
        </p:spPr>
      </p:pic>
      <p:pic>
        <p:nvPicPr>
          <p:cNvPr id="11" name="图片 10"/>
          <p:cNvPicPr>
            <a:picLocks noChangeAspect="1"/>
          </p:cNvPicPr>
          <p:nvPr/>
        </p:nvPicPr>
        <p:blipFill>
          <a:blip r:embed="rId4"/>
          <a:stretch>
            <a:fillRect/>
          </a:stretch>
        </p:blipFill>
        <p:spPr>
          <a:xfrm>
            <a:off x="1057272" y="1075947"/>
            <a:ext cx="5086350" cy="428625"/>
          </a:xfrm>
          <a:prstGeom prst="rect">
            <a:avLst/>
          </a:prstGeom>
        </p:spPr>
      </p:pic>
      <p:pic>
        <p:nvPicPr>
          <p:cNvPr id="6" name="图片 5"/>
          <p:cNvPicPr>
            <a:picLocks noChangeAspect="1"/>
          </p:cNvPicPr>
          <p:nvPr/>
        </p:nvPicPr>
        <p:blipFill>
          <a:blip r:embed="rId5"/>
          <a:stretch>
            <a:fillRect/>
          </a:stretch>
        </p:blipFill>
        <p:spPr>
          <a:xfrm>
            <a:off x="2429761" y="4067282"/>
            <a:ext cx="4972050" cy="428625"/>
          </a:xfrm>
          <a:prstGeom prst="rect">
            <a:avLst/>
          </a:prstGeom>
        </p:spPr>
      </p:pic>
      <p:pic>
        <p:nvPicPr>
          <p:cNvPr id="7" name="图片 6"/>
          <p:cNvPicPr>
            <a:picLocks noChangeAspect="1"/>
          </p:cNvPicPr>
          <p:nvPr/>
        </p:nvPicPr>
        <p:blipFill>
          <a:blip r:embed="rId6"/>
          <a:stretch>
            <a:fillRect/>
          </a:stretch>
        </p:blipFill>
        <p:spPr>
          <a:xfrm>
            <a:off x="2429761" y="4887492"/>
            <a:ext cx="1247775" cy="276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4" y="278130"/>
            <a:ext cx="4107393"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模型推广</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1158948" y="1605516"/>
                <a:ext cx="10302949" cy="1477328"/>
              </a:xfrm>
              <a:prstGeom prst="rect">
                <a:avLst/>
              </a:prstGeom>
              <a:noFill/>
            </p:spPr>
            <p:txBody>
              <a:bodyPr wrap="square" rtlCol="0">
                <a:spAutoFit/>
              </a:bodyPr>
              <a:lstStyle/>
              <a:p>
                <a:r>
                  <a:rPr lang="en-US" altLang="zh-CN" dirty="0" smtClean="0"/>
                  <a:t>Single-instance -&gt; multi-instance</a:t>
                </a:r>
              </a:p>
              <a:p>
                <a:pPr marL="342900" indent="-342900">
                  <a:buFont typeface="+mj-lt"/>
                  <a:buAutoNum type="arabicPeriod"/>
                </a:pPr>
                <a:r>
                  <a:rPr lang="en-US" altLang="zh-CN" dirty="0"/>
                  <a:t>C</a:t>
                </a:r>
                <a:r>
                  <a:rPr lang="en-US" altLang="zh-CN" dirty="0" smtClean="0"/>
                  <a:t>hoose a reference node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c</m:t>
                        </m:r>
                      </m:sub>
                    </m:sSub>
                  </m:oMath>
                </a14:m>
                <a:endParaRPr lang="en-US" altLang="zh-CN" dirty="0" smtClean="0"/>
              </a:p>
              <a:p>
                <a:pPr marL="342900" indent="-342900">
                  <a:buFont typeface="+mj-lt"/>
                  <a:buAutoNum type="arabicPeriod"/>
                </a:pPr>
                <a:r>
                  <a:rPr lang="en-US" altLang="zh-CN" dirty="0"/>
                  <a:t>T</a:t>
                </a:r>
                <a:r>
                  <a:rPr lang="en-US" altLang="zh-CN" dirty="0" smtClean="0"/>
                  <a:t>ake </a:t>
                </a:r>
                <a:r>
                  <a:rPr lang="en-US" altLang="zh-CN" dirty="0"/>
                  <a:t>explanation </a:t>
                </a:r>
                <a:r>
                  <a:rPr lang="en-US" altLang="zh-CN" dirty="0" err="1" smtClean="0"/>
                  <a:t>Gs</a:t>
                </a:r>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c</m:t>
                        </m:r>
                      </m:sub>
                    </m:sSub>
                  </m:oMath>
                </a14:m>
                <a:r>
                  <a:rPr lang="en-US" altLang="zh-CN" dirty="0"/>
                  <a:t>) for reference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c</m:t>
                        </m:r>
                      </m:sub>
                    </m:sSub>
                  </m:oMath>
                </a14:m>
                <a:r>
                  <a:rPr lang="en-US" altLang="zh-CN" dirty="0"/>
                  <a:t> and align it to explanations </a:t>
                </a:r>
                <a:r>
                  <a:rPr lang="en-US" altLang="zh-CN" dirty="0" smtClean="0"/>
                  <a:t>of other </a:t>
                </a:r>
                <a:r>
                  <a:rPr lang="en-US" altLang="zh-CN" dirty="0"/>
                  <a:t>nodes assigned </a:t>
                </a:r>
                <a:r>
                  <a:rPr lang="en-US" altLang="zh-CN" dirty="0" smtClean="0"/>
                  <a:t>to class </a:t>
                </a:r>
                <a:r>
                  <a:rPr lang="en-US" altLang="zh-CN" dirty="0"/>
                  <a:t>c. </a:t>
                </a:r>
                <a:endParaRPr lang="en-US" altLang="zh-CN" dirty="0" smtClean="0"/>
              </a:p>
              <a:p>
                <a:pPr marL="342900" indent="-342900">
                  <a:buFont typeface="+mj-lt"/>
                  <a:buAutoNum type="arabicPeriod"/>
                </a:pPr>
                <a:r>
                  <a:rPr lang="en-US" altLang="zh-CN" dirty="0" smtClean="0"/>
                  <a:t>Finding </a:t>
                </a:r>
                <a:r>
                  <a:rPr lang="en-US" altLang="zh-CN" dirty="0"/>
                  <a:t>optimal matching </a:t>
                </a:r>
                <a:r>
                  <a:rPr lang="en-US" altLang="zh-CN" dirty="0" smtClean="0"/>
                  <a:t>of large </a:t>
                </a:r>
                <a:r>
                  <a:rPr lang="en-US" altLang="zh-CN" dirty="0"/>
                  <a:t>graphs is challenging in practice. </a:t>
                </a:r>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158948" y="1605516"/>
                <a:ext cx="10302949" cy="1477328"/>
              </a:xfrm>
              <a:prstGeom prst="rect">
                <a:avLst/>
              </a:prstGeom>
              <a:blipFill rotWithShape="1">
                <a:blip r:embed="rId1"/>
                <a:stretch>
                  <a:fillRect l="-473" t="-2058" b="-5350"/>
                </a:stretch>
              </a:blipFill>
            </p:spPr>
            <p:txBody>
              <a:bodyPr/>
              <a:lstStyle/>
              <a:p>
                <a:r>
                  <a:rPr lang="zh-CN" altLang="en-US">
                    <a:noFill/>
                  </a:rPr>
                  <a:t> </a:t>
                </a:r>
                <a:endParaRPr lang="zh-CN" altLang="en-US">
                  <a:noFill/>
                </a:endParaRPr>
              </a:p>
            </p:txBody>
          </p:sp>
        </mc:Fallback>
      </mc:AlternateContent>
      <p:sp>
        <p:nvSpPr>
          <p:cNvPr id="8" name="矩形 7"/>
          <p:cNvSpPr/>
          <p:nvPr/>
        </p:nvSpPr>
        <p:spPr>
          <a:xfrm>
            <a:off x="1158948" y="3763899"/>
            <a:ext cx="5256567" cy="369332"/>
          </a:xfrm>
          <a:prstGeom prst="rect">
            <a:avLst/>
          </a:prstGeom>
        </p:spPr>
        <p:txBody>
          <a:bodyPr wrap="none">
            <a:spAutoFit/>
          </a:bodyPr>
          <a:lstStyle/>
          <a:p>
            <a:r>
              <a:rPr lang="en-US" altLang="zh-CN" dirty="0"/>
              <a:t>Integrating additional constraints into explanations.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4" y="278130"/>
            <a:ext cx="4107393" cy="461665"/>
          </a:xfrm>
          <a:prstGeom prst="rect">
            <a:avLst/>
          </a:prstGeom>
          <a:noFill/>
        </p:spPr>
        <p:txBody>
          <a:bodyPr wrap="square" rtlCol="0">
            <a:spAutoFit/>
          </a:bodyPr>
          <a:lstStyle/>
          <a:p>
            <a:r>
              <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rPr>
              <a:t>实验结果</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pic>
        <p:nvPicPr>
          <p:cNvPr id="2" name="图片 1"/>
          <p:cNvPicPr>
            <a:picLocks noChangeAspect="1"/>
          </p:cNvPicPr>
          <p:nvPr/>
        </p:nvPicPr>
        <p:blipFill>
          <a:blip r:embed="rId1"/>
          <a:stretch>
            <a:fillRect/>
          </a:stretch>
        </p:blipFill>
        <p:spPr>
          <a:xfrm>
            <a:off x="1210450" y="1499189"/>
            <a:ext cx="9882962" cy="2806995"/>
          </a:xfrm>
          <a:prstGeom prst="rect">
            <a:avLst/>
          </a:prstGeom>
        </p:spPr>
      </p:pic>
      <p:pic>
        <p:nvPicPr>
          <p:cNvPr id="3" name="图片 2"/>
          <p:cNvPicPr>
            <a:picLocks noChangeAspect="1"/>
          </p:cNvPicPr>
          <p:nvPr/>
        </p:nvPicPr>
        <p:blipFill>
          <a:blip r:embed="rId2"/>
          <a:stretch>
            <a:fillRect/>
          </a:stretch>
        </p:blipFill>
        <p:spPr>
          <a:xfrm>
            <a:off x="2151431" y="4691727"/>
            <a:ext cx="8001000" cy="962025"/>
          </a:xfrm>
          <a:prstGeom prst="rect">
            <a:avLst/>
          </a:prstGeom>
        </p:spPr>
      </p:pic>
      <p:pic>
        <p:nvPicPr>
          <p:cNvPr id="4" name="图片 3"/>
          <p:cNvPicPr>
            <a:picLocks noChangeAspect="1"/>
          </p:cNvPicPr>
          <p:nvPr/>
        </p:nvPicPr>
        <p:blipFill>
          <a:blip r:embed="rId3"/>
          <a:stretch>
            <a:fillRect/>
          </a:stretch>
        </p:blipFill>
        <p:spPr>
          <a:xfrm>
            <a:off x="2113331" y="5653752"/>
            <a:ext cx="8039100" cy="476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1"/>
          <a:stretch>
            <a:fillRect/>
          </a:stretch>
        </p:blipFill>
        <p:spPr>
          <a:xfrm>
            <a:off x="815658" y="1671858"/>
            <a:ext cx="10848351" cy="2985202"/>
          </a:xfrm>
          <a:prstGeom prst="rect">
            <a:avLst/>
          </a:prstGeom>
        </p:spPr>
      </p:pic>
      <p:sp>
        <p:nvSpPr>
          <p:cNvPr id="11" name="文本框 10"/>
          <p:cNvSpPr txBox="1"/>
          <p:nvPr/>
        </p:nvSpPr>
        <p:spPr>
          <a:xfrm>
            <a:off x="1057274" y="278130"/>
            <a:ext cx="4107393" cy="461665"/>
          </a:xfrm>
          <a:prstGeom prst="rect">
            <a:avLst/>
          </a:prstGeom>
          <a:noFill/>
        </p:spPr>
        <p:txBody>
          <a:bodyPr wrap="square" rtlCol="0">
            <a:spAutoFit/>
          </a:bodyPr>
          <a:lstStyle/>
          <a:p>
            <a:r>
              <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rPr>
              <a:t>实验结果</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1"/>
          <a:stretch>
            <a:fillRect/>
          </a:stretch>
        </p:blipFill>
        <p:spPr>
          <a:xfrm>
            <a:off x="2694305" y="1501775"/>
            <a:ext cx="6804025" cy="3855085"/>
          </a:xfrm>
          <a:prstGeom prst="rect">
            <a:avLst/>
          </a:prstGeom>
        </p:spPr>
      </p:pic>
      <p:sp>
        <p:nvSpPr>
          <p:cNvPr id="11" name="文本框 10"/>
          <p:cNvSpPr txBox="1"/>
          <p:nvPr/>
        </p:nvSpPr>
        <p:spPr>
          <a:xfrm>
            <a:off x="1057274" y="278130"/>
            <a:ext cx="4107393" cy="461665"/>
          </a:xfrm>
          <a:prstGeom prst="rect">
            <a:avLst/>
          </a:prstGeom>
          <a:noFill/>
        </p:spPr>
        <p:txBody>
          <a:bodyPr wrap="square" rtlCol="0">
            <a:spAutoFit/>
          </a:bodyPr>
          <a:lstStyle/>
          <a:p>
            <a:r>
              <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rPr>
              <a:t>实验结果</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5" y="278130"/>
            <a:ext cx="2334260" cy="460375"/>
          </a:xfrm>
          <a:prstGeom prst="rect">
            <a:avLst/>
          </a:prstGeom>
          <a:noFill/>
        </p:spPr>
        <p:txBody>
          <a:bodyPr wrap="square" rtlCol="0">
            <a:spAutoFit/>
          </a:bodyPr>
          <a:lstStyle/>
          <a:p>
            <a:pPr algn="dist"/>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结论和一些想法</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sp>
        <p:nvSpPr>
          <p:cNvPr id="3" name="文本框 2"/>
          <p:cNvSpPr txBox="1"/>
          <p:nvPr/>
        </p:nvSpPr>
        <p:spPr>
          <a:xfrm>
            <a:off x="1212850" y="1570990"/>
            <a:ext cx="9210040" cy="922020"/>
          </a:xfrm>
          <a:prstGeom prst="rect">
            <a:avLst/>
          </a:prstGeom>
          <a:noFill/>
        </p:spPr>
        <p:txBody>
          <a:bodyPr wrap="square" rtlCol="0">
            <a:spAutoFit/>
          </a:bodyPr>
          <a:lstStyle/>
          <a:p>
            <a:pPr marL="342900" indent="-342900">
              <a:buAutoNum type="arabicPeriod"/>
            </a:pPr>
            <a:r>
              <a:rPr lang="zh-CN" altLang="en-US"/>
              <a:t>第一个对</a:t>
            </a:r>
            <a:r>
              <a:rPr lang="en-US" altLang="zh-CN"/>
              <a:t>GNN</a:t>
            </a:r>
            <a:r>
              <a:rPr lang="zh-CN" altLang="en-US"/>
              <a:t>进行解释的研究；</a:t>
            </a:r>
            <a:endParaRPr lang="zh-CN" altLang="en-US"/>
          </a:p>
          <a:p>
            <a:pPr marL="342900" indent="-342900">
              <a:buAutoNum type="arabicPeriod"/>
            </a:pPr>
            <a:r>
              <a:rPr lang="zh-CN" altLang="en-US"/>
              <a:t>应用到各种</a:t>
            </a:r>
            <a:r>
              <a:rPr lang="en-US" altLang="zh-CN"/>
              <a:t>GNN</a:t>
            </a:r>
            <a:r>
              <a:rPr lang="zh-CN" altLang="en-US"/>
              <a:t>，并且可以解释单个节点和某类节点；</a:t>
            </a:r>
            <a:endParaRPr lang="zh-CN" altLang="en-US"/>
          </a:p>
          <a:p>
            <a:pPr marL="342900" indent="-342900">
              <a:buAutoNum type="arabicPeriod"/>
            </a:pPr>
            <a:r>
              <a:rPr lang="zh-CN" altLang="en-US"/>
              <a:t>实验证明能够更好地解释</a:t>
            </a:r>
            <a:r>
              <a:rPr lang="en-US" altLang="zh-CN"/>
              <a:t>GNN</a:t>
            </a:r>
            <a:r>
              <a:rPr lang="zh-CN" altLang="en-US"/>
              <a:t>，并且发现已训练</a:t>
            </a:r>
            <a:r>
              <a:rPr lang="en-US" altLang="zh-CN"/>
              <a:t>GNN</a:t>
            </a:r>
            <a:r>
              <a:rPr lang="zh-CN" altLang="en-US"/>
              <a:t>的问题。</a:t>
            </a:r>
            <a:endParaRPr lang="zh-CN" altLang="en-US"/>
          </a:p>
        </p:txBody>
      </p:sp>
      <p:sp>
        <p:nvSpPr>
          <p:cNvPr id="4" name="文本框 3"/>
          <p:cNvSpPr txBox="1"/>
          <p:nvPr/>
        </p:nvSpPr>
        <p:spPr>
          <a:xfrm>
            <a:off x="1308735" y="3487420"/>
            <a:ext cx="9210040" cy="922020"/>
          </a:xfrm>
          <a:prstGeom prst="rect">
            <a:avLst/>
          </a:prstGeom>
          <a:noFill/>
        </p:spPr>
        <p:txBody>
          <a:bodyPr wrap="square" rtlCol="0">
            <a:spAutoFit/>
          </a:bodyPr>
          <a:lstStyle/>
          <a:p>
            <a:pPr marL="342900" indent="-342900">
              <a:buAutoNum type="arabicPeriod"/>
            </a:pPr>
            <a:r>
              <a:rPr lang="zh-CN" altLang="en-US" dirty="0"/>
              <a:t>在</a:t>
            </a:r>
            <a:r>
              <a:rPr lang="en-US" altLang="zh-CN" dirty="0"/>
              <a:t>GNN</a:t>
            </a:r>
            <a:r>
              <a:rPr lang="zh-CN" altLang="en-US" dirty="0"/>
              <a:t>攻防的应用；</a:t>
            </a:r>
            <a:endParaRPr lang="zh-CN" altLang="en-US" dirty="0"/>
          </a:p>
          <a:p>
            <a:pPr marL="342900" indent="-342900">
              <a:buAutoNum type="arabicPeriod"/>
            </a:pPr>
            <a:r>
              <a:rPr lang="zh-CN" altLang="en-US" dirty="0"/>
              <a:t>对于可解释性的执著；</a:t>
            </a:r>
            <a:endParaRPr lang="zh-CN" altLang="en-US" dirty="0"/>
          </a:p>
          <a:p>
            <a:pPr marL="342900" indent="-342900">
              <a:buAutoNum type="arabicPeriod"/>
            </a:pPr>
            <a:r>
              <a:rPr lang="zh-CN" altLang="en-US" dirty="0"/>
              <a:t>对于其他神经网络解释性的启发。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研究背景</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83732" y="1398736"/>
            <a:ext cx="10092268" cy="1383665"/>
          </a:xfrm>
          <a:prstGeom prst="rect">
            <a:avLst/>
          </a:prstGeom>
          <a:noFill/>
          <a:ln>
            <a:noFill/>
          </a:ln>
        </p:spPr>
        <p:txBody>
          <a:bodyPr wrap="square" rtlCol="0">
            <a:spAutoFit/>
          </a:bodyPr>
          <a:lstStyle/>
          <a:p>
            <a:pPr>
              <a:lnSpc>
                <a:spcPct val="150000"/>
              </a:lnSpc>
            </a:pPr>
            <a:r>
              <a:rPr lang="en-US" sz="2000" dirty="0">
                <a:latin typeface="微软雅黑" panose="020B0503020204020204" pitchFamily="34" charset="-122"/>
                <a:ea typeface="微软雅黑" panose="020B0503020204020204" pitchFamily="34" charset="-122"/>
              </a:rPr>
              <a:t>GNN</a:t>
            </a:r>
            <a:r>
              <a:rPr lang="zh-CN" altLang="en-US" sz="2000" dirty="0">
                <a:latin typeface="微软雅黑" panose="020B0503020204020204" pitchFamily="34" charset="-122"/>
                <a:ea typeface="微软雅黑" panose="020B0503020204020204" pitchFamily="34" charset="-122"/>
              </a:rPr>
              <a:t>一般过程：</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dirty="0">
                <a:latin typeface="微软雅黑" panose="020B0503020204020204" pitchFamily="34" charset="-122"/>
                <a:ea typeface="微软雅黑" panose="020B0503020204020204" pitchFamily="34" charset="-122"/>
              </a:rPr>
              <a:t>GNNs combine </a:t>
            </a:r>
            <a:r>
              <a:rPr b="1" dirty="0">
                <a:latin typeface="微软雅黑" panose="020B0503020204020204" pitchFamily="34" charset="-122"/>
                <a:ea typeface="微软雅黑" panose="020B0503020204020204" pitchFamily="34" charset="-122"/>
              </a:rPr>
              <a:t>node feature information</a:t>
            </a:r>
            <a:r>
              <a:rPr dirty="0">
                <a:latin typeface="微软雅黑" panose="020B0503020204020204" pitchFamily="34" charset="-122"/>
                <a:ea typeface="微软雅黑" panose="020B0503020204020204" pitchFamily="34" charset="-122"/>
              </a:rPr>
              <a:t> with the </a:t>
            </a:r>
            <a:r>
              <a:rPr b="1" dirty="0">
                <a:latin typeface="微软雅黑" panose="020B0503020204020204" pitchFamily="34" charset="-122"/>
                <a:ea typeface="微软雅黑" panose="020B0503020204020204" pitchFamily="34" charset="-122"/>
              </a:rPr>
              <a:t>graph structure</a:t>
            </a:r>
            <a:r>
              <a:rPr dirty="0">
                <a:latin typeface="微软雅黑" panose="020B0503020204020204" pitchFamily="34" charset="-122"/>
                <a:ea typeface="微软雅黑" panose="020B0503020204020204" pitchFamily="34" charset="-122"/>
              </a:rPr>
              <a:t> by recursively passing neural messages along edges of the input graph.</a:t>
            </a:r>
            <a:endParaRPr dirty="0">
              <a:latin typeface="微软雅黑" panose="020B0503020204020204" pitchFamily="34" charset="-122"/>
              <a:ea typeface="微软雅黑" panose="020B0503020204020204" pitchFamily="34" charset="-122"/>
            </a:endParaRPr>
          </a:p>
        </p:txBody>
      </p:sp>
      <p:sp>
        <p:nvSpPr>
          <p:cNvPr id="4" name="矩形 3"/>
          <p:cNvSpPr/>
          <p:nvPr/>
        </p:nvSpPr>
        <p:spPr>
          <a:xfrm>
            <a:off x="1083732" y="3222790"/>
            <a:ext cx="10092268" cy="3046095"/>
          </a:xfrm>
          <a:prstGeom prst="rect">
            <a:avLst/>
          </a:prstGeom>
        </p:spPr>
        <p:txBody>
          <a:bodyPr wrap="square">
            <a:spAutoFit/>
          </a:bodyPr>
          <a:lstStyle/>
          <a:p>
            <a:pPr algn="just">
              <a:lnSpc>
                <a:spcPct val="150000"/>
              </a:lnSpc>
            </a:pPr>
            <a:r>
              <a:rPr sz="2000" b="0" i="0" dirty="0">
                <a:latin typeface="微软雅黑" panose="020B0503020204020204" pitchFamily="34" charset="-122"/>
                <a:ea typeface="微软雅黑" panose="020B0503020204020204" pitchFamily="34" charset="-122"/>
              </a:rPr>
              <a:t>可解释的必要性</a:t>
            </a:r>
            <a:r>
              <a:rPr lang="zh-CN" sz="2000" b="0" i="0" dirty="0">
                <a:solidFill>
                  <a:srgbClr val="1A1A1A"/>
                </a:solidFill>
                <a:effectLst/>
                <a:latin typeface="-apple-system"/>
              </a:rPr>
              <a:t>：</a:t>
            </a:r>
            <a:endParaRPr lang="zh-CN" b="0" i="0" dirty="0">
              <a:solidFill>
                <a:srgbClr val="1A1A1A"/>
              </a:solidFill>
              <a:effectLst/>
              <a:latin typeface="-apple-system"/>
            </a:endParaRPr>
          </a:p>
          <a:p>
            <a:pPr marL="342900" indent="-342900" algn="just">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I</a:t>
            </a:r>
            <a:r>
              <a:rPr lang="zh-CN" dirty="0">
                <a:latin typeface="微软雅黑" panose="020B0503020204020204" pitchFamily="34" charset="-122"/>
                <a:ea typeface="微软雅黑" panose="020B0503020204020204" pitchFamily="34" charset="-122"/>
              </a:rPr>
              <a:t>t can increase trust in the GNN model</a:t>
            </a:r>
            <a:r>
              <a:rPr lang="en-US" alt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a:p>
            <a:pPr marL="342900" indent="-342900" algn="just">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I</a:t>
            </a:r>
            <a:r>
              <a:rPr lang="zh-CN" dirty="0">
                <a:latin typeface="微软雅黑" panose="020B0503020204020204" pitchFamily="34" charset="-122"/>
                <a:ea typeface="微软雅黑" panose="020B0503020204020204" pitchFamily="34" charset="-122"/>
              </a:rPr>
              <a:t>t improves model’s transparency in a growing number of decision-critical applications pertaining to fairness, privacy and other safety challenges</a:t>
            </a:r>
            <a:r>
              <a:rPr lang="en-US" alt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a:p>
            <a:pPr marL="342900" indent="-342900" algn="just">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I</a:t>
            </a:r>
            <a:r>
              <a:rPr lang="zh-CN" dirty="0">
                <a:latin typeface="微软雅黑" panose="020B0503020204020204" pitchFamily="34" charset="-122"/>
                <a:ea typeface="微软雅黑" panose="020B0503020204020204" pitchFamily="34" charset="-122"/>
              </a:rPr>
              <a:t>t allows practitioners to get an understanding of the network characteristics, identify and correct systematic patterns of mistakes made by models before deploying them in the real world.</a:t>
            </a:r>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目前的方法及问题</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83732" y="1448901"/>
            <a:ext cx="10092268" cy="368300"/>
          </a:xfrm>
          <a:prstGeom prst="rect">
            <a:avLst/>
          </a:prstGeom>
          <a:noFill/>
          <a:ln>
            <a:noFill/>
          </a:ln>
        </p:spPr>
        <p:txBody>
          <a:bodyPr wrap="square" rtlCol="0">
            <a:spAutoFit/>
          </a:bodyPr>
          <a:lstStyle/>
          <a:p>
            <a:r>
              <a:rPr lang="en-US" b="1" dirty="0">
                <a:latin typeface="微软雅黑" panose="020B0503020204020204" pitchFamily="34" charset="-122"/>
                <a:ea typeface="微软雅黑" panose="020B0503020204020204" pitchFamily="34" charset="-122"/>
              </a:rPr>
              <a:t>No methods for explaining GNNs. These methods only for neural networks.</a:t>
            </a:r>
            <a:endParaRPr lang="zh-CN" altLang="en-US" b="1" dirty="0">
              <a:latin typeface="微软雅黑" panose="020B0503020204020204" pitchFamily="34" charset="-122"/>
              <a:ea typeface="微软雅黑" panose="020B0503020204020204" pitchFamily="34" charset="-122"/>
            </a:endParaRPr>
          </a:p>
        </p:txBody>
      </p:sp>
      <p:sp>
        <p:nvSpPr>
          <p:cNvPr id="7" name="矩形 6"/>
          <p:cNvSpPr/>
          <p:nvPr/>
        </p:nvSpPr>
        <p:spPr>
          <a:xfrm>
            <a:off x="1083732" y="2844390"/>
            <a:ext cx="10092268" cy="1529715"/>
          </a:xfrm>
          <a:prstGeom prst="rect">
            <a:avLst/>
          </a:prstGeom>
        </p:spPr>
        <p:txBody>
          <a:bodyPr wrap="square">
            <a:spAutoFit/>
          </a:bodyPr>
          <a:lstStyle/>
          <a:p>
            <a:pPr>
              <a:lnSpc>
                <a:spcPct val="130000"/>
              </a:lnSpc>
            </a:pPr>
            <a:r>
              <a:rPr lang="en-US" dirty="0">
                <a:latin typeface="微软雅黑" panose="020B0503020204020204" pitchFamily="34" charset="-122"/>
                <a:ea typeface="微软雅黑" panose="020B0503020204020204" pitchFamily="34" charset="-122"/>
              </a:rPr>
              <a:t>Non-graph neural networks：</a:t>
            </a:r>
            <a:endParaRPr lang="en-US" dirty="0">
              <a:latin typeface="微软雅黑" panose="020B0503020204020204" pitchFamily="34" charset="-122"/>
              <a:ea typeface="微软雅黑" panose="020B0503020204020204" pitchFamily="34" charset="-122"/>
            </a:endParaRPr>
          </a:p>
          <a:p>
            <a:pPr marL="342900" indent="-342900">
              <a:lnSpc>
                <a:spcPct val="130000"/>
              </a:lnSpc>
              <a:buAutoNum type="arabicPeriod"/>
            </a:pPr>
            <a:r>
              <a:rPr lang="en-US" dirty="0">
                <a:latin typeface="微软雅黑" panose="020B0503020204020204" pitchFamily="34" charset="-122"/>
                <a:ea typeface="微软雅黑" panose="020B0503020204020204" pitchFamily="34" charset="-122"/>
              </a:rPr>
              <a:t>Simple surrogate models.</a:t>
            </a:r>
            <a:endParaRPr lang="en-US" dirty="0">
              <a:latin typeface="微软雅黑" panose="020B0503020204020204" pitchFamily="34" charset="-122"/>
              <a:ea typeface="微软雅黑" panose="020B0503020204020204" pitchFamily="34" charset="-122"/>
            </a:endParaRPr>
          </a:p>
          <a:p>
            <a:pPr marL="342900" indent="-342900">
              <a:lnSpc>
                <a:spcPct val="130000"/>
              </a:lnSpc>
              <a:buAutoNum type="arabicPeriod"/>
            </a:pPr>
            <a:r>
              <a:rPr lang="en-US" dirty="0">
                <a:latin typeface="微软雅黑" panose="020B0503020204020204" pitchFamily="34" charset="-122"/>
                <a:ea typeface="微软雅黑" panose="020B0503020204020204" pitchFamily="34" charset="-122"/>
              </a:rPr>
              <a:t>Examine models for relevant features or identify influential input instances.</a:t>
            </a:r>
            <a:endParaRPr lang="en-US" dirty="0">
              <a:latin typeface="微软雅黑" panose="020B0503020204020204" pitchFamily="34" charset="-122"/>
              <a:ea typeface="微软雅黑" panose="020B0503020204020204" pitchFamily="34" charset="-122"/>
            </a:endParaRPr>
          </a:p>
          <a:p>
            <a:pPr marL="342900" indent="-342900">
              <a:lnSpc>
                <a:spcPct val="130000"/>
              </a:lnSpc>
              <a:buAutoNum type="arabicPeriod"/>
            </a:pPr>
            <a:r>
              <a:rPr lang="en-US" dirty="0">
                <a:latin typeface="微软雅黑" panose="020B0503020204020204" pitchFamily="34" charset="-122"/>
                <a:ea typeface="微软雅黑" panose="020B0503020204020204" pitchFamily="34" charset="-122"/>
              </a:rPr>
              <a:t>Attention mechanisms.</a:t>
            </a:r>
            <a:endParaRPr lang="en-US" dirty="0">
              <a:latin typeface="微软雅黑" panose="020B0503020204020204" pitchFamily="34" charset="-122"/>
              <a:ea typeface="微软雅黑" panose="020B0503020204020204" pitchFamily="34" charset="-122"/>
            </a:endParaRPr>
          </a:p>
        </p:txBody>
      </p:sp>
      <p:sp>
        <p:nvSpPr>
          <p:cNvPr id="8" name="矩形 7"/>
          <p:cNvSpPr/>
          <p:nvPr/>
        </p:nvSpPr>
        <p:spPr>
          <a:xfrm>
            <a:off x="1083732" y="4636436"/>
            <a:ext cx="10092268" cy="812530"/>
          </a:xfrm>
          <a:prstGeom prst="rect">
            <a:avLst/>
          </a:prstGeom>
        </p:spPr>
        <p:txBody>
          <a:bodyPr wrap="square">
            <a:spAutoFit/>
          </a:bodyPr>
          <a:lstStyle/>
          <a:p>
            <a:pPr>
              <a:lnSpc>
                <a:spcPct val="130000"/>
              </a:lnSpc>
            </a:pPr>
            <a:r>
              <a:rPr lang="en-US" dirty="0" smtClean="0">
                <a:latin typeface="微软雅黑" panose="020B0503020204020204" pitchFamily="34" charset="-122"/>
                <a:ea typeface="微软雅黑" panose="020B0503020204020204" pitchFamily="34" charset="-122"/>
              </a:rPr>
              <a:t>These approaches </a:t>
            </a:r>
            <a:r>
              <a:rPr lang="en-US" dirty="0">
                <a:latin typeface="微软雅黑" panose="020B0503020204020204" pitchFamily="34" charset="-122"/>
                <a:ea typeface="微软雅黑" panose="020B0503020204020204" pitchFamily="34" charset="-122"/>
              </a:rPr>
              <a:t>fall short in their ability to incorporate relational information, the essence of graphs.</a:t>
            </a:r>
            <a:endParaRPr 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037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GNNExplainer </a:t>
            </a:r>
            <a:r>
              <a:rPr lang="zh-CN" altLang="en-US" sz="2400" dirty="0" smtClean="0">
                <a:latin typeface="微软雅黑" panose="020B0503020204020204" pitchFamily="34" charset="-122"/>
                <a:ea typeface="微软雅黑" panose="020B0503020204020204" pitchFamily="34" charset="-122"/>
              </a:rPr>
              <a:t>的能力</a:t>
            </a:r>
            <a:endParaRPr lang="en-US" altLang="zh-CN" sz="2400" dirty="0" smtClean="0">
              <a:latin typeface="微软雅黑" panose="020B0503020204020204" pitchFamily="34" charset="-122"/>
              <a:ea typeface="微软雅黑" panose="020B0503020204020204" pitchFamily="34" charset="-122"/>
            </a:endParaRPr>
          </a:p>
        </p:txBody>
      </p:sp>
      <p:sp>
        <p:nvSpPr>
          <p:cNvPr id="19" name="矩形 18"/>
          <p:cNvSpPr/>
          <p:nvPr/>
        </p:nvSpPr>
        <p:spPr>
          <a:xfrm>
            <a:off x="1083732" y="4496659"/>
            <a:ext cx="9838268" cy="1338828"/>
          </a:xfrm>
          <a:prstGeom prst="rect">
            <a:avLst/>
          </a:prstGeom>
        </p:spPr>
        <p:txBody>
          <a:bodyPr wrap="square">
            <a:spAutoFit/>
          </a:bodyPr>
          <a:lstStyle/>
          <a:p>
            <a:pPr marL="342900" indent="-342900">
              <a:lnSpc>
                <a:spcPct val="150000"/>
              </a:lnSpc>
              <a:buFont typeface="+mj-lt"/>
              <a:buAutoNum type="arabicPeriod"/>
            </a:pPr>
            <a:r>
              <a:rPr lang="en-US" altLang="zh-CN" dirty="0" smtClean="0">
                <a:latin typeface="微软雅黑" panose="020B0503020204020204" pitchFamily="34" charset="-122"/>
                <a:ea typeface="微软雅黑" panose="020B0503020204020204" pitchFamily="34" charset="-122"/>
              </a:rPr>
              <a:t>Explain </a:t>
            </a:r>
            <a:r>
              <a:rPr lang="en-US" altLang="zh-CN" dirty="0">
                <a:latin typeface="微软雅黑" panose="020B0503020204020204" pitchFamily="34" charset="-122"/>
                <a:ea typeface="微软雅黑" panose="020B0503020204020204" pitchFamily="34" charset="-122"/>
              </a:rPr>
              <a:t>predictions of any GNN on any machine learning task for graphs, including node classification, link prediction, and graph classification. </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It handles single- as well as multi-instance explanations.</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964266" y="1317773"/>
            <a:ext cx="8077200" cy="245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Problem formulation</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矩形 3"/>
              <p:cNvSpPr/>
              <p:nvPr/>
            </p:nvSpPr>
            <p:spPr>
              <a:xfrm>
                <a:off x="1083732" y="1393438"/>
                <a:ext cx="9920966" cy="679481"/>
              </a:xfrm>
              <a:prstGeom prst="rect">
                <a:avLst/>
              </a:prstGeom>
            </p:spPr>
            <p:txBody>
              <a:bodyPr wrap="square">
                <a:spAutoFit/>
              </a:bodyPr>
              <a:lstStyle/>
              <a:p>
                <a:r>
                  <a:rPr lang="en-US" altLang="zh-CN" dirty="0" smtClean="0"/>
                  <a:t>The single-instance explanation is </a:t>
                </a:r>
                <a:r>
                  <a:rPr lang="en-US" altLang="zh-CN" dirty="0"/>
                  <a:t>a small subgraph of the input </a:t>
                </a:r>
                <a:r>
                  <a:rPr lang="en-US" altLang="zh-CN" dirty="0" smtClean="0"/>
                  <a:t>graph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en-US" altLang="zh-CN" dirty="0" smtClean="0"/>
                  <a:t> </a:t>
                </a:r>
                <a:r>
                  <a:rPr lang="en-US" altLang="zh-CN" dirty="0"/>
                  <a:t>and a small subset </a:t>
                </a:r>
                <a:r>
                  <a:rPr lang="en-US" altLang="zh-CN" dirty="0" smtClean="0"/>
                  <a:t>of associated </a:t>
                </a:r>
                <a:r>
                  <a:rPr lang="en-US" altLang="zh-CN" dirty="0"/>
                  <a:t>node </a:t>
                </a:r>
                <a:r>
                  <a:rPr lang="en-US" altLang="zh-CN" dirty="0" smtClean="0"/>
                  <a:t>features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i="1">
                            <a:latin typeface="Cambria Math" panose="02040503050406030204" pitchFamily="18" charset="0"/>
                          </a:rPr>
                          <m:t>𝑐</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𝑐</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oMath>
                </a14:m>
                <a:r>
                  <a:rPr lang="en-US" altLang="zh-CN" dirty="0"/>
                  <a:t> </a:t>
                </a:r>
                <a:r>
                  <a:rPr lang="en-US" altLang="zh-CN" dirty="0" smtClean="0"/>
                  <a:t> that </a:t>
                </a:r>
                <a:r>
                  <a:rPr lang="en-US" altLang="zh-CN" dirty="0"/>
                  <a:t>are most influential for a single </a:t>
                </a:r>
                <a:r>
                  <a:rPr lang="en-US" altLang="zh-CN" dirty="0" smtClean="0"/>
                  <a:t>prediction </a:t>
                </a:r>
                <a14:m>
                  <m:oMath xmlns:m="http://schemas.openxmlformats.org/officeDocument/2006/math">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y</m:t>
                        </m:r>
                      </m:e>
                    </m:acc>
                  </m:oMath>
                </a14:m>
                <a:r>
                  <a:rPr lang="en-US" altLang="zh-CN" dirty="0" smtClean="0"/>
                  <a:t>.</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083732" y="1393438"/>
                <a:ext cx="9920966" cy="679481"/>
              </a:xfrm>
              <a:prstGeom prst="rect">
                <a:avLst/>
              </a:prstGeom>
              <a:blipFill rotWithShape="1">
                <a:blip r:embed="rId1"/>
                <a:stretch>
                  <a:fillRect l="-553" t="-5405" r="-1905" b="-991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p:cNvSpPr/>
              <p:nvPr/>
            </p:nvSpPr>
            <p:spPr>
              <a:xfrm>
                <a:off x="1083732" y="2534666"/>
                <a:ext cx="9920966" cy="646331"/>
              </a:xfrm>
              <a:prstGeom prst="rect">
                <a:avLst/>
              </a:prstGeom>
            </p:spPr>
            <p:txBody>
              <a:bodyPr wrap="square">
                <a:spAutoFit/>
              </a:bodyPr>
              <a:lstStyle/>
              <a:p>
                <a:r>
                  <a:rPr lang="en-US" altLang="zh-CN" dirty="0" smtClean="0"/>
                  <a:t>The GNN model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Φ</m:t>
                    </m:r>
                    <m:r>
                      <a:rPr lang="en-US" altLang="zh-CN" b="0" i="0" smtClean="0">
                        <a:latin typeface="Cambria Math" panose="02040503050406030204" pitchFamily="18" charset="0"/>
                        <a:ea typeface="Cambria Math" panose="02040503050406030204" pitchFamily="18" charset="0"/>
                      </a:rPr>
                      <m:t> </m:t>
                    </m:r>
                  </m:oMath>
                </a14:m>
                <a:r>
                  <a:rPr lang="zh-CN" altLang="en-US" dirty="0" smtClean="0"/>
                  <a:t> </a:t>
                </a:r>
                <a:r>
                  <a:rPr lang="en-US" altLang="zh-CN" dirty="0" smtClean="0"/>
                  <a:t>learns a conditional distribution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l-GR" altLang="zh-CN" i="1" smtClean="0">
                            <a:latin typeface="Cambria Math" panose="02040503050406030204" pitchFamily="18" charset="0"/>
                            <a:ea typeface="Cambria Math" panose="02040503050406030204" pitchFamily="18" charset="0"/>
                          </a:rPr>
                          <m:t>Φ</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𝑐</m:t>
                        </m:r>
                      </m:sub>
                    </m:sSub>
                    <m:r>
                      <a:rPr lang="en-US" altLang="zh-CN" b="0" i="1" smtClean="0">
                        <a:latin typeface="Cambria Math" panose="02040503050406030204" pitchFamily="18" charset="0"/>
                      </a:rPr>
                      <m:t>)</m:t>
                    </m:r>
                  </m:oMath>
                </a14:m>
                <a:r>
                  <a:rPr lang="zh-CN" altLang="en-US" dirty="0" smtClean="0"/>
                  <a:t>，</a:t>
                </a:r>
                <a:r>
                  <a:rPr lang="en-US" altLang="zh-CN" i="1" dirty="0" smtClean="0"/>
                  <a:t>Y</a:t>
                </a:r>
                <a:r>
                  <a:rPr lang="en-US" altLang="zh-CN" dirty="0" smtClean="0"/>
                  <a:t> </a:t>
                </a:r>
                <a:r>
                  <a:rPr lang="en-US" altLang="zh-CN" dirty="0"/>
                  <a:t>is a random </a:t>
                </a:r>
                <a:r>
                  <a:rPr lang="en-US" altLang="zh-CN" dirty="0" smtClean="0"/>
                  <a:t>variable representing </a:t>
                </a:r>
                <a:r>
                  <a:rPr lang="en-US" altLang="zh-CN" dirty="0"/>
                  <a:t>labels {1, . . . , C</a:t>
                </a:r>
                <a:r>
                  <a:rPr lang="en-US" altLang="zh-CN" dirty="0" smtClean="0"/>
                  <a:t>}</a:t>
                </a:r>
                <a:r>
                  <a:rPr lang="zh-CN" altLang="en-US" dirty="0" smtClean="0"/>
                  <a:t>，</a:t>
                </a:r>
                <a:r>
                  <a:rPr lang="en-US" altLang="zh-CN" dirty="0" smtClean="0"/>
                  <a:t>indicating </a:t>
                </a:r>
                <a:r>
                  <a:rPr lang="en-US" altLang="zh-CN" dirty="0"/>
                  <a:t>the probability of nodes belonging to each of </a:t>
                </a:r>
                <a:r>
                  <a:rPr lang="en-US" altLang="zh-CN" i="1" dirty="0"/>
                  <a:t>C</a:t>
                </a:r>
                <a:r>
                  <a:rPr lang="en-US" altLang="zh-CN" dirty="0"/>
                  <a:t> </a:t>
                </a:r>
                <a:r>
                  <a:rPr lang="en-US" altLang="zh-CN" dirty="0" smtClean="0"/>
                  <a:t>classes.</a:t>
                </a:r>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1083732" y="2534666"/>
                <a:ext cx="9920966" cy="646331"/>
              </a:xfrm>
              <a:prstGeom prst="rect">
                <a:avLst/>
              </a:prstGeom>
              <a:blipFill rotWithShape="1">
                <a:blip r:embed="rId2"/>
                <a:stretch>
                  <a:fillRect l="-553" t="-5660" b="-14151"/>
                </a:stretch>
              </a:blipFill>
            </p:spPr>
            <p:txBody>
              <a:bodyPr/>
              <a:lstStyle/>
              <a:p>
                <a:r>
                  <a:rPr lang="zh-CN" altLang="en-US">
                    <a:noFill/>
                  </a:rPr>
                  <a:t> </a:t>
                </a:r>
                <a:endParaRPr lang="zh-CN" altLang="en-US">
                  <a:noFill/>
                </a:endParaRPr>
              </a:p>
            </p:txBody>
          </p:sp>
        </mc:Fallback>
      </mc:AlternateContent>
      <p:sp>
        <p:nvSpPr>
          <p:cNvPr id="13" name="矩形 12"/>
          <p:cNvSpPr/>
          <p:nvPr/>
        </p:nvSpPr>
        <p:spPr>
          <a:xfrm>
            <a:off x="1083732" y="3642744"/>
            <a:ext cx="9920966" cy="369332"/>
          </a:xfrm>
          <a:prstGeom prst="rect">
            <a:avLst/>
          </a:prstGeom>
        </p:spPr>
        <p:txBody>
          <a:bodyPr wrap="square">
            <a:spAutoFit/>
          </a:bodyPr>
          <a:lstStyle/>
          <a:p>
            <a:r>
              <a:rPr lang="en-US" altLang="zh-CN" dirty="0"/>
              <a:t>A GNN’s prediction is given </a:t>
            </a:r>
            <a:r>
              <a:rPr lang="en-US" altLang="zh-CN" dirty="0" smtClean="0"/>
              <a:t>by </a:t>
            </a:r>
            <a:endParaRPr lang="zh-CN" altLang="en-US" dirty="0"/>
          </a:p>
        </p:txBody>
      </p:sp>
      <mc:AlternateContent xmlns:mc="http://schemas.openxmlformats.org/markup-compatibility/2006">
        <mc:Choice xmlns:a14="http://schemas.microsoft.com/office/drawing/2010/main" Requires="a14">
          <p:sp>
            <p:nvSpPr>
              <p:cNvPr id="6" name="矩形 5"/>
              <p:cNvSpPr/>
              <p:nvPr/>
            </p:nvSpPr>
            <p:spPr>
              <a:xfrm>
                <a:off x="4248644" y="3642744"/>
                <a:ext cx="2227789" cy="369332"/>
              </a:xfrm>
              <a:prstGeom prst="rect">
                <a:avLst/>
              </a:prstGeom>
            </p:spPr>
            <p:txBody>
              <a:bodyPr wrap="none">
                <a:spAutoFit/>
              </a:bodyPr>
              <a:lstStyle/>
              <a:p>
                <a14:m>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𝑦</m:t>
                        </m:r>
                      </m:e>
                    </m:acc>
                  </m:oMath>
                </a14:m>
                <a:r>
                  <a:rPr lang="en-US" altLang="zh-CN" i="1" dirty="0">
                    <a:latin typeface="Cambria Math" panose="02040503050406030204" pitchFamily="18" charset="0"/>
                  </a:rPr>
                  <a:t>= </a:t>
                </a:r>
                <a14:m>
                  <m:oMath xmlns:m="http://schemas.openxmlformats.org/officeDocument/2006/math">
                    <m:r>
                      <a:rPr lang="el-GR" altLang="zh-CN" i="1">
                        <a:latin typeface="Cambria Math" panose="02040503050406030204" pitchFamily="18" charset="0"/>
                        <a:ea typeface="Cambria Math" panose="02040503050406030204" pitchFamily="18" charset="0"/>
                      </a:rPr>
                      <m:t>𝛷</m:t>
                    </m:r>
                    <m:r>
                      <a:rPr lang="el-GR"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𝑐</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oMath>
                </a14:m>
                <a:r>
                  <a:rPr lang="en-US" altLang="zh-CN" i="1" dirty="0" smtClean="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𝑐</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𝑣</m:t>
                        </m:r>
                      </m:e>
                    </m:d>
                    <m:r>
                      <a:rPr lang="en-US" altLang="zh-CN" b="0" i="1" smtClean="0">
                        <a:latin typeface="Cambria Math" panose="02040503050406030204" pitchFamily="18" charset="0"/>
                      </a:rPr>
                      <m:t>)</m:t>
                    </m:r>
                  </m:oMath>
                </a14:m>
                <a:r>
                  <a:rPr lang="en-US" altLang="zh-CN" i="1" dirty="0" smtClean="0">
                    <a:latin typeface="Cambria Math" panose="02040503050406030204" pitchFamily="18" charset="0"/>
                  </a:rPr>
                  <a:t>.</a:t>
                </a:r>
                <a:endParaRPr lang="zh-CN" altLang="en-US" i="1" dirty="0">
                  <a:latin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4248644" y="3642744"/>
                <a:ext cx="2227789" cy="369332"/>
              </a:xfrm>
              <a:prstGeom prst="rect">
                <a:avLst/>
              </a:prstGeom>
              <a:blipFill rotWithShape="1">
                <a:blip r:embed="rId3"/>
                <a:stretch>
                  <a:fillRect t="-11667" r="-1644" b="-25000"/>
                </a:stretch>
              </a:blipFill>
            </p:spPr>
            <p:txBody>
              <a:bodyPr/>
              <a:lstStyle/>
              <a:p>
                <a:r>
                  <a:rPr lang="zh-CN" altLang="en-US">
                    <a:noFill/>
                  </a:rPr>
                  <a:t> </a:t>
                </a:r>
                <a:endParaRPr lang="zh-CN" altLang="en-US">
                  <a:noFill/>
                </a:endParaRPr>
              </a:p>
            </p:txBody>
          </p:sp>
        </mc:Fallback>
      </mc:AlternateContent>
      <p:pic>
        <p:nvPicPr>
          <p:cNvPr id="7" name="图片 6"/>
          <p:cNvPicPr>
            <a:picLocks noChangeAspect="1"/>
          </p:cNvPicPr>
          <p:nvPr/>
        </p:nvPicPr>
        <p:blipFill>
          <a:blip r:embed="rId4"/>
          <a:stretch>
            <a:fillRect/>
          </a:stretch>
        </p:blipFill>
        <p:spPr>
          <a:xfrm>
            <a:off x="4637899" y="4235363"/>
            <a:ext cx="7381875" cy="2409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6880054"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GNNExplainer—single instance explanations</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83732" y="1725456"/>
            <a:ext cx="3603943" cy="475579"/>
          </a:xfrm>
          <a:prstGeom prst="rect">
            <a:avLst/>
          </a:prstGeom>
          <a:noFill/>
        </p:spPr>
        <p:txBody>
          <a:bodyPr wrap="square" rtlCol="0">
            <a:spAutoFit/>
          </a:bodyPr>
          <a:lstStyle/>
          <a:p>
            <a:r>
              <a:rPr lang="zh-CN" altLang="en-US" sz="2400" b="1" dirty="0" smtClean="0"/>
              <a:t>目标函数</a:t>
            </a:r>
            <a:endParaRPr lang="zh-CN" altLang="en-US" sz="2400" b="1" dirty="0"/>
          </a:p>
        </p:txBody>
      </p:sp>
      <p:pic>
        <p:nvPicPr>
          <p:cNvPr id="3" name="图片 2"/>
          <p:cNvPicPr>
            <a:picLocks noChangeAspect="1"/>
          </p:cNvPicPr>
          <p:nvPr/>
        </p:nvPicPr>
        <p:blipFill>
          <a:blip r:embed="rId1"/>
          <a:stretch>
            <a:fillRect/>
          </a:stretch>
        </p:blipFill>
        <p:spPr>
          <a:xfrm>
            <a:off x="3095231" y="1753303"/>
            <a:ext cx="5086350" cy="428625"/>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1083732" y="2638532"/>
                <a:ext cx="6730409" cy="391646"/>
              </a:xfrm>
              <a:prstGeom prst="rect">
                <a:avLst/>
              </a:prstGeom>
              <a:noFill/>
            </p:spPr>
            <p:txBody>
              <a:bodyPr wrap="square" rtlCol="0">
                <a:spAutoFit/>
              </a:bodyPr>
              <a:lstStyle/>
              <a:p>
                <a:r>
                  <a:rPr lang="zh-CN" altLang="en-US" dirty="0" smtClean="0"/>
                  <a:t>其中</a:t>
                </a:r>
                <a14:m>
                  <m:oMath xmlns:m="http://schemas.openxmlformats.org/officeDocument/2006/math">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G</m:t>
                        </m:r>
                      </m:e>
                      <m:sub>
                        <m:r>
                          <m:rPr>
                            <m:sty m:val="p"/>
                          </m:rPr>
                          <a:rPr lang="en-US" altLang="zh-CN" i="1">
                            <a:latin typeface="Cambria Math" panose="02040503050406030204" pitchFamily="18" charset="0"/>
                          </a:rPr>
                          <m:t>S</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G</m:t>
                        </m:r>
                      </m:e>
                      <m:sub>
                        <m:r>
                          <m:rPr>
                            <m:sty m:val="p"/>
                          </m:rPr>
                          <a:rPr lang="en-US" altLang="zh-CN" i="1">
                            <a:latin typeface="Cambria Math" panose="02040503050406030204" pitchFamily="18" charset="0"/>
                          </a:rPr>
                          <m:t>C</m:t>
                        </m:r>
                      </m:sub>
                    </m:sSub>
                  </m:oMath>
                </a14:m>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m:rPr>
                            <m:sty m:val="p"/>
                          </m:rPr>
                          <a:rPr lang="en-US" altLang="zh-CN" i="1" smtClean="0">
                            <a:latin typeface="Cambria Math" panose="02040503050406030204" pitchFamily="18" charset="0"/>
                          </a:rPr>
                          <m:t>S</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G</m:t>
                        </m:r>
                      </m:e>
                      <m:sub>
                        <m:r>
                          <m:rPr>
                            <m:sty m:val="p"/>
                          </m:rPr>
                          <a:rPr lang="en-US" altLang="zh-CN" i="1">
                            <a:latin typeface="Cambria Math" panose="02040503050406030204" pitchFamily="18" charset="0"/>
                          </a:rPr>
                          <m:t>S</m:t>
                        </m:r>
                      </m:sub>
                    </m:sSub>
                    <m:r>
                      <a:rPr lang="en-US" altLang="zh-CN" i="1">
                        <a:latin typeface="Cambria Math" panose="02040503050406030204" pitchFamily="18" charset="0"/>
                      </a:rPr>
                      <m:t>}</m:t>
                    </m:r>
                  </m:oMath>
                </a14:m>
                <a:r>
                  <a:rPr lang="zh-CN" altLang="en-US" dirty="0" smtClean="0"/>
                  <a:t>，</a:t>
                </a:r>
                <a:r>
                  <a:rPr lang="en-US" altLang="zh-CN" dirty="0" smtClean="0"/>
                  <a:t>MI</a:t>
                </a:r>
                <a:r>
                  <a:rPr lang="zh-CN" altLang="en-US" dirty="0" smtClean="0"/>
                  <a:t>：</a:t>
                </a:r>
                <a:r>
                  <a:rPr lang="en-US" altLang="zh-CN" dirty="0" smtClean="0"/>
                  <a:t>mutual information</a:t>
                </a:r>
                <a:r>
                  <a:rPr lang="en-US" altLang="zh-CN" dirty="0"/>
                  <a:t>.</a:t>
                </a:r>
                <a:r>
                  <a:rPr lang="en-US" altLang="zh-CN" dirty="0" smtClean="0"/>
                  <a:t> </a:t>
                </a:r>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1083732" y="2638532"/>
                <a:ext cx="6730409" cy="391646"/>
              </a:xfrm>
              <a:prstGeom prst="rect">
                <a:avLst/>
              </a:prstGeom>
              <a:blipFill rotWithShape="1">
                <a:blip r:embed="rId2"/>
                <a:stretch>
                  <a:fillRect l="-815" t="-7813" b="-20313"/>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3"/>
          <a:stretch>
            <a:fillRect/>
          </a:stretch>
        </p:blipFill>
        <p:spPr>
          <a:xfrm>
            <a:off x="1158554" y="4491579"/>
            <a:ext cx="10163875" cy="1464082"/>
          </a:xfrm>
          <a:prstGeom prst="rect">
            <a:avLst/>
          </a:prstGeom>
        </p:spPr>
      </p:pic>
      <p:sp>
        <p:nvSpPr>
          <p:cNvPr id="8" name="文本框 7"/>
          <p:cNvSpPr txBox="1"/>
          <p:nvPr/>
        </p:nvSpPr>
        <p:spPr>
          <a:xfrm>
            <a:off x="1083732" y="3934047"/>
            <a:ext cx="2371455" cy="369332"/>
          </a:xfrm>
          <a:prstGeom prst="rect">
            <a:avLst/>
          </a:prstGeom>
          <a:noFill/>
        </p:spPr>
        <p:txBody>
          <a:bodyPr wrap="square" rtlCol="0">
            <a:spAutoFit/>
          </a:bodyPr>
          <a:lstStyle/>
          <a:p>
            <a:r>
              <a:rPr lang="zh-CN" altLang="en-US" dirty="0" smtClean="0"/>
              <a:t>理解：</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转化目标函数</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1447133" y="1438835"/>
            <a:ext cx="5086350" cy="428625"/>
          </a:xfrm>
          <a:prstGeom prst="rect">
            <a:avLst/>
          </a:prstGeom>
        </p:spPr>
      </p:pic>
      <p:sp>
        <p:nvSpPr>
          <p:cNvPr id="6" name="下箭头 5"/>
          <p:cNvSpPr/>
          <p:nvPr/>
        </p:nvSpPr>
        <p:spPr>
          <a:xfrm>
            <a:off x="3751075" y="2076796"/>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170908" y="2418714"/>
            <a:ext cx="5638800" cy="352425"/>
          </a:xfrm>
          <a:prstGeom prst="rect">
            <a:avLst/>
          </a:prstGeom>
        </p:spPr>
      </p:pic>
      <p:sp>
        <p:nvSpPr>
          <p:cNvPr id="14" name="下箭头 13"/>
          <p:cNvSpPr/>
          <p:nvPr/>
        </p:nvSpPr>
        <p:spPr>
          <a:xfrm>
            <a:off x="3751075" y="2964202"/>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2437732" y="3369310"/>
            <a:ext cx="3105150" cy="390525"/>
          </a:xfrm>
          <a:prstGeom prst="rect">
            <a:avLst/>
          </a:prstGeom>
        </p:spPr>
      </p:pic>
      <p:pic>
        <p:nvPicPr>
          <p:cNvPr id="10" name="图片 9"/>
          <p:cNvPicPr>
            <a:picLocks noChangeAspect="1"/>
          </p:cNvPicPr>
          <p:nvPr/>
        </p:nvPicPr>
        <p:blipFill>
          <a:blip r:embed="rId4"/>
          <a:stretch>
            <a:fillRect/>
          </a:stretch>
        </p:blipFill>
        <p:spPr>
          <a:xfrm>
            <a:off x="2566319" y="4271236"/>
            <a:ext cx="2847975" cy="381000"/>
          </a:xfrm>
          <a:prstGeom prst="rect">
            <a:avLst/>
          </a:prstGeom>
        </p:spPr>
      </p:pic>
      <p:sp>
        <p:nvSpPr>
          <p:cNvPr id="17" name="下箭头 16"/>
          <p:cNvSpPr/>
          <p:nvPr/>
        </p:nvSpPr>
        <p:spPr>
          <a:xfrm>
            <a:off x="3751075" y="3866680"/>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1423318" y="4907937"/>
            <a:ext cx="5133975" cy="723900"/>
          </a:xfrm>
          <a:prstGeom prst="rect">
            <a:avLst/>
          </a:prstGeom>
        </p:spPr>
      </p:pic>
      <p:sp>
        <p:nvSpPr>
          <p:cNvPr id="19" name="下箭头 18"/>
          <p:cNvSpPr/>
          <p:nvPr/>
        </p:nvSpPr>
        <p:spPr>
          <a:xfrm>
            <a:off x="3751072" y="4759082"/>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8282762" y="1856319"/>
            <a:ext cx="2573079" cy="369332"/>
          </a:xfrm>
          <a:prstGeom prst="rect">
            <a:avLst/>
          </a:prstGeom>
          <a:noFill/>
        </p:spPr>
        <p:txBody>
          <a:bodyPr wrap="square" rtlCol="0">
            <a:spAutoFit/>
          </a:bodyPr>
          <a:lstStyle/>
          <a:p>
            <a:pPr algn="ctr"/>
            <a:r>
              <a:rPr lang="zh-CN" altLang="en-US" dirty="0" smtClean="0"/>
              <a:t>最小化条件熵</a:t>
            </a:r>
            <a:endParaRPr lang="zh-CN" altLang="en-US" dirty="0"/>
          </a:p>
        </p:txBody>
      </p:sp>
      <p:sp>
        <p:nvSpPr>
          <p:cNvPr id="23" name="文本框 22"/>
          <p:cNvSpPr txBox="1"/>
          <p:nvPr/>
        </p:nvSpPr>
        <p:spPr>
          <a:xfrm>
            <a:off x="8282761" y="2853963"/>
            <a:ext cx="2573079" cy="369332"/>
          </a:xfrm>
          <a:prstGeom prst="rect">
            <a:avLst/>
          </a:prstGeom>
          <a:noFill/>
        </p:spPr>
        <p:txBody>
          <a:bodyPr wrap="square" rtlCol="0">
            <a:spAutoFit/>
          </a:bodyPr>
          <a:lstStyle/>
          <a:p>
            <a:pPr algn="ctr"/>
            <a:r>
              <a:rPr lang="zh-CN" altLang="en-US" dirty="0" smtClean="0"/>
              <a:t>变分近似分布</a:t>
            </a:r>
            <a:endParaRPr lang="zh-CN" altLang="en-US" dirty="0"/>
          </a:p>
        </p:txBody>
      </p:sp>
      <p:sp>
        <p:nvSpPr>
          <p:cNvPr id="24" name="文本框 23"/>
          <p:cNvSpPr txBox="1"/>
          <p:nvPr/>
        </p:nvSpPr>
        <p:spPr>
          <a:xfrm>
            <a:off x="8282760" y="3756441"/>
            <a:ext cx="2573079" cy="369332"/>
          </a:xfrm>
          <a:prstGeom prst="rect">
            <a:avLst/>
          </a:prstGeom>
          <a:noFill/>
        </p:spPr>
        <p:txBody>
          <a:bodyPr wrap="square" rtlCol="0">
            <a:spAutoFit/>
          </a:bodyPr>
          <a:lstStyle/>
          <a:p>
            <a:pPr algn="ctr"/>
            <a:r>
              <a:rPr lang="zh-CN" altLang="en-US" dirty="0" smtClean="0"/>
              <a:t>凸假设</a:t>
            </a:r>
            <a:r>
              <a:rPr lang="en-US" altLang="zh-CN" dirty="0" smtClean="0"/>
              <a:t>+Jensen </a:t>
            </a:r>
            <a:r>
              <a:rPr lang="zh-CN" altLang="en-US" dirty="0" smtClean="0"/>
              <a:t>不等式</a:t>
            </a:r>
            <a:endParaRPr lang="zh-CN" altLang="en-US" dirty="0"/>
          </a:p>
        </p:txBody>
      </p:sp>
      <p:sp>
        <p:nvSpPr>
          <p:cNvPr id="25" name="文本框 24"/>
          <p:cNvSpPr txBox="1"/>
          <p:nvPr/>
        </p:nvSpPr>
        <p:spPr>
          <a:xfrm>
            <a:off x="8282760" y="4538605"/>
            <a:ext cx="2573079" cy="369332"/>
          </a:xfrm>
          <a:prstGeom prst="rect">
            <a:avLst/>
          </a:prstGeom>
          <a:noFill/>
        </p:spPr>
        <p:txBody>
          <a:bodyPr wrap="square" rtlCol="0">
            <a:spAutoFit/>
          </a:bodyPr>
          <a:lstStyle/>
          <a:p>
            <a:pPr algn="ctr"/>
            <a:r>
              <a:rPr lang="zh-CN" altLang="en-US" dirty="0" smtClean="0"/>
              <a:t>交叉熵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熵和条件熵</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19156" y="3151853"/>
            <a:ext cx="1339702" cy="523220"/>
          </a:xfrm>
          <a:prstGeom prst="rect">
            <a:avLst/>
          </a:prstGeom>
          <a:noFill/>
        </p:spPr>
        <p:txBody>
          <a:bodyPr wrap="square" rtlCol="0">
            <a:spAutoFit/>
          </a:bodyPr>
          <a:lstStyle/>
          <a:p>
            <a:r>
              <a:rPr lang="en-US" altLang="zh-CN" sz="2800" dirty="0" smtClean="0"/>
              <a:t>…</a:t>
            </a:r>
            <a:endParaRPr lang="zh-CN" altLang="en-US" sz="2800" dirty="0"/>
          </a:p>
        </p:txBody>
      </p:sp>
      <p:sp>
        <p:nvSpPr>
          <p:cNvPr id="8" name="矩形 7"/>
          <p:cNvSpPr/>
          <p:nvPr/>
        </p:nvSpPr>
        <p:spPr>
          <a:xfrm>
            <a:off x="815658" y="5689270"/>
            <a:ext cx="11071542" cy="307777"/>
          </a:xfrm>
          <a:prstGeom prst="rect">
            <a:avLst/>
          </a:prstGeom>
        </p:spPr>
        <p:txBody>
          <a:bodyPr wrap="square">
            <a:spAutoFit/>
          </a:bodyPr>
          <a:lstStyle/>
          <a:p>
            <a:r>
              <a:rPr lang="en-US" altLang="zh-CN" sz="1400" dirty="0" err="1">
                <a:solidFill>
                  <a:schemeClr val="bg2">
                    <a:lumMod val="50000"/>
                  </a:schemeClr>
                </a:solidFill>
              </a:rPr>
              <a:t>Chaddad</a:t>
            </a:r>
            <a:r>
              <a:rPr lang="en-US" altLang="zh-CN" sz="1400" dirty="0">
                <a:solidFill>
                  <a:schemeClr val="bg2">
                    <a:lumMod val="50000"/>
                  </a:schemeClr>
                </a:solidFill>
              </a:rPr>
              <a:t> A, </a:t>
            </a:r>
            <a:r>
              <a:rPr lang="en-US" altLang="zh-CN" sz="1400" dirty="0" err="1">
                <a:solidFill>
                  <a:schemeClr val="bg2">
                    <a:lumMod val="50000"/>
                  </a:schemeClr>
                </a:solidFill>
              </a:rPr>
              <a:t>Desrosiers</a:t>
            </a:r>
            <a:r>
              <a:rPr lang="en-US" altLang="zh-CN" sz="1400" dirty="0">
                <a:solidFill>
                  <a:schemeClr val="bg2">
                    <a:lumMod val="50000"/>
                  </a:schemeClr>
                </a:solidFill>
              </a:rPr>
              <a:t> C, </a:t>
            </a:r>
            <a:r>
              <a:rPr lang="en-US" altLang="zh-CN" sz="1400" dirty="0" err="1">
                <a:solidFill>
                  <a:schemeClr val="bg2">
                    <a:lumMod val="50000"/>
                  </a:schemeClr>
                </a:solidFill>
              </a:rPr>
              <a:t>Niazi</a:t>
            </a:r>
            <a:r>
              <a:rPr lang="en-US" altLang="zh-CN" sz="1400" dirty="0">
                <a:solidFill>
                  <a:schemeClr val="bg2">
                    <a:lumMod val="50000"/>
                  </a:schemeClr>
                </a:solidFill>
              </a:rPr>
              <a:t> T. Deep </a:t>
            </a:r>
            <a:r>
              <a:rPr lang="en-US" altLang="zh-CN" sz="1400" dirty="0" err="1">
                <a:solidFill>
                  <a:schemeClr val="bg2">
                    <a:lumMod val="50000"/>
                  </a:schemeClr>
                </a:solidFill>
              </a:rPr>
              <a:t>radiomic</a:t>
            </a:r>
            <a:r>
              <a:rPr lang="en-US" altLang="zh-CN" sz="1400" dirty="0">
                <a:solidFill>
                  <a:schemeClr val="bg2">
                    <a:lumMod val="50000"/>
                  </a:schemeClr>
                </a:solidFill>
              </a:rPr>
              <a:t> analysis of MRI related to Alzheimer’s disease[J]. IEEE Access, 2018, 6: 58213-58221.</a:t>
            </a:r>
            <a:endParaRPr lang="zh-CN" altLang="en-US" sz="1400" dirty="0">
              <a:solidFill>
                <a:schemeClr val="bg2">
                  <a:lumMod val="50000"/>
                </a:schemeClr>
              </a:solidFill>
            </a:endParaRPr>
          </a:p>
        </p:txBody>
      </p:sp>
      <p:pic>
        <p:nvPicPr>
          <p:cNvPr id="31" name="图片 30"/>
          <p:cNvPicPr>
            <a:picLocks noChangeAspect="1"/>
          </p:cNvPicPr>
          <p:nvPr/>
        </p:nvPicPr>
        <p:blipFill>
          <a:blip r:embed="rId1"/>
          <a:stretch>
            <a:fillRect/>
          </a:stretch>
        </p:blipFill>
        <p:spPr>
          <a:xfrm>
            <a:off x="1162049" y="1364407"/>
            <a:ext cx="5086350" cy="428625"/>
          </a:xfrm>
          <a:prstGeom prst="rect">
            <a:avLst/>
          </a:prstGeom>
        </p:spPr>
      </p:pic>
      <p:sp>
        <p:nvSpPr>
          <p:cNvPr id="32" name="下箭头 31"/>
          <p:cNvSpPr/>
          <p:nvPr/>
        </p:nvSpPr>
        <p:spPr>
          <a:xfrm>
            <a:off x="3465991" y="2002368"/>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2"/>
          <a:stretch>
            <a:fillRect/>
          </a:stretch>
        </p:blipFill>
        <p:spPr>
          <a:xfrm>
            <a:off x="885824" y="2344286"/>
            <a:ext cx="5638800" cy="352425"/>
          </a:xfrm>
          <a:prstGeom prst="rect">
            <a:avLst/>
          </a:prstGeom>
        </p:spPr>
      </p:pic>
      <p:sp>
        <p:nvSpPr>
          <p:cNvPr id="34" name="下箭头 33"/>
          <p:cNvSpPr/>
          <p:nvPr/>
        </p:nvSpPr>
        <p:spPr>
          <a:xfrm>
            <a:off x="3465991" y="2889774"/>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5" name="文本框 34"/>
          <p:cNvSpPr txBox="1"/>
          <p:nvPr/>
        </p:nvSpPr>
        <p:spPr>
          <a:xfrm>
            <a:off x="7997678" y="1781891"/>
            <a:ext cx="2573079" cy="369332"/>
          </a:xfrm>
          <a:prstGeom prst="rect">
            <a:avLst/>
          </a:prstGeom>
          <a:noFill/>
        </p:spPr>
        <p:txBody>
          <a:bodyPr wrap="square" rtlCol="0">
            <a:spAutoFit/>
          </a:bodyPr>
          <a:lstStyle/>
          <a:p>
            <a:pPr algn="ctr"/>
            <a:r>
              <a:rPr lang="zh-CN" altLang="en-US" dirty="0" smtClean="0"/>
              <a:t>最小化条件熵</a:t>
            </a:r>
            <a:endParaRPr lang="zh-CN" altLang="en-US" dirty="0"/>
          </a:p>
        </p:txBody>
      </p:sp>
      <p:pic>
        <p:nvPicPr>
          <p:cNvPr id="15" name="图片 14"/>
          <p:cNvPicPr>
            <a:picLocks noChangeAspect="1"/>
          </p:cNvPicPr>
          <p:nvPr/>
        </p:nvPicPr>
        <p:blipFill>
          <a:blip r:embed="rId3"/>
          <a:stretch>
            <a:fillRect/>
          </a:stretch>
        </p:blipFill>
        <p:spPr>
          <a:xfrm>
            <a:off x="4979829" y="4158093"/>
            <a:ext cx="2743200" cy="657225"/>
          </a:xfrm>
          <a:prstGeom prst="rect">
            <a:avLst/>
          </a:prstGeom>
        </p:spPr>
      </p:pic>
      <p:sp>
        <p:nvSpPr>
          <p:cNvPr id="16" name="矩形 15"/>
          <p:cNvSpPr/>
          <p:nvPr/>
        </p:nvSpPr>
        <p:spPr>
          <a:xfrm>
            <a:off x="4445368" y="3638992"/>
            <a:ext cx="4158511" cy="369332"/>
          </a:xfrm>
          <a:prstGeom prst="rect">
            <a:avLst/>
          </a:prstGeom>
        </p:spPr>
        <p:txBody>
          <a:bodyPr wrap="none">
            <a:spAutoFit/>
          </a:bodyPr>
          <a:lstStyle/>
          <a:p>
            <a:r>
              <a:rPr lang="en-US" altLang="zh-CN" dirty="0"/>
              <a:t>The Shannon entropy H(Y ) is defined as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变分近似</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1447133" y="1002898"/>
            <a:ext cx="5086350" cy="428625"/>
          </a:xfrm>
          <a:prstGeom prst="rect">
            <a:avLst/>
          </a:prstGeom>
        </p:spPr>
      </p:pic>
      <p:sp>
        <p:nvSpPr>
          <p:cNvPr id="6" name="下箭头 5"/>
          <p:cNvSpPr/>
          <p:nvPr/>
        </p:nvSpPr>
        <p:spPr>
          <a:xfrm>
            <a:off x="3751075" y="1640859"/>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170908" y="1982777"/>
            <a:ext cx="5638800" cy="352425"/>
          </a:xfrm>
          <a:prstGeom prst="rect">
            <a:avLst/>
          </a:prstGeom>
        </p:spPr>
      </p:pic>
      <p:sp>
        <p:nvSpPr>
          <p:cNvPr id="14" name="下箭头 13"/>
          <p:cNvSpPr/>
          <p:nvPr/>
        </p:nvSpPr>
        <p:spPr>
          <a:xfrm>
            <a:off x="3751075" y="2528265"/>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2437732" y="2933373"/>
            <a:ext cx="3105150" cy="390525"/>
          </a:xfrm>
          <a:prstGeom prst="rect">
            <a:avLst/>
          </a:prstGeom>
        </p:spPr>
      </p:pic>
      <p:sp>
        <p:nvSpPr>
          <p:cNvPr id="17" name="下箭头 16"/>
          <p:cNvSpPr/>
          <p:nvPr/>
        </p:nvSpPr>
        <p:spPr>
          <a:xfrm>
            <a:off x="3751075" y="3430743"/>
            <a:ext cx="478465" cy="148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p:cNvSpPr txBox="1"/>
          <p:nvPr/>
        </p:nvSpPr>
        <p:spPr>
          <a:xfrm>
            <a:off x="8282762" y="1420382"/>
            <a:ext cx="2573079" cy="369332"/>
          </a:xfrm>
          <a:prstGeom prst="rect">
            <a:avLst/>
          </a:prstGeom>
          <a:noFill/>
        </p:spPr>
        <p:txBody>
          <a:bodyPr wrap="square" rtlCol="0">
            <a:spAutoFit/>
          </a:bodyPr>
          <a:lstStyle/>
          <a:p>
            <a:pPr algn="ctr"/>
            <a:r>
              <a:rPr lang="zh-CN" altLang="en-US" dirty="0" smtClean="0"/>
              <a:t>最小化条件熵</a:t>
            </a:r>
            <a:endParaRPr lang="zh-CN" altLang="en-US" dirty="0"/>
          </a:p>
        </p:txBody>
      </p:sp>
      <p:sp>
        <p:nvSpPr>
          <p:cNvPr id="23" name="文本框 22"/>
          <p:cNvSpPr txBox="1"/>
          <p:nvPr/>
        </p:nvSpPr>
        <p:spPr>
          <a:xfrm>
            <a:off x="8282761" y="2418026"/>
            <a:ext cx="2573079" cy="369332"/>
          </a:xfrm>
          <a:prstGeom prst="rect">
            <a:avLst/>
          </a:prstGeom>
          <a:noFill/>
        </p:spPr>
        <p:txBody>
          <a:bodyPr wrap="square" rtlCol="0">
            <a:spAutoFit/>
          </a:bodyPr>
          <a:lstStyle/>
          <a:p>
            <a:pPr algn="ctr"/>
            <a:r>
              <a:rPr lang="zh-CN" altLang="en-US" dirty="0" smtClean="0"/>
              <a:t>变分近似分布</a:t>
            </a:r>
            <a:endParaRPr lang="zh-CN" altLang="en-US" dirty="0"/>
          </a:p>
        </p:txBody>
      </p:sp>
      <p:sp>
        <p:nvSpPr>
          <p:cNvPr id="26" name="文本框 25"/>
          <p:cNvSpPr txBox="1"/>
          <p:nvPr/>
        </p:nvSpPr>
        <p:spPr>
          <a:xfrm>
            <a:off x="3782974" y="3599388"/>
            <a:ext cx="1339702" cy="523220"/>
          </a:xfrm>
          <a:prstGeom prst="rect">
            <a:avLst/>
          </a:prstGeom>
          <a:noFill/>
        </p:spPr>
        <p:txBody>
          <a:bodyPr wrap="square" rtlCol="0">
            <a:spAutoFit/>
          </a:bodyPr>
          <a:lstStyle/>
          <a:p>
            <a:r>
              <a:rPr lang="en-US" altLang="zh-CN" sz="2800" dirty="0" smtClean="0"/>
              <a:t>…</a:t>
            </a:r>
            <a:endParaRPr lang="zh-CN" altLang="en-US" sz="2800" dirty="0"/>
          </a:p>
        </p:txBody>
      </p:sp>
      <p:sp>
        <p:nvSpPr>
          <p:cNvPr id="3" name="矩形 2"/>
          <p:cNvSpPr/>
          <p:nvPr/>
        </p:nvSpPr>
        <p:spPr>
          <a:xfrm>
            <a:off x="1001231" y="4340118"/>
            <a:ext cx="10494336" cy="1477328"/>
          </a:xfrm>
          <a:prstGeom prst="rect">
            <a:avLst/>
          </a:prstGeom>
        </p:spPr>
        <p:txBody>
          <a:bodyPr wrap="square">
            <a:spAutoFit/>
          </a:bodyPr>
          <a:lstStyle/>
          <a:p>
            <a:r>
              <a:rPr lang="zh-CN" altLang="en-US" dirty="0" smtClean="0"/>
              <a:t>假设</a:t>
            </a:r>
            <a:r>
              <a:rPr lang="zh-CN" altLang="en-US" dirty="0"/>
              <a:t>存在函数算子</a:t>
            </a:r>
            <a:r>
              <a:rPr lang="en-US" altLang="zh-CN" dirty="0"/>
              <a:t>F</a:t>
            </a:r>
            <a:r>
              <a:rPr lang="zh-CN" altLang="en-US" dirty="0"/>
              <a:t>，它是关于</a:t>
            </a:r>
            <a:r>
              <a:rPr lang="en-US" altLang="zh-CN" dirty="0"/>
              <a:t>f(x)</a:t>
            </a:r>
            <a:r>
              <a:rPr lang="zh-CN" altLang="en-US" dirty="0"/>
              <a:t>的函数算子，可以将</a:t>
            </a:r>
            <a:r>
              <a:rPr lang="en-US" altLang="zh-CN" dirty="0"/>
              <a:t>f(x)</a:t>
            </a:r>
            <a:r>
              <a:rPr lang="zh-CN" altLang="en-US" dirty="0"/>
              <a:t>映射成实数</a:t>
            </a:r>
            <a:r>
              <a:rPr lang="en-US" altLang="zh-CN" dirty="0"/>
              <a:t>F(f(x)) </a:t>
            </a:r>
            <a:r>
              <a:rPr lang="zh-CN" altLang="en-US" dirty="0"/>
              <a:t>。对于</a:t>
            </a:r>
            <a:r>
              <a:rPr lang="en-US" altLang="zh-CN" dirty="0"/>
              <a:t>f(x)</a:t>
            </a:r>
            <a:r>
              <a:rPr lang="zh-CN" altLang="en-US" dirty="0"/>
              <a:t>我们是通过改变</a:t>
            </a:r>
            <a:r>
              <a:rPr lang="en-US" altLang="zh-CN" dirty="0"/>
              <a:t>x</a:t>
            </a:r>
            <a:r>
              <a:rPr lang="zh-CN" altLang="en-US" dirty="0"/>
              <a:t>来求出</a:t>
            </a:r>
            <a:r>
              <a:rPr lang="en-US" altLang="zh-CN" dirty="0"/>
              <a:t>f(x)</a:t>
            </a:r>
            <a:r>
              <a:rPr lang="zh-CN" altLang="en-US" dirty="0"/>
              <a:t>的极值，而在变分中这个</a:t>
            </a:r>
            <a:r>
              <a:rPr lang="en-US" altLang="zh-CN" dirty="0"/>
              <a:t>x</a:t>
            </a:r>
            <a:r>
              <a:rPr lang="zh-CN" altLang="en-US" dirty="0"/>
              <a:t>会被替换成一个函数</a:t>
            </a:r>
            <a:r>
              <a:rPr lang="en-US" altLang="zh-CN" dirty="0"/>
              <a:t>y(x)</a:t>
            </a:r>
            <a:r>
              <a:rPr lang="zh-CN" altLang="en-US" dirty="0"/>
              <a:t>，我们通过改变</a:t>
            </a:r>
            <a:r>
              <a:rPr lang="en-US" altLang="zh-CN" dirty="0"/>
              <a:t>x</a:t>
            </a:r>
            <a:r>
              <a:rPr lang="zh-CN" altLang="en-US" dirty="0"/>
              <a:t>来改变</a:t>
            </a:r>
            <a:r>
              <a:rPr lang="en-US" altLang="zh-CN" dirty="0"/>
              <a:t>y(x),</a:t>
            </a:r>
            <a:r>
              <a:rPr lang="zh-CN" altLang="en-US" dirty="0"/>
              <a:t>最后使得</a:t>
            </a:r>
            <a:r>
              <a:rPr lang="en-US" altLang="zh-CN" dirty="0"/>
              <a:t>F(y(x))</a:t>
            </a:r>
            <a:r>
              <a:rPr lang="zh-CN" altLang="en-US" dirty="0"/>
              <a:t>求得极值。</a:t>
            </a:r>
            <a:endParaRPr lang="zh-CN" altLang="en-US" dirty="0"/>
          </a:p>
          <a:p>
            <a:endParaRPr lang="zh-CN" altLang="en-US" dirty="0"/>
          </a:p>
          <a:p>
            <a:r>
              <a:rPr lang="zh-CN" altLang="en-US" dirty="0"/>
              <a:t>变分</a:t>
            </a:r>
            <a:r>
              <a:rPr lang="en-US" altLang="zh-CN" dirty="0"/>
              <a:t>:</a:t>
            </a:r>
            <a:r>
              <a:rPr lang="zh-CN" altLang="en-US" dirty="0"/>
              <a:t>指的是泛函的变分</a:t>
            </a:r>
            <a:r>
              <a:rPr lang="zh-CN" altLang="en-US" dirty="0" smtClean="0"/>
              <a:t>。</a:t>
            </a:r>
            <a:endParaRPr lang="zh-CN" altLang="en-US" dirty="0"/>
          </a:p>
        </p:txBody>
      </p:sp>
      <p:sp>
        <p:nvSpPr>
          <p:cNvPr id="4" name="矩形 3"/>
          <p:cNvSpPr/>
          <p:nvPr/>
        </p:nvSpPr>
        <p:spPr>
          <a:xfrm>
            <a:off x="1001231" y="6092936"/>
            <a:ext cx="4793513" cy="307777"/>
          </a:xfrm>
          <a:prstGeom prst="rect">
            <a:avLst/>
          </a:prstGeom>
        </p:spPr>
        <p:txBody>
          <a:bodyPr wrap="square">
            <a:spAutoFit/>
          </a:bodyPr>
          <a:lstStyle/>
          <a:p>
            <a:r>
              <a:rPr lang="en-US" altLang="zh-CN" sz="1400" dirty="0">
                <a:solidFill>
                  <a:schemeClr val="bg2">
                    <a:lumMod val="50000"/>
                  </a:schemeClr>
                </a:solidFill>
              </a:rPr>
              <a:t>https://www.cnblogs.com/yifdu25/p/8181185.html</a:t>
            </a:r>
            <a:endParaRPr lang="zh-CN" altLang="en-US" sz="1400"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2394</Words>
  <Application>WPS 演示</Application>
  <PresentationFormat>宽屏</PresentationFormat>
  <Paragraphs>159</Paragraphs>
  <Slides>19</Slides>
  <Notes>19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FuturaBookC</vt:lpstr>
      <vt:lpstr>锐字逼格青春粗黑体简2.0</vt:lpstr>
      <vt:lpstr>Times New Roman</vt:lpstr>
      <vt:lpstr>微软雅黑</vt:lpstr>
      <vt:lpstr>Wingdings</vt:lpstr>
      <vt:lpstr>-apple-system</vt:lpstr>
      <vt:lpstr>Segoe Print</vt:lpstr>
      <vt:lpstr>等线</vt:lpstr>
      <vt:lpstr>Arial Unicode MS</vt:lpstr>
      <vt:lpstr>等线 Light</vt:lpstr>
      <vt:lpstr>Calibri</vt:lpstr>
      <vt:lpstr>黑体</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粒粒doggie</cp:lastModifiedBy>
  <cp:revision>421</cp:revision>
  <dcterms:created xsi:type="dcterms:W3CDTF">2018-03-08T13:14:00Z</dcterms:created>
  <dcterms:modified xsi:type="dcterms:W3CDTF">2019-12-28T02:53:04Z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y fmtid="{D5CDD505-2E9C-101B-9397-08002B2CF9AE}" pid="3" name="KSORubyTemplateID">
    <vt:lpwstr>2</vt:lpwstr>
  </property>
</Properties>
</file>