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493" r:id="rId5"/>
    <p:sldId id="492" r:id="rId6"/>
    <p:sldId id="494" r:id="rId7"/>
    <p:sldId id="437" r:id="rId8"/>
    <p:sldId id="495" r:id="rId9"/>
    <p:sldId id="442" r:id="rId10"/>
    <p:sldId id="541" r:id="rId11"/>
    <p:sldId id="449" r:id="rId12"/>
    <p:sldId id="548" r:id="rId13"/>
    <p:sldId id="550" r:id="rId14"/>
    <p:sldId id="453" r:id="rId15"/>
    <p:sldId id="549" r:id="rId16"/>
    <p:sldId id="552" r:id="rId17"/>
    <p:sldId id="455" r:id="rId18"/>
    <p:sldId id="456" r:id="rId19"/>
    <p:sldId id="457" r:id="rId20"/>
    <p:sldId id="458" r:id="rId21"/>
    <p:sldId id="553" r:id="rId22"/>
    <p:sldId id="544" r:id="rId23"/>
    <p:sldId id="452" r:id="rId24"/>
    <p:sldId id="451" r:id="rId25"/>
    <p:sldId id="446" r:id="rId26"/>
    <p:sldId id="554" r:id="rId27"/>
  </p:sldIdLst>
  <p:sldSz cx="12192000" cy="692912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Offi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9FA"/>
    <a:srgbClr val="20517C"/>
    <a:srgbClr val="9ED3D7"/>
    <a:srgbClr val="E7F3F4"/>
    <a:srgbClr val="F5BDD8"/>
    <a:srgbClr val="FAD09D"/>
    <a:srgbClr val="E95DF5"/>
    <a:srgbClr val="DFC0F4"/>
    <a:srgbClr val="B1DD9F"/>
    <a:srgbClr val="D8E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8" autoAdjust="0"/>
    <p:restoredTop sz="64802" autoAdjust="0"/>
  </p:normalViewPr>
  <p:slideViewPr>
    <p:cSldViewPr snapToGrid="0">
      <p:cViewPr varScale="1">
        <p:scale>
          <a:sx n="74" d="100"/>
          <a:sy n="74" d="100"/>
        </p:scale>
        <p:origin x="18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714034" y="1143000"/>
            <a:ext cx="5429933"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4375" y="1143000"/>
            <a:ext cx="542925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4375" y="1143000"/>
            <a:ext cx="5429250" cy="3086100"/>
          </a:xfrm>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4.1.2</a:t>
                </a:r>
                <a:r>
                  <a:rPr lang="zh-CN" altLang="zh-CN" sz="1200" kern="1200" dirty="0">
                    <a:solidFill>
                      <a:schemeClr val="tx1"/>
                    </a:solidFill>
                    <a:effectLst/>
                    <a:latin typeface="+mn-lt"/>
                    <a:ea typeface="+mn-ea"/>
                    <a:cs typeface="+mn-cs"/>
                  </a:rPr>
                  <a:t>评估方法</a:t>
                </a:r>
              </a:p>
              <a:p>
                <a:r>
                  <a:rPr lang="zh-CN" altLang="zh-CN" sz="1200" kern="1200" dirty="0">
                    <a:solidFill>
                      <a:schemeClr val="tx1"/>
                    </a:solidFill>
                    <a:effectLst/>
                    <a:latin typeface="+mn-lt"/>
                    <a:ea typeface="+mn-ea"/>
                    <a:cs typeface="+mn-cs"/>
                  </a:rPr>
                  <a:t>在实验中，</a:t>
                </a:r>
                <a:r>
                  <a:rPr lang="zh-CN" altLang="zh-CN" sz="1200" b="1" kern="1200" dirty="0">
                    <a:solidFill>
                      <a:schemeClr val="tx1"/>
                    </a:solidFill>
                    <a:effectLst/>
                    <a:latin typeface="+mn-lt"/>
                    <a:ea typeface="+mn-ea"/>
                    <a:cs typeface="+mn-cs"/>
                  </a:rPr>
                  <a:t>我们采用了三个评估指标：平均平均精度（</a:t>
                </a:r>
                <a:r>
                  <a:rPr lang="en-US" altLang="zh-CN" sz="1200" b="1" kern="1200" dirty="0">
                    <a:solidFill>
                      <a:schemeClr val="tx1"/>
                    </a:solidFill>
                    <a:effectLst/>
                    <a:latin typeface="+mn-lt"/>
                    <a:ea typeface="+mn-ea"/>
                    <a:cs typeface="+mn-cs"/>
                  </a:rPr>
                  <a:t>MAP</a:t>
                </a:r>
                <a:r>
                  <a:rPr lang="zh-CN" altLang="zh-CN" sz="1200" b="1" kern="1200" dirty="0">
                    <a:solidFill>
                      <a:schemeClr val="tx1"/>
                    </a:solidFill>
                    <a:effectLst/>
                    <a:latin typeface="+mn-lt"/>
                    <a:ea typeface="+mn-ea"/>
                    <a:cs typeface="+mn-cs"/>
                  </a:rPr>
                  <a:t>），标准折扣累积收益（</a:t>
                </a:r>
                <a:r>
                  <a:rPr lang="en-US" altLang="zh-CN" sz="1200" b="1" kern="1200" dirty="0">
                    <a:solidFill>
                      <a:schemeClr val="tx1"/>
                    </a:solidFill>
                    <a:effectLst/>
                    <a:latin typeface="+mn-lt"/>
                    <a:ea typeface="+mn-ea"/>
                    <a:cs typeface="+mn-cs"/>
                  </a:rPr>
                  <a:t>NDCG</a:t>
                </a:r>
                <a:r>
                  <a:rPr lang="zh-CN" altLang="zh-CN" sz="1200" b="1" kern="1200" dirty="0">
                    <a:solidFill>
                      <a:schemeClr val="tx1"/>
                    </a:solidFill>
                    <a:effectLst/>
                    <a:latin typeface="+mn-lt"/>
                    <a:ea typeface="+mn-ea"/>
                    <a:cs typeface="+mn-cs"/>
                  </a:rPr>
                  <a:t>）和召回来衡量</a:t>
                </a:r>
                <a:r>
                  <a:rPr lang="en-US" altLang="zh-CN" sz="1200" b="1" kern="1200" dirty="0">
                    <a:solidFill>
                      <a:schemeClr val="tx1"/>
                    </a:solidFill>
                    <a:effectLst/>
                    <a:latin typeface="+mn-lt"/>
                    <a:ea typeface="+mn-ea"/>
                    <a:cs typeface="+mn-cs"/>
                  </a:rPr>
                  <a:t>DHSR</a:t>
                </a:r>
                <a:r>
                  <a:rPr lang="zh-CN" altLang="zh-CN" sz="1200" b="1" kern="1200" dirty="0">
                    <a:solidFill>
                      <a:schemeClr val="tx1"/>
                    </a:solidFill>
                    <a:effectLst/>
                    <a:latin typeface="+mn-lt"/>
                    <a:ea typeface="+mn-ea"/>
                    <a:cs typeface="+mn-cs"/>
                  </a:rPr>
                  <a:t>的表现。</a:t>
                </a:r>
                <a:endParaRPr lang="zh-CN" altLang="zh-CN" sz="1200" kern="1200" dirty="0">
                  <a:solidFill>
                    <a:schemeClr val="tx1"/>
                  </a:solidFill>
                  <a:effectLst/>
                  <a:latin typeface="+mn-lt"/>
                  <a:ea typeface="+mn-ea"/>
                  <a:cs typeface="+mn-cs"/>
                </a:endParaRPr>
              </a:p>
              <a:p>
                <a:pPr/>
                <a14:m>
                  <m:oMathPara xmlns:m="http://schemas.openxmlformats.org/officeDocument/2006/math">
                    <m:oMathParaPr>
                      <m:jc m:val="centerGroup"/>
                    </m:oMathParaPr>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𝑀𝐴𝑃</m:t>
                      </m:r>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𝑁</m:t>
                      </m:r>
                      <m:r>
                        <a:rPr lang="en-US" altLang="zh-CN" sz="1200" i="1" kern="1200">
                          <a:solidFill>
                            <a:schemeClr val="tx1"/>
                          </a:solidFill>
                          <a:effectLst/>
                          <a:latin typeface="Cambria Math" panose="02040503050406030204" pitchFamily="18" charset="0"/>
                          <a:ea typeface="+mn-ea"/>
                          <a:cs typeface="+mn-cs"/>
                        </a:rPr>
                        <m:t>= </m:t>
                      </m:r>
                      <m:f>
                        <m:fPr>
                          <m:ctrlPr>
                            <a:rPr lang="zh-CN" altLang="zh-CN" sz="1200" i="1" kern="1200">
                              <a:solidFill>
                                <a:schemeClr val="tx1"/>
                              </a:solidFill>
                              <a:effectLst/>
                              <a:latin typeface="Cambria Math" panose="02040503050406030204" pitchFamily="18" charset="0"/>
                              <a:ea typeface="+mn-ea"/>
                              <a:cs typeface="+mn-cs"/>
                            </a:rPr>
                          </m:ctrlPr>
                        </m:fPr>
                        <m:num>
                          <m:r>
                            <a:rPr lang="en-US" altLang="zh-CN" sz="1200" i="1" kern="1200">
                              <a:solidFill>
                                <a:schemeClr val="tx1"/>
                              </a:solidFill>
                              <a:effectLst/>
                              <a:latin typeface="Cambria Math" panose="02040503050406030204" pitchFamily="18" charset="0"/>
                              <a:ea typeface="+mn-ea"/>
                              <a:cs typeface="+mn-cs"/>
                            </a:rPr>
                            <m:t>1</m:t>
                          </m:r>
                        </m:num>
                        <m:den>
                          <m:d>
                            <m:dPr>
                              <m:begChr m:val="|"/>
                              <m:endChr m:val="|"/>
                              <m:ctrlPr>
                                <a:rPr lang="zh-CN" altLang="zh-CN" sz="1200" i="1" kern="1200">
                                  <a:solidFill>
                                    <a:schemeClr val="tx1"/>
                                  </a:solidFill>
                                  <a:effectLst/>
                                  <a:latin typeface="Cambria Math" panose="02040503050406030204" pitchFamily="18" charset="0"/>
                                  <a:ea typeface="+mn-ea"/>
                                  <a:cs typeface="+mn-cs"/>
                                </a:rPr>
                              </m:ctrlPr>
                            </m:dPr>
                            <m:e>
                              <m:r>
                                <a:rPr lang="en-US" altLang="zh-CN" sz="1200" i="1" kern="1200">
                                  <a:solidFill>
                                    <a:schemeClr val="tx1"/>
                                  </a:solidFill>
                                  <a:effectLst/>
                                  <a:latin typeface="Cambria Math" panose="02040503050406030204" pitchFamily="18" charset="0"/>
                                  <a:ea typeface="+mn-ea"/>
                                  <a:cs typeface="+mn-cs"/>
                                </a:rPr>
                                <m:t>𝑀</m:t>
                              </m:r>
                            </m:e>
                          </m:d>
                        </m:den>
                      </m:f>
                      <m:nary>
                        <m:naryPr>
                          <m:chr m:val="∑"/>
                          <m:limLoc m:val="undOvr"/>
                          <m:supHide m:val="on"/>
                          <m:ctrlPr>
                            <a:rPr lang="zh-CN" altLang="zh-CN" sz="1200" i="1" kern="1200">
                              <a:solidFill>
                                <a:schemeClr val="tx1"/>
                              </a:solidFill>
                              <a:effectLst/>
                              <a:latin typeface="Cambria Math" panose="02040503050406030204" pitchFamily="18" charset="0"/>
                              <a:ea typeface="+mn-ea"/>
                              <a:cs typeface="+mn-cs"/>
                            </a:rPr>
                          </m:ctrlPr>
                        </m:naryPr>
                        <m:sub>
                          <m:r>
                            <a:rPr lang="en-US" altLang="zh-CN" sz="1200" i="1" kern="1200">
                              <a:solidFill>
                                <a:schemeClr val="tx1"/>
                              </a:solidFill>
                              <a:effectLst/>
                              <a:latin typeface="Cambria Math" panose="02040503050406030204" pitchFamily="18" charset="0"/>
                              <a:ea typeface="+mn-ea"/>
                              <a:cs typeface="+mn-cs"/>
                            </a:rPr>
                            <m:t>𝑚</m:t>
                          </m:r>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𝑀</m:t>
                          </m:r>
                        </m:sub>
                        <m:sup/>
                        <m:e>
                          <m:f>
                            <m:fPr>
                              <m:ctrlPr>
                                <a:rPr lang="zh-CN" altLang="zh-CN" sz="1200" i="1" kern="1200">
                                  <a:solidFill>
                                    <a:schemeClr val="tx1"/>
                                  </a:solidFill>
                                  <a:effectLst/>
                                  <a:latin typeface="Cambria Math" panose="02040503050406030204" pitchFamily="18" charset="0"/>
                                  <a:ea typeface="+mn-ea"/>
                                  <a:cs typeface="+mn-cs"/>
                                </a:rPr>
                              </m:ctrlPr>
                            </m:fPr>
                            <m:num>
                              <m:r>
                                <a:rPr lang="en-US" altLang="zh-CN" sz="1200" i="1" kern="1200">
                                  <a:solidFill>
                                    <a:schemeClr val="tx1"/>
                                  </a:solidFill>
                                  <a:effectLst/>
                                  <a:latin typeface="Cambria Math" panose="02040503050406030204" pitchFamily="18" charset="0"/>
                                  <a:ea typeface="+mn-ea"/>
                                  <a:cs typeface="+mn-cs"/>
                                </a:rPr>
                                <m:t>1</m:t>
                              </m:r>
                            </m:num>
                            <m:den>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𝑁</m:t>
                                  </m:r>
                                </m:e>
                                <m:sub>
                                  <m:r>
                                    <a:rPr lang="en-US" altLang="zh-CN" sz="1200" i="1" kern="1200">
                                      <a:solidFill>
                                        <a:schemeClr val="tx1"/>
                                      </a:solidFill>
                                      <a:effectLst/>
                                      <a:latin typeface="Cambria Math" panose="02040503050406030204" pitchFamily="18" charset="0"/>
                                      <a:ea typeface="+mn-ea"/>
                                      <a:cs typeface="+mn-cs"/>
                                    </a:rPr>
                                    <m:t>𝑚</m:t>
                                  </m:r>
                                </m:sub>
                              </m:sSub>
                            </m:den>
                          </m:f>
                          <m:nary>
                            <m:naryPr>
                              <m:chr m:val="∑"/>
                              <m:limLoc m:val="subSup"/>
                              <m:ctrlPr>
                                <a:rPr lang="zh-CN" altLang="zh-CN" sz="1200" i="1" kern="1200">
                                  <a:solidFill>
                                    <a:schemeClr val="tx1"/>
                                  </a:solidFill>
                                  <a:effectLst/>
                                  <a:latin typeface="Cambria Math" panose="02040503050406030204" pitchFamily="18" charset="0"/>
                                  <a:ea typeface="+mn-ea"/>
                                  <a:cs typeface="+mn-cs"/>
                                </a:rPr>
                              </m:ctrlPr>
                            </m:naryPr>
                            <m:sub>
                              <m:r>
                                <a:rPr lang="en-US" altLang="zh-CN" sz="1200" i="1" kern="1200">
                                  <a:solidFill>
                                    <a:schemeClr val="tx1"/>
                                  </a:solidFill>
                                  <a:effectLst/>
                                  <a:latin typeface="Cambria Math" panose="02040503050406030204" pitchFamily="18" charset="0"/>
                                  <a:ea typeface="+mn-ea"/>
                                  <a:cs typeface="+mn-cs"/>
                                </a:rPr>
                                <m:t>𝑖</m:t>
                              </m:r>
                              <m:r>
                                <a:rPr lang="en-US" altLang="zh-CN" sz="1200" i="1" kern="1200">
                                  <a:solidFill>
                                    <a:schemeClr val="tx1"/>
                                  </a:solidFill>
                                  <a:effectLst/>
                                  <a:latin typeface="Cambria Math" panose="02040503050406030204" pitchFamily="18" charset="0"/>
                                  <a:ea typeface="+mn-ea"/>
                                  <a:cs typeface="+mn-cs"/>
                                </a:rPr>
                                <m:t>=1</m:t>
                              </m:r>
                            </m:sub>
                            <m:sup>
                              <m:r>
                                <a:rPr lang="en-US" altLang="zh-CN" sz="1200" i="1" kern="1200">
                                  <a:solidFill>
                                    <a:schemeClr val="tx1"/>
                                  </a:solidFill>
                                  <a:effectLst/>
                                  <a:latin typeface="Cambria Math" panose="02040503050406030204" pitchFamily="18" charset="0"/>
                                  <a:ea typeface="+mn-ea"/>
                                  <a:cs typeface="+mn-cs"/>
                                </a:rPr>
                                <m:t>𝑁</m:t>
                              </m:r>
                            </m:sup>
                            <m:e>
                              <m:d>
                                <m:dPr>
                                  <m:ctrlPr>
                                    <a:rPr lang="zh-CN" altLang="zh-CN" sz="1200" i="1" kern="1200">
                                      <a:solidFill>
                                        <a:schemeClr val="tx1"/>
                                      </a:solidFill>
                                      <a:effectLst/>
                                      <a:latin typeface="Cambria Math" panose="02040503050406030204" pitchFamily="18" charset="0"/>
                                      <a:ea typeface="+mn-ea"/>
                                      <a:cs typeface="+mn-cs"/>
                                    </a:rPr>
                                  </m:ctrlPr>
                                </m:dPr>
                                <m:e>
                                  <m:f>
                                    <m:fPr>
                                      <m:ctrlPr>
                                        <a:rPr lang="zh-CN" altLang="zh-CN" sz="1200" i="1" kern="1200">
                                          <a:solidFill>
                                            <a:schemeClr val="tx1"/>
                                          </a:solidFill>
                                          <a:effectLst/>
                                          <a:latin typeface="Cambria Math" panose="02040503050406030204" pitchFamily="18" charset="0"/>
                                          <a:ea typeface="+mn-ea"/>
                                          <a:cs typeface="+mn-cs"/>
                                        </a:rPr>
                                      </m:ctrlPr>
                                    </m:fPr>
                                    <m:num>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𝑁</m:t>
                                          </m:r>
                                        </m:e>
                                        <m:sub>
                                          <m:r>
                                            <a:rPr lang="en-US" altLang="zh-CN" sz="1200" i="1" kern="1200">
                                              <a:solidFill>
                                                <a:schemeClr val="tx1"/>
                                              </a:solidFill>
                                              <a:effectLst/>
                                              <a:latin typeface="Cambria Math" panose="02040503050406030204" pitchFamily="18" charset="0"/>
                                              <a:ea typeface="+mn-ea"/>
                                              <a:cs typeface="+mn-cs"/>
                                            </a:rPr>
                                            <m:t>𝑖</m:t>
                                          </m:r>
                                        </m:sub>
                                      </m:sSub>
                                    </m:num>
                                    <m:den>
                                      <m:r>
                                        <a:rPr lang="en-US" altLang="zh-CN" sz="1200" i="1" kern="1200">
                                          <a:solidFill>
                                            <a:schemeClr val="tx1"/>
                                          </a:solidFill>
                                          <a:effectLst/>
                                          <a:latin typeface="Cambria Math" panose="02040503050406030204" pitchFamily="18" charset="0"/>
                                          <a:ea typeface="+mn-ea"/>
                                          <a:cs typeface="+mn-cs"/>
                                        </a:rPr>
                                        <m:t>𝑖</m:t>
                                      </m:r>
                                    </m:den>
                                  </m:f>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𝐼</m:t>
                                  </m:r>
                                  <m:d>
                                    <m:dPr>
                                      <m:ctrlPr>
                                        <a:rPr lang="zh-CN" altLang="zh-CN" sz="1200" i="1" kern="1200">
                                          <a:solidFill>
                                            <a:schemeClr val="tx1"/>
                                          </a:solidFill>
                                          <a:effectLst/>
                                          <a:latin typeface="Cambria Math" panose="02040503050406030204" pitchFamily="18" charset="0"/>
                                          <a:ea typeface="+mn-ea"/>
                                          <a:cs typeface="+mn-cs"/>
                                        </a:rPr>
                                      </m:ctrlPr>
                                    </m:dPr>
                                    <m:e>
                                      <m:r>
                                        <a:rPr lang="en-US" altLang="zh-CN" sz="1200" i="1" kern="1200">
                                          <a:solidFill>
                                            <a:schemeClr val="tx1"/>
                                          </a:solidFill>
                                          <a:effectLst/>
                                          <a:latin typeface="Cambria Math" panose="02040503050406030204" pitchFamily="18" charset="0"/>
                                          <a:ea typeface="+mn-ea"/>
                                          <a:cs typeface="+mn-cs"/>
                                        </a:rPr>
                                        <m:t>𝑖</m:t>
                                      </m:r>
                                    </m:e>
                                  </m:d>
                                </m:e>
                              </m:d>
                            </m:e>
                          </m:nary>
                        </m:e>
                      </m:nary>
                      <m:r>
                        <a:rPr lang="en-US" altLang="zh-CN" sz="1200" i="1" kern="1200">
                          <a:solidFill>
                            <a:schemeClr val="tx1"/>
                          </a:solidFill>
                          <a:effectLst/>
                          <a:latin typeface="Cambria Math" panose="02040503050406030204" pitchFamily="18" charset="0"/>
                          <a:ea typeface="+mn-ea"/>
                          <a:cs typeface="+mn-cs"/>
                        </a:rPr>
                        <m:t> ,                                                      (14)</m:t>
                      </m:r>
                    </m:oMath>
                  </m:oMathPara>
                </a14:m>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其中</a:t>
                </a:r>
                <a:r>
                  <a:rPr lang="en-US" altLang="zh-CN" sz="1200" kern="1200" dirty="0" err="1">
                    <a:solidFill>
                      <a:schemeClr val="tx1"/>
                    </a:solidFill>
                    <a:effectLst/>
                    <a:latin typeface="+mn-lt"/>
                    <a:ea typeface="+mn-ea"/>
                    <a:cs typeface="+mn-cs"/>
                  </a:rPr>
                  <a:t>N_m</a:t>
                </a:r>
                <a:r>
                  <a:rPr lang="zh-CN" altLang="zh-CN" sz="1200" kern="1200" dirty="0">
                    <a:solidFill>
                      <a:schemeClr val="tx1"/>
                    </a:solidFill>
                    <a:effectLst/>
                    <a:latin typeface="+mn-lt"/>
                    <a:ea typeface="+mn-ea"/>
                    <a:cs typeface="+mn-cs"/>
                  </a:rPr>
                  <a:t>为混搭</a:t>
                </a:r>
                <a:r>
                  <a:rPr lang="en-US" altLang="zh-CN" sz="1200" kern="1200" dirty="0">
                    <a:solidFill>
                      <a:schemeClr val="tx1"/>
                    </a:solidFill>
                    <a:effectLst/>
                    <a:latin typeface="+mn-lt"/>
                    <a:ea typeface="+mn-ea"/>
                    <a:cs typeface="+mn-cs"/>
                  </a:rPr>
                  <a:t>m</a:t>
                </a:r>
                <a:r>
                  <a:rPr lang="zh-CN" altLang="zh-CN" sz="1200" kern="1200" dirty="0">
                    <a:solidFill>
                      <a:schemeClr val="tx1"/>
                    </a:solidFill>
                    <a:effectLst/>
                    <a:latin typeface="+mn-lt"/>
                    <a:ea typeface="+mn-ea"/>
                    <a:cs typeface="+mn-cs"/>
                  </a:rPr>
                  <a:t>组件服务的数量，</a:t>
                </a:r>
                <a:r>
                  <a:rPr lang="en-US" altLang="zh-CN" sz="1200" kern="1200" dirty="0" err="1">
                    <a:solidFill>
                      <a:schemeClr val="tx1"/>
                    </a:solidFill>
                    <a:effectLst/>
                    <a:latin typeface="+mn-lt"/>
                    <a:ea typeface="+mn-ea"/>
                    <a:cs typeface="+mn-cs"/>
                  </a:rPr>
                  <a:t>N_i</a:t>
                </a:r>
                <a:r>
                  <a:rPr lang="zh-CN" altLang="zh-CN" sz="1200" kern="1200" dirty="0">
                    <a:solidFill>
                      <a:schemeClr val="tx1"/>
                    </a:solidFill>
                    <a:effectLst/>
                    <a:latin typeface="+mn-lt"/>
                    <a:ea typeface="+mn-ea"/>
                    <a:cs typeface="+mn-cs"/>
                  </a:rPr>
                  <a:t>表示排名列表的前</a:t>
                </a:r>
                <a:r>
                  <a:rPr lang="en-US" altLang="zh-CN" sz="1200" kern="12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个服务中</a:t>
                </a:r>
                <a:r>
                  <a:rPr lang="en-US" altLang="zh-CN" sz="1200" kern="1200" dirty="0">
                    <a:solidFill>
                      <a:schemeClr val="tx1"/>
                    </a:solidFill>
                    <a:effectLst/>
                    <a:latin typeface="+mn-lt"/>
                    <a:ea typeface="+mn-ea"/>
                    <a:cs typeface="+mn-cs"/>
                  </a:rPr>
                  <a:t>m</a:t>
                </a:r>
                <a:r>
                  <a:rPr lang="zh-CN" altLang="zh-CN" sz="1200" kern="1200" dirty="0">
                    <a:solidFill>
                      <a:schemeClr val="tx1"/>
                    </a:solidFill>
                    <a:effectLst/>
                    <a:latin typeface="+mn-lt"/>
                    <a:ea typeface="+mn-ea"/>
                    <a:cs typeface="+mn-cs"/>
                  </a:rPr>
                  <a:t>个组件服务的数量</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我（</a:t>
                </a:r>
                <a:r>
                  <a:rPr lang="en-US" altLang="zh-CN" sz="1200" kern="12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）表示在排名位置</a:t>
                </a:r>
                <a:r>
                  <a:rPr lang="en-US" altLang="zh-CN" sz="1200" kern="12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的服务是否是</a:t>
                </a:r>
                <a:r>
                  <a:rPr lang="en-US" altLang="zh-CN" sz="1200" kern="1200" dirty="0">
                    <a:solidFill>
                      <a:schemeClr val="tx1"/>
                    </a:solidFill>
                    <a:effectLst/>
                    <a:latin typeface="+mn-lt"/>
                    <a:ea typeface="+mn-ea"/>
                    <a:cs typeface="+mn-cs"/>
                  </a:rPr>
                  <a:t>m</a:t>
                </a:r>
                <a:r>
                  <a:rPr lang="zh-CN" altLang="zh-CN" sz="1200" kern="1200" dirty="0">
                    <a:solidFill>
                      <a:schemeClr val="tx1"/>
                    </a:solidFill>
                    <a:effectLst/>
                    <a:latin typeface="+mn-lt"/>
                    <a:ea typeface="+mn-ea"/>
                    <a:cs typeface="+mn-cs"/>
                  </a:rPr>
                  <a:t>的组件服务。</a:t>
                </a:r>
              </a:p>
              <a:p>
                <a:pPr/>
                <a14:m>
                  <m:oMathPara xmlns:m="http://schemas.openxmlformats.org/officeDocument/2006/math">
                    <m:oMathParaPr>
                      <m:jc m:val="centerGroup"/>
                    </m:oMathParaPr>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𝑁𝐷𝐶𝐺</m:t>
                      </m:r>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𝑁</m:t>
                      </m:r>
                      <m:r>
                        <a:rPr lang="en-US" altLang="zh-CN" sz="1200" i="1" kern="1200">
                          <a:solidFill>
                            <a:schemeClr val="tx1"/>
                          </a:solidFill>
                          <a:effectLst/>
                          <a:latin typeface="Cambria Math" panose="02040503050406030204" pitchFamily="18" charset="0"/>
                          <a:ea typeface="+mn-ea"/>
                          <a:cs typeface="+mn-cs"/>
                        </a:rPr>
                        <m:t>= </m:t>
                      </m:r>
                      <m:f>
                        <m:fPr>
                          <m:ctrlPr>
                            <a:rPr lang="zh-CN" altLang="zh-CN" sz="1200" i="1" kern="1200">
                              <a:solidFill>
                                <a:schemeClr val="tx1"/>
                              </a:solidFill>
                              <a:effectLst/>
                              <a:latin typeface="Cambria Math" panose="02040503050406030204" pitchFamily="18" charset="0"/>
                              <a:ea typeface="+mn-ea"/>
                              <a:cs typeface="+mn-cs"/>
                            </a:rPr>
                          </m:ctrlPr>
                        </m:fPr>
                        <m:num>
                          <m:r>
                            <a:rPr lang="en-US" altLang="zh-CN" sz="1200" i="1" kern="1200">
                              <a:solidFill>
                                <a:schemeClr val="tx1"/>
                              </a:solidFill>
                              <a:effectLst/>
                              <a:latin typeface="Cambria Math" panose="02040503050406030204" pitchFamily="18" charset="0"/>
                              <a:ea typeface="+mn-ea"/>
                              <a:cs typeface="+mn-cs"/>
                            </a:rPr>
                            <m:t>1</m:t>
                          </m:r>
                        </m:num>
                        <m:den>
                          <m:d>
                            <m:dPr>
                              <m:begChr m:val="|"/>
                              <m:endChr m:val="|"/>
                              <m:ctrlPr>
                                <a:rPr lang="zh-CN" altLang="zh-CN" sz="1200" i="1" kern="1200">
                                  <a:solidFill>
                                    <a:schemeClr val="tx1"/>
                                  </a:solidFill>
                                  <a:effectLst/>
                                  <a:latin typeface="Cambria Math" panose="02040503050406030204" pitchFamily="18" charset="0"/>
                                  <a:ea typeface="+mn-ea"/>
                                  <a:cs typeface="+mn-cs"/>
                                </a:rPr>
                              </m:ctrlPr>
                            </m:dPr>
                            <m:e>
                              <m:r>
                                <a:rPr lang="en-US" altLang="zh-CN" sz="1200" i="1" kern="1200">
                                  <a:solidFill>
                                    <a:schemeClr val="tx1"/>
                                  </a:solidFill>
                                  <a:effectLst/>
                                  <a:latin typeface="Cambria Math" panose="02040503050406030204" pitchFamily="18" charset="0"/>
                                  <a:ea typeface="+mn-ea"/>
                                  <a:cs typeface="+mn-cs"/>
                                </a:rPr>
                                <m:t>𝑀</m:t>
                              </m:r>
                            </m:e>
                          </m:d>
                        </m:den>
                      </m:f>
                      <m:nary>
                        <m:naryPr>
                          <m:chr m:val="∑"/>
                          <m:limLoc m:val="undOvr"/>
                          <m:supHide m:val="on"/>
                          <m:ctrlPr>
                            <a:rPr lang="zh-CN" altLang="zh-CN" sz="1200" i="1" kern="1200">
                              <a:solidFill>
                                <a:schemeClr val="tx1"/>
                              </a:solidFill>
                              <a:effectLst/>
                              <a:latin typeface="Cambria Math" panose="02040503050406030204" pitchFamily="18" charset="0"/>
                              <a:ea typeface="+mn-ea"/>
                              <a:cs typeface="+mn-cs"/>
                            </a:rPr>
                          </m:ctrlPr>
                        </m:naryPr>
                        <m:sub>
                          <m:r>
                            <a:rPr lang="en-US" altLang="zh-CN" sz="1200" i="1" kern="1200">
                              <a:solidFill>
                                <a:schemeClr val="tx1"/>
                              </a:solidFill>
                              <a:effectLst/>
                              <a:latin typeface="Cambria Math" panose="02040503050406030204" pitchFamily="18" charset="0"/>
                              <a:ea typeface="+mn-ea"/>
                              <a:cs typeface="+mn-cs"/>
                            </a:rPr>
                            <m:t>𝑚</m:t>
                          </m:r>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𝑀</m:t>
                          </m:r>
                        </m:sub>
                        <m:sup/>
                        <m:e>
                          <m:f>
                            <m:fPr>
                              <m:ctrlPr>
                                <a:rPr lang="zh-CN" altLang="zh-CN" sz="1200" i="1" kern="1200">
                                  <a:solidFill>
                                    <a:schemeClr val="tx1"/>
                                  </a:solidFill>
                                  <a:effectLst/>
                                  <a:latin typeface="Cambria Math" panose="02040503050406030204" pitchFamily="18" charset="0"/>
                                  <a:ea typeface="+mn-ea"/>
                                  <a:cs typeface="+mn-cs"/>
                                </a:rPr>
                              </m:ctrlPr>
                            </m:fPr>
                            <m:num>
                              <m:r>
                                <a:rPr lang="en-US" altLang="zh-CN" sz="1200" i="1" kern="1200">
                                  <a:solidFill>
                                    <a:schemeClr val="tx1"/>
                                  </a:solidFill>
                                  <a:effectLst/>
                                  <a:latin typeface="Cambria Math" panose="02040503050406030204" pitchFamily="18" charset="0"/>
                                  <a:ea typeface="+mn-ea"/>
                                  <a:cs typeface="+mn-cs"/>
                                </a:rPr>
                                <m:t>1</m:t>
                              </m:r>
                            </m:num>
                            <m:den>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m:t>
                                  </m:r>
                                </m:e>
                                <m:sub>
                                  <m:r>
                                    <a:rPr lang="en-US" altLang="zh-CN" sz="1200" i="1" kern="1200">
                                      <a:solidFill>
                                        <a:schemeClr val="tx1"/>
                                      </a:solidFill>
                                      <a:effectLst/>
                                      <a:latin typeface="Cambria Math" panose="02040503050406030204" pitchFamily="18" charset="0"/>
                                      <a:ea typeface="+mn-ea"/>
                                      <a:cs typeface="+mn-cs"/>
                                    </a:rPr>
                                    <m:t>𝑚</m:t>
                                  </m:r>
                                </m:sub>
                              </m:sSub>
                            </m:den>
                          </m:f>
                          <m:nary>
                            <m:naryPr>
                              <m:chr m:val="∑"/>
                              <m:limLoc m:val="subSup"/>
                              <m:ctrlPr>
                                <a:rPr lang="zh-CN" altLang="zh-CN" sz="1200" i="1" kern="1200">
                                  <a:solidFill>
                                    <a:schemeClr val="tx1"/>
                                  </a:solidFill>
                                  <a:effectLst/>
                                  <a:latin typeface="Cambria Math" panose="02040503050406030204" pitchFamily="18" charset="0"/>
                                  <a:ea typeface="+mn-ea"/>
                                  <a:cs typeface="+mn-cs"/>
                                </a:rPr>
                              </m:ctrlPr>
                            </m:naryPr>
                            <m:sub>
                              <m:r>
                                <a:rPr lang="en-US" altLang="zh-CN" sz="1200" i="1" kern="1200">
                                  <a:solidFill>
                                    <a:schemeClr val="tx1"/>
                                  </a:solidFill>
                                  <a:effectLst/>
                                  <a:latin typeface="Cambria Math" panose="02040503050406030204" pitchFamily="18" charset="0"/>
                                  <a:ea typeface="+mn-ea"/>
                                  <a:cs typeface="+mn-cs"/>
                                </a:rPr>
                                <m:t>𝑖</m:t>
                              </m:r>
                              <m:r>
                                <a:rPr lang="en-US" altLang="zh-CN" sz="1200" i="1" kern="1200">
                                  <a:solidFill>
                                    <a:schemeClr val="tx1"/>
                                  </a:solidFill>
                                  <a:effectLst/>
                                  <a:latin typeface="Cambria Math" panose="02040503050406030204" pitchFamily="18" charset="0"/>
                                  <a:ea typeface="+mn-ea"/>
                                  <a:cs typeface="+mn-cs"/>
                                </a:rPr>
                                <m:t>=1</m:t>
                              </m:r>
                            </m:sub>
                            <m:sup>
                              <m:r>
                                <a:rPr lang="en-US" altLang="zh-CN" sz="1200" i="1" kern="1200">
                                  <a:solidFill>
                                    <a:schemeClr val="tx1"/>
                                  </a:solidFill>
                                  <a:effectLst/>
                                  <a:latin typeface="Cambria Math" panose="02040503050406030204" pitchFamily="18" charset="0"/>
                                  <a:ea typeface="+mn-ea"/>
                                  <a:cs typeface="+mn-cs"/>
                                </a:rPr>
                                <m:t>𝑁</m:t>
                              </m:r>
                            </m:sup>
                            <m:e>
                              <m:f>
                                <m:fPr>
                                  <m:ctrlPr>
                                    <a:rPr lang="zh-CN" altLang="zh-CN" sz="1200" i="1" kern="1200">
                                      <a:solidFill>
                                        <a:schemeClr val="tx1"/>
                                      </a:solidFill>
                                      <a:effectLst/>
                                      <a:latin typeface="Cambria Math" panose="02040503050406030204" pitchFamily="18" charset="0"/>
                                      <a:ea typeface="+mn-ea"/>
                                      <a:cs typeface="+mn-cs"/>
                                    </a:rPr>
                                  </m:ctrlPr>
                                </m:fPr>
                                <m:num>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2</m:t>
                                      </m:r>
                                    </m:e>
                                    <m:sup>
                                      <m:r>
                                        <a:rPr lang="en-US" altLang="zh-CN" sz="1200" i="1" kern="1200">
                                          <a:solidFill>
                                            <a:schemeClr val="tx1"/>
                                          </a:solidFill>
                                          <a:effectLst/>
                                          <a:latin typeface="Cambria Math" panose="02040503050406030204" pitchFamily="18" charset="0"/>
                                          <a:ea typeface="+mn-ea"/>
                                          <a:cs typeface="+mn-cs"/>
                                        </a:rPr>
                                        <m:t>𝐼</m:t>
                                      </m:r>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𝑖</m:t>
                                      </m:r>
                                      <m:r>
                                        <a:rPr lang="en-US" altLang="zh-CN" sz="1200" i="1" kern="1200">
                                          <a:solidFill>
                                            <a:schemeClr val="tx1"/>
                                          </a:solidFill>
                                          <a:effectLst/>
                                          <a:latin typeface="Cambria Math" panose="02040503050406030204" pitchFamily="18" charset="0"/>
                                          <a:ea typeface="+mn-ea"/>
                                          <a:cs typeface="+mn-cs"/>
                                        </a:rPr>
                                        <m:t>)</m:t>
                                      </m:r>
                                    </m:sup>
                                  </m:sSup>
                                  <m:r>
                                    <a:rPr lang="en-US" altLang="zh-CN" sz="1200" i="1" kern="1200">
                                      <a:solidFill>
                                        <a:schemeClr val="tx1"/>
                                      </a:solidFill>
                                      <a:effectLst/>
                                      <a:latin typeface="Cambria Math" panose="02040503050406030204" pitchFamily="18" charset="0"/>
                                      <a:ea typeface="+mn-ea"/>
                                      <a:cs typeface="+mn-cs"/>
                                    </a:rPr>
                                    <m:t>−1</m:t>
                                  </m:r>
                                </m:num>
                                <m:den>
                                  <m:func>
                                    <m:funcPr>
                                      <m:ctrlPr>
                                        <a:rPr lang="zh-CN" altLang="zh-CN" sz="1200" i="1" kern="1200">
                                          <a:solidFill>
                                            <a:schemeClr val="tx1"/>
                                          </a:solidFill>
                                          <a:effectLst/>
                                          <a:latin typeface="Cambria Math" panose="02040503050406030204" pitchFamily="18" charset="0"/>
                                          <a:ea typeface="+mn-ea"/>
                                          <a:cs typeface="+mn-cs"/>
                                        </a:rPr>
                                      </m:ctrlPr>
                                    </m:funcPr>
                                    <m:fName>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𝑙𝑜𝑔</m:t>
                                          </m:r>
                                        </m:e>
                                        <m:sub>
                                          <m:r>
                                            <a:rPr lang="en-US" altLang="zh-CN" sz="1200" i="1" kern="1200">
                                              <a:solidFill>
                                                <a:schemeClr val="tx1"/>
                                              </a:solidFill>
                                              <a:effectLst/>
                                              <a:latin typeface="Cambria Math" panose="02040503050406030204" pitchFamily="18" charset="0"/>
                                              <a:ea typeface="+mn-ea"/>
                                              <a:cs typeface="+mn-cs"/>
                                            </a:rPr>
                                            <m:t>2</m:t>
                                          </m:r>
                                        </m:sub>
                                      </m:sSub>
                                    </m:fName>
                                    <m:e>
                                      <m:r>
                                        <a:rPr lang="en-US" altLang="zh-CN" sz="1200" i="1" kern="1200">
                                          <a:solidFill>
                                            <a:schemeClr val="tx1"/>
                                          </a:solidFill>
                                          <a:effectLst/>
                                          <a:latin typeface="Cambria Math" panose="02040503050406030204" pitchFamily="18" charset="0"/>
                                          <a:ea typeface="+mn-ea"/>
                                          <a:cs typeface="+mn-cs"/>
                                        </a:rPr>
                                        <m:t>(1+</m:t>
                                      </m:r>
                                      <m:r>
                                        <a:rPr lang="en-US" altLang="zh-CN" sz="1200" i="1" kern="1200">
                                          <a:solidFill>
                                            <a:schemeClr val="tx1"/>
                                          </a:solidFill>
                                          <a:effectLst/>
                                          <a:latin typeface="Cambria Math" panose="02040503050406030204" pitchFamily="18" charset="0"/>
                                          <a:ea typeface="+mn-ea"/>
                                          <a:cs typeface="+mn-cs"/>
                                        </a:rPr>
                                        <m:t>𝑖</m:t>
                                      </m:r>
                                      <m:r>
                                        <a:rPr lang="en-US" altLang="zh-CN" sz="1200" i="1" kern="1200">
                                          <a:solidFill>
                                            <a:schemeClr val="tx1"/>
                                          </a:solidFill>
                                          <a:effectLst/>
                                          <a:latin typeface="Cambria Math" panose="02040503050406030204" pitchFamily="18" charset="0"/>
                                          <a:ea typeface="+mn-ea"/>
                                          <a:cs typeface="+mn-cs"/>
                                        </a:rPr>
                                        <m:t>)</m:t>
                                      </m:r>
                                    </m:e>
                                  </m:func>
                                </m:den>
                              </m:f>
                            </m:e>
                          </m:nary>
                        </m:e>
                      </m:nary>
                      <m:r>
                        <a:rPr lang="en-US" altLang="zh-CN" sz="1200" i="1" kern="1200">
                          <a:solidFill>
                            <a:schemeClr val="tx1"/>
                          </a:solidFill>
                          <a:effectLst/>
                          <a:latin typeface="Cambria Math" panose="02040503050406030204" pitchFamily="18" charset="0"/>
                          <a:ea typeface="+mn-ea"/>
                          <a:cs typeface="+mn-cs"/>
                        </a:rPr>
                        <m:t> ,                                                  (15)</m:t>
                      </m:r>
                    </m:oMath>
                  </m:oMathPara>
                </a14:m>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其中</a:t>
                </a:r>
                <a:r>
                  <a:rPr lang="en-US" altLang="zh-CN" sz="1200" kern="1200" dirty="0" err="1">
                    <a:solidFill>
                      <a:schemeClr val="tx1"/>
                    </a:solidFill>
                    <a:effectLst/>
                    <a:latin typeface="+mn-lt"/>
                    <a:ea typeface="+mn-ea"/>
                    <a:cs typeface="+mn-cs"/>
                  </a:rPr>
                  <a:t>S_m</a:t>
                </a:r>
                <a:r>
                  <a:rPr lang="zh-CN" altLang="zh-CN" sz="1200" kern="1200" dirty="0">
                    <a:solidFill>
                      <a:schemeClr val="tx1"/>
                    </a:solidFill>
                    <a:effectLst/>
                    <a:latin typeface="+mn-lt"/>
                    <a:ea typeface="+mn-ea"/>
                    <a:cs typeface="+mn-cs"/>
                  </a:rPr>
                  <a:t>表示</a:t>
                </a:r>
                <a:r>
                  <a:rPr lang="en-US" altLang="zh-CN" sz="1200" kern="1200" dirty="0">
                    <a:solidFill>
                      <a:schemeClr val="tx1"/>
                    </a:solidFill>
                    <a:effectLst/>
                    <a:latin typeface="+mn-lt"/>
                    <a:ea typeface="+mn-ea"/>
                    <a:cs typeface="+mn-cs"/>
                  </a:rPr>
                  <a:t>m</a:t>
                </a:r>
                <a:r>
                  <a:rPr lang="zh-CN" altLang="zh-CN" sz="1200" kern="1200" dirty="0">
                    <a:solidFill>
                      <a:schemeClr val="tx1"/>
                    </a:solidFill>
                    <a:effectLst/>
                    <a:latin typeface="+mn-lt"/>
                    <a:ea typeface="+mn-ea"/>
                    <a:cs typeface="+mn-cs"/>
                  </a:rPr>
                  <a:t>可达到的理想最大</a:t>
                </a:r>
                <a:r>
                  <a:rPr lang="en-US" altLang="zh-CN" sz="1200" kern="1200" dirty="0">
                    <a:solidFill>
                      <a:schemeClr val="tx1"/>
                    </a:solidFill>
                    <a:effectLst/>
                    <a:latin typeface="+mn-lt"/>
                    <a:ea typeface="+mn-ea"/>
                    <a:cs typeface="+mn-cs"/>
                  </a:rPr>
                  <a:t>DCG</a:t>
                </a:r>
                <a:r>
                  <a:rPr lang="zh-CN" altLang="zh-CN" sz="1200" kern="1200" dirty="0">
                    <a:solidFill>
                      <a:schemeClr val="tx1"/>
                    </a:solidFill>
                    <a:effectLst/>
                    <a:latin typeface="+mn-lt"/>
                    <a:ea typeface="+mn-ea"/>
                    <a:cs typeface="+mn-cs"/>
                  </a:rPr>
                  <a:t>分数。</a:t>
                </a:r>
              </a:p>
              <a:p>
                <a:pPr/>
                <a14:m>
                  <m:oMathPara xmlns:m="http://schemas.openxmlformats.org/officeDocument/2006/math">
                    <m:oMathParaPr>
                      <m:jc m:val="centerGroup"/>
                    </m:oMathParaPr>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𝑅𝑒𝑐𝑎𝑙𝑙</m:t>
                      </m:r>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𝑁</m:t>
                      </m:r>
                      <m:r>
                        <a:rPr lang="en-US" altLang="zh-CN" sz="1200" i="1" kern="1200">
                          <a:solidFill>
                            <a:schemeClr val="tx1"/>
                          </a:solidFill>
                          <a:effectLst/>
                          <a:latin typeface="Cambria Math" panose="02040503050406030204" pitchFamily="18" charset="0"/>
                          <a:ea typeface="+mn-ea"/>
                          <a:cs typeface="+mn-cs"/>
                        </a:rPr>
                        <m:t>= </m:t>
                      </m:r>
                      <m:f>
                        <m:fPr>
                          <m:ctrlPr>
                            <a:rPr lang="zh-CN" altLang="zh-CN" sz="1200" i="1" kern="1200">
                              <a:solidFill>
                                <a:schemeClr val="tx1"/>
                              </a:solidFill>
                              <a:effectLst/>
                              <a:latin typeface="Cambria Math" panose="02040503050406030204" pitchFamily="18" charset="0"/>
                              <a:ea typeface="+mn-ea"/>
                              <a:cs typeface="+mn-cs"/>
                            </a:rPr>
                          </m:ctrlPr>
                        </m:fPr>
                        <m:num>
                          <m:r>
                            <a:rPr lang="en-US" altLang="zh-CN" sz="1200" i="1" kern="1200">
                              <a:solidFill>
                                <a:schemeClr val="tx1"/>
                              </a:solidFill>
                              <a:effectLst/>
                              <a:latin typeface="Cambria Math" panose="02040503050406030204" pitchFamily="18" charset="0"/>
                              <a:ea typeface="+mn-ea"/>
                              <a:cs typeface="+mn-cs"/>
                            </a:rPr>
                            <m:t>1</m:t>
                          </m:r>
                        </m:num>
                        <m:den>
                          <m:d>
                            <m:dPr>
                              <m:begChr m:val="|"/>
                              <m:endChr m:val="|"/>
                              <m:ctrlPr>
                                <a:rPr lang="zh-CN" altLang="zh-CN" sz="1200" i="1" kern="1200">
                                  <a:solidFill>
                                    <a:schemeClr val="tx1"/>
                                  </a:solidFill>
                                  <a:effectLst/>
                                  <a:latin typeface="Cambria Math" panose="02040503050406030204" pitchFamily="18" charset="0"/>
                                  <a:ea typeface="+mn-ea"/>
                                  <a:cs typeface="+mn-cs"/>
                                </a:rPr>
                              </m:ctrlPr>
                            </m:dPr>
                            <m:e>
                              <m:r>
                                <a:rPr lang="en-US" altLang="zh-CN" sz="1200" i="1" kern="1200">
                                  <a:solidFill>
                                    <a:schemeClr val="tx1"/>
                                  </a:solidFill>
                                  <a:effectLst/>
                                  <a:latin typeface="Cambria Math" panose="02040503050406030204" pitchFamily="18" charset="0"/>
                                  <a:ea typeface="+mn-ea"/>
                                  <a:cs typeface="+mn-cs"/>
                                </a:rPr>
                                <m:t>𝑀</m:t>
                              </m:r>
                            </m:e>
                          </m:d>
                        </m:den>
                      </m:f>
                      <m:nary>
                        <m:naryPr>
                          <m:chr m:val="∑"/>
                          <m:limLoc m:val="undOvr"/>
                          <m:supHide m:val="on"/>
                          <m:ctrlPr>
                            <a:rPr lang="zh-CN" altLang="zh-CN" sz="1200" i="1" kern="1200">
                              <a:solidFill>
                                <a:schemeClr val="tx1"/>
                              </a:solidFill>
                              <a:effectLst/>
                              <a:latin typeface="Cambria Math" panose="02040503050406030204" pitchFamily="18" charset="0"/>
                              <a:ea typeface="+mn-ea"/>
                              <a:cs typeface="+mn-cs"/>
                            </a:rPr>
                          </m:ctrlPr>
                        </m:naryPr>
                        <m:sub>
                          <m:r>
                            <a:rPr lang="en-US" altLang="zh-CN" sz="1200" i="1" kern="1200">
                              <a:solidFill>
                                <a:schemeClr val="tx1"/>
                              </a:solidFill>
                              <a:effectLst/>
                              <a:latin typeface="Cambria Math" panose="02040503050406030204" pitchFamily="18" charset="0"/>
                              <a:ea typeface="+mn-ea"/>
                              <a:cs typeface="+mn-cs"/>
                            </a:rPr>
                            <m:t>𝑚</m:t>
                          </m:r>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𝑀</m:t>
                          </m:r>
                        </m:sub>
                        <m:sup/>
                        <m:e>
                          <m:f>
                            <m:fPr>
                              <m:ctrlPr>
                                <a:rPr lang="zh-CN" altLang="zh-CN" sz="1200" i="1" kern="1200">
                                  <a:solidFill>
                                    <a:schemeClr val="tx1"/>
                                  </a:solidFill>
                                  <a:effectLst/>
                                  <a:latin typeface="Cambria Math" panose="02040503050406030204" pitchFamily="18" charset="0"/>
                                  <a:ea typeface="+mn-ea"/>
                                  <a:cs typeface="+mn-cs"/>
                                </a:rPr>
                              </m:ctrlPr>
                            </m:fPr>
                            <m:num>
                              <m:d>
                                <m:dPr>
                                  <m:begChr m:val="|"/>
                                  <m:endChr m:val="|"/>
                                  <m:ctrlPr>
                                    <a:rPr lang="zh-CN" altLang="zh-CN" sz="1200" i="1" kern="1200">
                                      <a:solidFill>
                                        <a:schemeClr val="tx1"/>
                                      </a:solidFill>
                                      <a:effectLst/>
                                      <a:latin typeface="Cambria Math" panose="02040503050406030204" pitchFamily="18" charset="0"/>
                                      <a:ea typeface="+mn-ea"/>
                                      <a:cs typeface="+mn-cs"/>
                                    </a:rPr>
                                  </m:ctrlPr>
                                </m:dPr>
                                <m:e>
                                  <m:r>
                                    <a:rPr lang="en-US" altLang="zh-CN" sz="1200" i="1" kern="1200">
                                      <a:solidFill>
                                        <a:schemeClr val="tx1"/>
                                      </a:solidFill>
                                      <a:effectLst/>
                                      <a:latin typeface="Cambria Math" panose="02040503050406030204" pitchFamily="18" charset="0"/>
                                      <a:ea typeface="+mn-ea"/>
                                      <a:cs typeface="+mn-cs"/>
                                    </a:rPr>
                                    <m:t>𝑟𝑒𝑐</m:t>
                                  </m:r>
                                  <m:d>
                                    <m:dPr>
                                      <m:ctrlPr>
                                        <a:rPr lang="zh-CN" altLang="zh-CN" sz="1200" i="1" kern="1200">
                                          <a:solidFill>
                                            <a:schemeClr val="tx1"/>
                                          </a:solidFill>
                                          <a:effectLst/>
                                          <a:latin typeface="Cambria Math" panose="02040503050406030204" pitchFamily="18" charset="0"/>
                                          <a:ea typeface="+mn-ea"/>
                                          <a:cs typeface="+mn-cs"/>
                                        </a:rPr>
                                      </m:ctrlPr>
                                    </m:dPr>
                                    <m:e>
                                      <m:r>
                                        <a:rPr lang="en-US" altLang="zh-CN" sz="1200" i="1" kern="1200">
                                          <a:solidFill>
                                            <a:schemeClr val="tx1"/>
                                          </a:solidFill>
                                          <a:effectLst/>
                                          <a:latin typeface="Cambria Math" panose="02040503050406030204" pitchFamily="18" charset="0"/>
                                          <a:ea typeface="+mn-ea"/>
                                          <a:cs typeface="+mn-cs"/>
                                        </a:rPr>
                                        <m:t>𝑚</m:t>
                                      </m:r>
                                    </m:e>
                                  </m:d>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𝑡𝑒𝑠𝑡</m:t>
                                  </m:r>
                                  <m:d>
                                    <m:dPr>
                                      <m:ctrlPr>
                                        <a:rPr lang="zh-CN" altLang="zh-CN" sz="1200" i="1" kern="1200">
                                          <a:solidFill>
                                            <a:schemeClr val="tx1"/>
                                          </a:solidFill>
                                          <a:effectLst/>
                                          <a:latin typeface="Cambria Math" panose="02040503050406030204" pitchFamily="18" charset="0"/>
                                          <a:ea typeface="+mn-ea"/>
                                          <a:cs typeface="+mn-cs"/>
                                        </a:rPr>
                                      </m:ctrlPr>
                                    </m:dPr>
                                    <m:e>
                                      <m:r>
                                        <a:rPr lang="en-US" altLang="zh-CN" sz="1200" i="1" kern="1200">
                                          <a:solidFill>
                                            <a:schemeClr val="tx1"/>
                                          </a:solidFill>
                                          <a:effectLst/>
                                          <a:latin typeface="Cambria Math" panose="02040503050406030204" pitchFamily="18" charset="0"/>
                                          <a:ea typeface="+mn-ea"/>
                                          <a:cs typeface="+mn-cs"/>
                                        </a:rPr>
                                        <m:t>𝑚</m:t>
                                      </m:r>
                                    </m:e>
                                  </m:d>
                                </m:e>
                              </m:d>
                            </m:num>
                            <m:den>
                              <m:d>
                                <m:dPr>
                                  <m:begChr m:val="|"/>
                                  <m:endChr m:val="|"/>
                                  <m:ctrlPr>
                                    <a:rPr lang="zh-CN" altLang="zh-CN" sz="1200" i="1" kern="1200">
                                      <a:solidFill>
                                        <a:schemeClr val="tx1"/>
                                      </a:solidFill>
                                      <a:effectLst/>
                                      <a:latin typeface="Cambria Math" panose="02040503050406030204" pitchFamily="18" charset="0"/>
                                      <a:ea typeface="+mn-ea"/>
                                      <a:cs typeface="+mn-cs"/>
                                    </a:rPr>
                                  </m:ctrlPr>
                                </m:dPr>
                                <m:e>
                                  <m:r>
                                    <a:rPr lang="en-US" altLang="zh-CN" sz="1200" i="1" kern="1200">
                                      <a:solidFill>
                                        <a:schemeClr val="tx1"/>
                                      </a:solidFill>
                                      <a:effectLst/>
                                      <a:latin typeface="Cambria Math" panose="02040503050406030204" pitchFamily="18" charset="0"/>
                                      <a:ea typeface="+mn-ea"/>
                                      <a:cs typeface="+mn-cs"/>
                                    </a:rPr>
                                    <m:t>𝑟𝑒𝑐</m:t>
                                  </m:r>
                                  <m:d>
                                    <m:dPr>
                                      <m:ctrlPr>
                                        <a:rPr lang="zh-CN" altLang="zh-CN" sz="1200" i="1" kern="1200">
                                          <a:solidFill>
                                            <a:schemeClr val="tx1"/>
                                          </a:solidFill>
                                          <a:effectLst/>
                                          <a:latin typeface="Cambria Math" panose="02040503050406030204" pitchFamily="18" charset="0"/>
                                          <a:ea typeface="+mn-ea"/>
                                          <a:cs typeface="+mn-cs"/>
                                        </a:rPr>
                                      </m:ctrlPr>
                                    </m:dPr>
                                    <m:e>
                                      <m:r>
                                        <a:rPr lang="en-US" altLang="zh-CN" sz="1200" i="1" kern="1200">
                                          <a:solidFill>
                                            <a:schemeClr val="tx1"/>
                                          </a:solidFill>
                                          <a:effectLst/>
                                          <a:latin typeface="Cambria Math" panose="02040503050406030204" pitchFamily="18" charset="0"/>
                                          <a:ea typeface="+mn-ea"/>
                                          <a:cs typeface="+mn-cs"/>
                                        </a:rPr>
                                        <m:t>𝑚</m:t>
                                      </m:r>
                                    </m:e>
                                  </m:d>
                                </m:e>
                              </m:d>
                            </m:den>
                          </m:f>
                        </m:e>
                      </m:nary>
                      <m:r>
                        <a:rPr lang="en-US" altLang="zh-CN" sz="1200" i="1" kern="1200">
                          <a:solidFill>
                            <a:schemeClr val="tx1"/>
                          </a:solidFill>
                          <a:effectLst/>
                          <a:latin typeface="Cambria Math" panose="02040503050406030204" pitchFamily="18" charset="0"/>
                          <a:ea typeface="+mn-ea"/>
                          <a:cs typeface="+mn-cs"/>
                        </a:rPr>
                        <m:t>  ,                                                      (16) </m:t>
                      </m:r>
                    </m:oMath>
                  </m:oMathPara>
                </a14:m>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其中</a:t>
                </a:r>
                <a:r>
                  <a:rPr lang="en-US" altLang="zh-CN" sz="1200" kern="1200" dirty="0">
                    <a:solidFill>
                      <a:schemeClr val="tx1"/>
                    </a:solidFill>
                    <a:effectLst/>
                    <a:latin typeface="+mn-lt"/>
                    <a:ea typeface="+mn-ea"/>
                    <a:cs typeface="+mn-cs"/>
                  </a:rPr>
                  <a:t>rec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a:t>
                </a:r>
                <a:r>
                  <a:rPr lang="zh-CN" altLang="zh-CN" sz="1200" kern="1200" dirty="0">
                    <a:solidFill>
                      <a:schemeClr val="tx1"/>
                    </a:solidFill>
                    <a:effectLst/>
                    <a:latin typeface="+mn-lt"/>
                    <a:ea typeface="+mn-ea"/>
                    <a:cs typeface="+mn-cs"/>
                  </a:rPr>
                  <a:t>）是混搭</a:t>
                </a:r>
                <a:r>
                  <a:rPr lang="en-US" altLang="zh-CN" sz="1200" kern="1200" dirty="0">
                    <a:solidFill>
                      <a:schemeClr val="tx1"/>
                    </a:solidFill>
                    <a:effectLst/>
                    <a:latin typeface="+mn-lt"/>
                    <a:ea typeface="+mn-ea"/>
                    <a:cs typeface="+mn-cs"/>
                  </a:rPr>
                  <a:t>m</a:t>
                </a:r>
                <a:r>
                  <a:rPr lang="zh-CN" altLang="zh-CN" sz="1200" kern="1200" dirty="0">
                    <a:solidFill>
                      <a:schemeClr val="tx1"/>
                    </a:solidFill>
                    <a:effectLst/>
                    <a:latin typeface="+mn-lt"/>
                    <a:ea typeface="+mn-ea"/>
                    <a:cs typeface="+mn-cs"/>
                  </a:rPr>
                  <a:t>的推荐列表，</a:t>
                </a:r>
                <a:r>
                  <a:rPr lang="en-US" altLang="zh-CN" sz="1200" kern="1200" dirty="0">
                    <a:solidFill>
                      <a:schemeClr val="tx1"/>
                    </a:solidFill>
                    <a:effectLst/>
                    <a:latin typeface="+mn-lt"/>
                    <a:ea typeface="+mn-ea"/>
                    <a:cs typeface="+mn-cs"/>
                  </a:rPr>
                  <a:t>test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a:t>
                </a:r>
                <a:r>
                  <a:rPr lang="zh-CN" altLang="zh-CN" sz="1200" kern="1200" dirty="0">
                    <a:solidFill>
                      <a:schemeClr val="tx1"/>
                    </a:solidFill>
                    <a:effectLst/>
                    <a:latin typeface="+mn-lt"/>
                    <a:ea typeface="+mn-ea"/>
                    <a:cs typeface="+mn-cs"/>
                  </a:rPr>
                  <a:t>）是与测试集中的</a:t>
                </a:r>
                <a:r>
                  <a:rPr lang="en-US" altLang="zh-CN" sz="1200" kern="1200" dirty="0">
                    <a:solidFill>
                      <a:schemeClr val="tx1"/>
                    </a:solidFill>
                    <a:effectLst/>
                    <a:latin typeface="+mn-lt"/>
                    <a:ea typeface="+mn-ea"/>
                    <a:cs typeface="+mn-cs"/>
                  </a:rPr>
                  <a:t>m</a:t>
                </a:r>
                <a:r>
                  <a:rPr lang="zh-CN" altLang="zh-CN" sz="1200" kern="1200" dirty="0">
                    <a:solidFill>
                      <a:schemeClr val="tx1"/>
                    </a:solidFill>
                    <a:effectLst/>
                    <a:latin typeface="+mn-lt"/>
                    <a:ea typeface="+mn-ea"/>
                    <a:cs typeface="+mn-cs"/>
                  </a:rPr>
                  <a:t>有交互的一组服务。</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zh-CN" altLang="en-US" dirty="0"/>
              </a:p>
            </p:txBody>
          </p:sp>
        </mc:Choice>
        <mc:Fallback>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4.1.2</a:t>
                </a:r>
                <a:r>
                  <a:rPr lang="zh-CN" altLang="zh-CN" sz="1200" kern="1200" dirty="0">
                    <a:solidFill>
                      <a:schemeClr val="tx1"/>
                    </a:solidFill>
                    <a:effectLst/>
                    <a:latin typeface="+mn-lt"/>
                    <a:ea typeface="+mn-ea"/>
                    <a:cs typeface="+mn-cs"/>
                  </a:rPr>
                  <a:t>评估方法</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在实验中，</a:t>
                </a:r>
                <a:r>
                  <a:rPr lang="zh-CN" altLang="zh-CN" sz="1200" b="1" kern="1200" dirty="0">
                    <a:solidFill>
                      <a:schemeClr val="tx1"/>
                    </a:solidFill>
                    <a:effectLst/>
                    <a:latin typeface="+mn-lt"/>
                    <a:ea typeface="+mn-ea"/>
                    <a:cs typeface="+mn-cs"/>
                  </a:rPr>
                  <a:t>我们采用了三个评估指标：平均平均精度（</a:t>
                </a:r>
                <a:r>
                  <a:rPr lang="en-US" altLang="zh-CN" sz="1200" b="1" kern="1200" dirty="0">
                    <a:solidFill>
                      <a:schemeClr val="tx1"/>
                    </a:solidFill>
                    <a:effectLst/>
                    <a:latin typeface="+mn-lt"/>
                    <a:ea typeface="+mn-ea"/>
                    <a:cs typeface="+mn-cs"/>
                  </a:rPr>
                  <a:t>MAP</a:t>
                </a:r>
                <a:r>
                  <a:rPr lang="zh-CN" altLang="zh-CN" sz="1200" b="1" kern="1200" dirty="0">
                    <a:solidFill>
                      <a:schemeClr val="tx1"/>
                    </a:solidFill>
                    <a:effectLst/>
                    <a:latin typeface="+mn-lt"/>
                    <a:ea typeface="+mn-ea"/>
                    <a:cs typeface="+mn-cs"/>
                  </a:rPr>
                  <a:t>），标准折扣累积收益（</a:t>
                </a:r>
                <a:r>
                  <a:rPr lang="en-US" altLang="zh-CN" sz="1200" b="1" kern="1200" dirty="0">
                    <a:solidFill>
                      <a:schemeClr val="tx1"/>
                    </a:solidFill>
                    <a:effectLst/>
                    <a:latin typeface="+mn-lt"/>
                    <a:ea typeface="+mn-ea"/>
                    <a:cs typeface="+mn-cs"/>
                  </a:rPr>
                  <a:t>NDCG</a:t>
                </a:r>
                <a:r>
                  <a:rPr lang="zh-CN" altLang="zh-CN" sz="1200" b="1" kern="1200" dirty="0">
                    <a:solidFill>
                      <a:schemeClr val="tx1"/>
                    </a:solidFill>
                    <a:effectLst/>
                    <a:latin typeface="+mn-lt"/>
                    <a:ea typeface="+mn-ea"/>
                    <a:cs typeface="+mn-cs"/>
                  </a:rPr>
                  <a:t>）和召回来衡量</a:t>
                </a:r>
                <a:r>
                  <a:rPr lang="en-US" altLang="zh-CN" sz="1200" b="1" kern="1200" dirty="0">
                    <a:solidFill>
                      <a:schemeClr val="tx1"/>
                    </a:solidFill>
                    <a:effectLst/>
                    <a:latin typeface="+mn-lt"/>
                    <a:ea typeface="+mn-ea"/>
                    <a:cs typeface="+mn-cs"/>
                  </a:rPr>
                  <a:t>DHSR</a:t>
                </a:r>
                <a:r>
                  <a:rPr lang="zh-CN" altLang="zh-CN" sz="1200" b="1" kern="1200" dirty="0">
                    <a:solidFill>
                      <a:schemeClr val="tx1"/>
                    </a:solidFill>
                    <a:effectLst/>
                    <a:latin typeface="+mn-lt"/>
                    <a:ea typeface="+mn-ea"/>
                    <a:cs typeface="+mn-cs"/>
                  </a:rPr>
                  <a:t>的表现。</a:t>
                </a:r>
                <a:endParaRPr lang="zh-CN" altLang="zh-CN" sz="1200" kern="1200" dirty="0">
                  <a:solidFill>
                    <a:schemeClr val="tx1"/>
                  </a:solidFill>
                  <a:effectLst/>
                  <a:latin typeface="+mn-lt"/>
                  <a:ea typeface="+mn-ea"/>
                  <a:cs typeface="+mn-cs"/>
                </a:endParaRPr>
              </a:p>
              <a:p>
                <a:r>
                  <a:rPr lang="en-US" altLang="zh-CN" sz="1200" i="0" kern="1200">
                    <a:solidFill>
                      <a:schemeClr val="tx1"/>
                    </a:solidFill>
                    <a:effectLst/>
                    <a:latin typeface="+mn-lt"/>
                    <a:ea typeface="+mn-ea"/>
                    <a:cs typeface="+mn-cs"/>
                  </a:rPr>
                  <a:t>𝑀𝐴𝑃@𝑁=  1</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𝑀| </a:t>
                </a:r>
                <a:r>
                  <a:rPr lang="zh-CN" altLang="zh-CN" sz="1200" i="0" kern="1200">
                    <a:solidFill>
                      <a:schemeClr val="tx1"/>
                    </a:solidFill>
                    <a:effectLst/>
                    <a:latin typeface="+mn-lt"/>
                    <a:ea typeface="+mn-ea"/>
                    <a:cs typeface="+mn-cs"/>
                  </a:rPr>
                  <a:t> ∑1</a:t>
                </a:r>
                <a:r>
                  <a:rPr lang="en-US" altLang="zh-CN" sz="1200" i="0" kern="1200">
                    <a:solidFill>
                      <a:schemeClr val="tx1"/>
                    </a:solidFill>
                    <a:effectLst/>
                    <a:latin typeface="+mn-lt"/>
                    <a:ea typeface="+mn-ea"/>
                    <a:cs typeface="+mn-cs"/>
                  </a:rPr>
                  <a:t>_</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𝑚∈𝑀</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1</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𝑁</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𝑚 </a:t>
                </a:r>
                <a:r>
                  <a:rPr lang="zh-CN" altLang="zh-CN" sz="1200" i="0" kern="1200">
                    <a:solidFill>
                      <a:schemeClr val="tx1"/>
                    </a:solidFill>
                    <a:effectLst/>
                    <a:latin typeface="+mn-lt"/>
                    <a:ea typeface="+mn-ea"/>
                    <a:cs typeface="+mn-cs"/>
                  </a:rPr>
                  <a:t> ∑2</a:t>
                </a:r>
                <a:r>
                  <a:rPr lang="en-US" altLang="zh-CN" sz="1200" i="0" kern="1200">
                    <a:solidFill>
                      <a:schemeClr val="tx1"/>
                    </a:solidFill>
                    <a:effectLst/>
                    <a:latin typeface="+mn-lt"/>
                    <a:ea typeface="+mn-ea"/>
                    <a:cs typeface="+mn-cs"/>
                  </a:rPr>
                  <a:t>_</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𝑖=1</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^𝑁▒</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𝑁</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𝑖∙𝐼</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𝑖)) </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  ,                                                      (14)</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其中</a:t>
                </a:r>
                <a:r>
                  <a:rPr lang="en-US" altLang="zh-CN" sz="1200" kern="1200" dirty="0" err="1">
                    <a:solidFill>
                      <a:schemeClr val="tx1"/>
                    </a:solidFill>
                    <a:effectLst/>
                    <a:latin typeface="+mn-lt"/>
                    <a:ea typeface="+mn-ea"/>
                    <a:cs typeface="+mn-cs"/>
                  </a:rPr>
                  <a:t>N_m</a:t>
                </a:r>
                <a:r>
                  <a:rPr lang="zh-CN" altLang="zh-CN" sz="1200" kern="1200" dirty="0">
                    <a:solidFill>
                      <a:schemeClr val="tx1"/>
                    </a:solidFill>
                    <a:effectLst/>
                    <a:latin typeface="+mn-lt"/>
                    <a:ea typeface="+mn-ea"/>
                    <a:cs typeface="+mn-cs"/>
                  </a:rPr>
                  <a:t>为混搭</a:t>
                </a:r>
                <a:r>
                  <a:rPr lang="en-US" altLang="zh-CN" sz="1200" kern="1200" dirty="0">
                    <a:solidFill>
                      <a:schemeClr val="tx1"/>
                    </a:solidFill>
                    <a:effectLst/>
                    <a:latin typeface="+mn-lt"/>
                    <a:ea typeface="+mn-ea"/>
                    <a:cs typeface="+mn-cs"/>
                  </a:rPr>
                  <a:t>m</a:t>
                </a:r>
                <a:r>
                  <a:rPr lang="zh-CN" altLang="zh-CN" sz="1200" kern="1200" dirty="0">
                    <a:solidFill>
                      <a:schemeClr val="tx1"/>
                    </a:solidFill>
                    <a:effectLst/>
                    <a:latin typeface="+mn-lt"/>
                    <a:ea typeface="+mn-ea"/>
                    <a:cs typeface="+mn-cs"/>
                  </a:rPr>
                  <a:t>组件服务的数量，</a:t>
                </a:r>
                <a:r>
                  <a:rPr lang="en-US" altLang="zh-CN" sz="1200" kern="1200" dirty="0" err="1">
                    <a:solidFill>
                      <a:schemeClr val="tx1"/>
                    </a:solidFill>
                    <a:effectLst/>
                    <a:latin typeface="+mn-lt"/>
                    <a:ea typeface="+mn-ea"/>
                    <a:cs typeface="+mn-cs"/>
                  </a:rPr>
                  <a:t>N_i</a:t>
                </a:r>
                <a:r>
                  <a:rPr lang="zh-CN" altLang="zh-CN" sz="1200" kern="1200" dirty="0">
                    <a:solidFill>
                      <a:schemeClr val="tx1"/>
                    </a:solidFill>
                    <a:effectLst/>
                    <a:latin typeface="+mn-lt"/>
                    <a:ea typeface="+mn-ea"/>
                    <a:cs typeface="+mn-cs"/>
                  </a:rPr>
                  <a:t>表示排名列表的前</a:t>
                </a:r>
                <a:r>
                  <a:rPr lang="en-US" altLang="zh-CN" sz="1200" kern="12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个服务中</a:t>
                </a:r>
                <a:r>
                  <a:rPr lang="en-US" altLang="zh-CN" sz="1200" kern="1200" dirty="0">
                    <a:solidFill>
                      <a:schemeClr val="tx1"/>
                    </a:solidFill>
                    <a:effectLst/>
                    <a:latin typeface="+mn-lt"/>
                    <a:ea typeface="+mn-ea"/>
                    <a:cs typeface="+mn-cs"/>
                  </a:rPr>
                  <a:t>m</a:t>
                </a:r>
                <a:r>
                  <a:rPr lang="zh-CN" altLang="zh-CN" sz="1200" kern="1200" dirty="0">
                    <a:solidFill>
                      <a:schemeClr val="tx1"/>
                    </a:solidFill>
                    <a:effectLst/>
                    <a:latin typeface="+mn-lt"/>
                    <a:ea typeface="+mn-ea"/>
                    <a:cs typeface="+mn-cs"/>
                  </a:rPr>
                  <a:t>个组件服务的数量</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我（</a:t>
                </a:r>
                <a:r>
                  <a:rPr lang="en-US" altLang="zh-CN" sz="1200" kern="12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）表示在排名位置</a:t>
                </a:r>
                <a:r>
                  <a:rPr lang="en-US" altLang="zh-CN" sz="1200" kern="12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的服务是否是</a:t>
                </a:r>
                <a:r>
                  <a:rPr lang="en-US" altLang="zh-CN" sz="1200" kern="1200" dirty="0">
                    <a:solidFill>
                      <a:schemeClr val="tx1"/>
                    </a:solidFill>
                    <a:effectLst/>
                    <a:latin typeface="+mn-lt"/>
                    <a:ea typeface="+mn-ea"/>
                    <a:cs typeface="+mn-cs"/>
                  </a:rPr>
                  <a:t>m</a:t>
                </a:r>
                <a:r>
                  <a:rPr lang="zh-CN" altLang="zh-CN" sz="1200" kern="1200" dirty="0">
                    <a:solidFill>
                      <a:schemeClr val="tx1"/>
                    </a:solidFill>
                    <a:effectLst/>
                    <a:latin typeface="+mn-lt"/>
                    <a:ea typeface="+mn-ea"/>
                    <a:cs typeface="+mn-cs"/>
                  </a:rPr>
                  <a:t>的组件服务。</a:t>
                </a:r>
                <a:endParaRPr lang="zh-CN" altLang="zh-CN" sz="1200" kern="1200" dirty="0">
                  <a:solidFill>
                    <a:schemeClr val="tx1"/>
                  </a:solidFill>
                  <a:effectLst/>
                  <a:latin typeface="+mn-lt"/>
                  <a:ea typeface="+mn-ea"/>
                  <a:cs typeface="+mn-cs"/>
                </a:endParaRPr>
              </a:p>
              <a:p>
                <a:r>
                  <a:rPr lang="en-US" altLang="zh-CN" sz="1200" i="0" kern="1200">
                    <a:solidFill>
                      <a:schemeClr val="tx1"/>
                    </a:solidFill>
                    <a:effectLst/>
                    <a:latin typeface="+mn-lt"/>
                    <a:ea typeface="+mn-ea"/>
                    <a:cs typeface="+mn-cs"/>
                  </a:rPr>
                  <a:t>𝑁𝐷𝐶𝐺@𝑁=  1</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𝑀| </a:t>
                </a:r>
                <a:r>
                  <a:rPr lang="zh-CN" altLang="zh-CN" sz="1200" i="0" kern="1200">
                    <a:solidFill>
                      <a:schemeClr val="tx1"/>
                    </a:solidFill>
                    <a:effectLst/>
                    <a:latin typeface="+mn-lt"/>
                    <a:ea typeface="+mn-ea"/>
                    <a:cs typeface="+mn-cs"/>
                  </a:rPr>
                  <a:t> ∑1</a:t>
                </a:r>
                <a:r>
                  <a:rPr lang="en-US" altLang="zh-CN" sz="1200" i="0" kern="1200">
                    <a:solidFill>
                      <a:schemeClr val="tx1"/>
                    </a:solidFill>
                    <a:effectLst/>
                    <a:latin typeface="+mn-lt"/>
                    <a:ea typeface="+mn-ea"/>
                    <a:cs typeface="+mn-cs"/>
                  </a:rPr>
                  <a:t>_</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𝑚∈𝑀</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1</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𝑆</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𝑚 </a:t>
                </a:r>
                <a:r>
                  <a:rPr lang="zh-CN" altLang="zh-CN" sz="1200" i="0" kern="1200">
                    <a:solidFill>
                      <a:schemeClr val="tx1"/>
                    </a:solidFill>
                    <a:effectLst/>
                    <a:latin typeface="+mn-lt"/>
                    <a:ea typeface="+mn-ea"/>
                    <a:cs typeface="+mn-cs"/>
                  </a:rPr>
                  <a:t> ∑2</a:t>
                </a:r>
                <a:r>
                  <a:rPr lang="en-US" altLang="zh-CN" sz="1200" i="0" kern="1200">
                    <a:solidFill>
                      <a:schemeClr val="tx1"/>
                    </a:solidFill>
                    <a:effectLst/>
                    <a:latin typeface="+mn-lt"/>
                    <a:ea typeface="+mn-ea"/>
                    <a:cs typeface="+mn-cs"/>
                  </a:rPr>
                  <a:t>_</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𝑖=1</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^𝑁▒</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2</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𝐼(𝑖)</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−1</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𝑙𝑜𝑔</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(1+𝑖)</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 </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  ,                                                  (15)</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其中</a:t>
                </a:r>
                <a:r>
                  <a:rPr lang="en-US" altLang="zh-CN" sz="1200" kern="1200" dirty="0" err="1">
                    <a:solidFill>
                      <a:schemeClr val="tx1"/>
                    </a:solidFill>
                    <a:effectLst/>
                    <a:latin typeface="+mn-lt"/>
                    <a:ea typeface="+mn-ea"/>
                    <a:cs typeface="+mn-cs"/>
                  </a:rPr>
                  <a:t>S_m</a:t>
                </a:r>
                <a:r>
                  <a:rPr lang="zh-CN" altLang="zh-CN" sz="1200" kern="1200" dirty="0">
                    <a:solidFill>
                      <a:schemeClr val="tx1"/>
                    </a:solidFill>
                    <a:effectLst/>
                    <a:latin typeface="+mn-lt"/>
                    <a:ea typeface="+mn-ea"/>
                    <a:cs typeface="+mn-cs"/>
                  </a:rPr>
                  <a:t>表示</a:t>
                </a:r>
                <a:r>
                  <a:rPr lang="en-US" altLang="zh-CN" sz="1200" kern="1200" dirty="0">
                    <a:solidFill>
                      <a:schemeClr val="tx1"/>
                    </a:solidFill>
                    <a:effectLst/>
                    <a:latin typeface="+mn-lt"/>
                    <a:ea typeface="+mn-ea"/>
                    <a:cs typeface="+mn-cs"/>
                  </a:rPr>
                  <a:t>m</a:t>
                </a:r>
                <a:r>
                  <a:rPr lang="zh-CN" altLang="zh-CN" sz="1200" kern="1200" dirty="0">
                    <a:solidFill>
                      <a:schemeClr val="tx1"/>
                    </a:solidFill>
                    <a:effectLst/>
                    <a:latin typeface="+mn-lt"/>
                    <a:ea typeface="+mn-ea"/>
                    <a:cs typeface="+mn-cs"/>
                  </a:rPr>
                  <a:t>可达到的理想最大</a:t>
                </a:r>
                <a:r>
                  <a:rPr lang="en-US" altLang="zh-CN" sz="1200" kern="1200" dirty="0">
                    <a:solidFill>
                      <a:schemeClr val="tx1"/>
                    </a:solidFill>
                    <a:effectLst/>
                    <a:latin typeface="+mn-lt"/>
                    <a:ea typeface="+mn-ea"/>
                    <a:cs typeface="+mn-cs"/>
                  </a:rPr>
                  <a:t>DCG</a:t>
                </a:r>
                <a:r>
                  <a:rPr lang="zh-CN" altLang="zh-CN" sz="1200" kern="1200" dirty="0">
                    <a:solidFill>
                      <a:schemeClr val="tx1"/>
                    </a:solidFill>
                    <a:effectLst/>
                    <a:latin typeface="+mn-lt"/>
                    <a:ea typeface="+mn-ea"/>
                    <a:cs typeface="+mn-cs"/>
                  </a:rPr>
                  <a:t>分数。</a:t>
                </a:r>
                <a:endParaRPr lang="zh-CN" altLang="zh-CN" sz="1200" kern="1200" dirty="0">
                  <a:solidFill>
                    <a:schemeClr val="tx1"/>
                  </a:solidFill>
                  <a:effectLst/>
                  <a:latin typeface="+mn-lt"/>
                  <a:ea typeface="+mn-ea"/>
                  <a:cs typeface="+mn-cs"/>
                </a:endParaRPr>
              </a:p>
              <a:p>
                <a:r>
                  <a:rPr lang="en-US" altLang="zh-CN" sz="1200" i="0" kern="1200">
                    <a:solidFill>
                      <a:schemeClr val="tx1"/>
                    </a:solidFill>
                    <a:effectLst/>
                    <a:latin typeface="+mn-lt"/>
                    <a:ea typeface="+mn-ea"/>
                    <a:cs typeface="+mn-cs"/>
                  </a:rPr>
                  <a:t>𝑅𝑒𝑐𝑎𝑙𝑙@𝑁=  1</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𝑀| </a:t>
                </a:r>
                <a:r>
                  <a:rPr lang="zh-CN" altLang="zh-CN" sz="1200" i="0" kern="1200">
                    <a:solidFill>
                      <a:schemeClr val="tx1"/>
                    </a:solidFill>
                    <a:effectLst/>
                    <a:latin typeface="+mn-lt"/>
                    <a:ea typeface="+mn-ea"/>
                    <a:cs typeface="+mn-cs"/>
                  </a:rPr>
                  <a:t> ∑1</a:t>
                </a:r>
                <a:r>
                  <a:rPr lang="en-US" altLang="zh-CN" sz="1200" i="0" kern="1200">
                    <a:solidFill>
                      <a:schemeClr val="tx1"/>
                    </a:solidFill>
                    <a:effectLst/>
                    <a:latin typeface="+mn-lt"/>
                    <a:ea typeface="+mn-ea"/>
                    <a:cs typeface="+mn-cs"/>
                  </a:rPr>
                  <a:t>_</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𝑚∈𝑀</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𝑟𝑒𝑐</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𝑚)∩𝑡𝑒𝑠𝑡</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𝑚)|</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𝑟𝑒𝑐</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𝑚)|    ,                                                      (16)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其中</a:t>
                </a:r>
                <a:r>
                  <a:rPr lang="en-US" altLang="zh-CN" sz="1200" kern="1200" dirty="0">
                    <a:solidFill>
                      <a:schemeClr val="tx1"/>
                    </a:solidFill>
                    <a:effectLst/>
                    <a:latin typeface="+mn-lt"/>
                    <a:ea typeface="+mn-ea"/>
                    <a:cs typeface="+mn-cs"/>
                  </a:rPr>
                  <a:t>rec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a:t>
                </a:r>
                <a:r>
                  <a:rPr lang="zh-CN" altLang="zh-CN" sz="1200" kern="1200" dirty="0">
                    <a:solidFill>
                      <a:schemeClr val="tx1"/>
                    </a:solidFill>
                    <a:effectLst/>
                    <a:latin typeface="+mn-lt"/>
                    <a:ea typeface="+mn-ea"/>
                    <a:cs typeface="+mn-cs"/>
                  </a:rPr>
                  <a:t>）是混搭</a:t>
                </a:r>
                <a:r>
                  <a:rPr lang="en-US" altLang="zh-CN" sz="1200" kern="1200" dirty="0">
                    <a:solidFill>
                      <a:schemeClr val="tx1"/>
                    </a:solidFill>
                    <a:effectLst/>
                    <a:latin typeface="+mn-lt"/>
                    <a:ea typeface="+mn-ea"/>
                    <a:cs typeface="+mn-cs"/>
                  </a:rPr>
                  <a:t>m</a:t>
                </a:r>
                <a:r>
                  <a:rPr lang="zh-CN" altLang="zh-CN" sz="1200" kern="1200" dirty="0">
                    <a:solidFill>
                      <a:schemeClr val="tx1"/>
                    </a:solidFill>
                    <a:effectLst/>
                    <a:latin typeface="+mn-lt"/>
                    <a:ea typeface="+mn-ea"/>
                    <a:cs typeface="+mn-cs"/>
                  </a:rPr>
                  <a:t>的推荐列表，</a:t>
                </a:r>
                <a:r>
                  <a:rPr lang="en-US" altLang="zh-CN" sz="1200" kern="1200" dirty="0">
                    <a:solidFill>
                      <a:schemeClr val="tx1"/>
                    </a:solidFill>
                    <a:effectLst/>
                    <a:latin typeface="+mn-lt"/>
                    <a:ea typeface="+mn-ea"/>
                    <a:cs typeface="+mn-cs"/>
                  </a:rPr>
                  <a:t>test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a:t>
                </a:r>
                <a:r>
                  <a:rPr lang="zh-CN" altLang="zh-CN" sz="1200" kern="1200" dirty="0">
                    <a:solidFill>
                      <a:schemeClr val="tx1"/>
                    </a:solidFill>
                    <a:effectLst/>
                    <a:latin typeface="+mn-lt"/>
                    <a:ea typeface="+mn-ea"/>
                    <a:cs typeface="+mn-cs"/>
                  </a:rPr>
                  <a:t>）是与测试集中的</a:t>
                </a:r>
                <a:r>
                  <a:rPr lang="en-US" altLang="zh-CN" sz="1200" kern="1200" dirty="0">
                    <a:solidFill>
                      <a:schemeClr val="tx1"/>
                    </a:solidFill>
                    <a:effectLst/>
                    <a:latin typeface="+mn-lt"/>
                    <a:ea typeface="+mn-ea"/>
                    <a:cs typeface="+mn-cs"/>
                  </a:rPr>
                  <a:t>m</a:t>
                </a:r>
                <a:r>
                  <a:rPr lang="zh-CN" altLang="zh-CN" sz="1200" kern="1200" dirty="0">
                    <a:solidFill>
                      <a:schemeClr val="tx1"/>
                    </a:solidFill>
                    <a:effectLst/>
                    <a:latin typeface="+mn-lt"/>
                    <a:ea typeface="+mn-ea"/>
                    <a:cs typeface="+mn-cs"/>
                  </a:rPr>
                  <a:t>有交互的一组服务。</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4375" y="1143000"/>
            <a:ext cx="5429250" cy="3086100"/>
          </a:xfrm>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Web</a:t>
            </a:r>
            <a:r>
              <a:rPr lang="zh-CN" altLang="zh-CN" sz="1200" kern="1200" dirty="0" smtClean="0">
                <a:solidFill>
                  <a:schemeClr val="tx1"/>
                </a:solidFill>
                <a:effectLst/>
                <a:latin typeface="+mn-lt"/>
                <a:ea typeface="+mn-ea"/>
                <a:cs typeface="+mn-cs"/>
              </a:rPr>
              <a:t>服务推荐作为服务计算领域的一个基础性研究问题，在过去的十年中得到了广泛的研究。该领域的研究可以大致分为三类：基于功能的</a:t>
            </a:r>
            <a:r>
              <a:rPr lang="en-US" altLang="zh-CN" sz="1200" kern="1200" dirty="0" smtClean="0">
                <a:solidFill>
                  <a:schemeClr val="tx1"/>
                </a:solidFill>
                <a:effectLst/>
                <a:latin typeface="+mn-lt"/>
                <a:ea typeface="+mn-ea"/>
                <a:cs typeface="+mn-cs"/>
              </a:rPr>
              <a:t>Web</a:t>
            </a:r>
            <a:r>
              <a:rPr lang="zh-CN" altLang="zh-CN" sz="1200" kern="1200" dirty="0" smtClean="0">
                <a:solidFill>
                  <a:schemeClr val="tx1"/>
                </a:solidFill>
                <a:effectLst/>
                <a:latin typeface="+mn-lt"/>
                <a:ea typeface="+mn-ea"/>
                <a:cs typeface="+mn-cs"/>
              </a:rPr>
              <a:t>服务推荐，基于社交网络的</a:t>
            </a:r>
            <a:r>
              <a:rPr lang="en-US" altLang="zh-CN" sz="1200" kern="1200" dirty="0" smtClean="0">
                <a:solidFill>
                  <a:schemeClr val="tx1"/>
                </a:solidFill>
                <a:effectLst/>
                <a:latin typeface="+mn-lt"/>
                <a:ea typeface="+mn-ea"/>
                <a:cs typeface="+mn-cs"/>
              </a:rPr>
              <a:t>Web</a:t>
            </a:r>
            <a:r>
              <a:rPr lang="zh-CN" altLang="zh-CN" sz="1200" kern="1200" dirty="0" smtClean="0">
                <a:solidFill>
                  <a:schemeClr val="tx1"/>
                </a:solidFill>
                <a:effectLst/>
                <a:latin typeface="+mn-lt"/>
                <a:ea typeface="+mn-ea"/>
                <a:cs typeface="+mn-cs"/>
              </a:rPr>
              <a:t>服务推荐以及基于协作过滤的</a:t>
            </a:r>
            <a:r>
              <a:rPr lang="en-US" altLang="zh-CN" sz="1200" kern="1200" dirty="0" smtClean="0">
                <a:solidFill>
                  <a:schemeClr val="tx1"/>
                </a:solidFill>
                <a:effectLst/>
                <a:latin typeface="+mn-lt"/>
                <a:ea typeface="+mn-ea"/>
                <a:cs typeface="+mn-cs"/>
              </a:rPr>
              <a:t>Web</a:t>
            </a:r>
            <a:r>
              <a:rPr lang="zh-CN" altLang="zh-CN" sz="1200" kern="1200" dirty="0" smtClean="0">
                <a:solidFill>
                  <a:schemeClr val="tx1"/>
                </a:solidFill>
                <a:effectLst/>
                <a:latin typeface="+mn-lt"/>
                <a:ea typeface="+mn-ea"/>
                <a:cs typeface="+mn-cs"/>
              </a:rPr>
              <a:t>服务推荐。</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）基于功能的</a:t>
            </a:r>
            <a:r>
              <a:rPr lang="en-US" altLang="zh-CN" sz="1200" kern="1200" dirty="0" smtClean="0">
                <a:solidFill>
                  <a:schemeClr val="tx1"/>
                </a:solidFill>
                <a:effectLst/>
                <a:latin typeface="+mn-lt"/>
                <a:ea typeface="+mn-ea"/>
                <a:cs typeface="+mn-cs"/>
              </a:rPr>
              <a:t>Web</a:t>
            </a:r>
            <a:r>
              <a:rPr lang="zh-CN" altLang="zh-CN" sz="1200" kern="1200" dirty="0" smtClean="0">
                <a:solidFill>
                  <a:schemeClr val="tx1"/>
                </a:solidFill>
                <a:effectLst/>
                <a:latin typeface="+mn-lt"/>
                <a:ea typeface="+mn-ea"/>
                <a:cs typeface="+mn-cs"/>
              </a:rPr>
              <a:t>服务推荐</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基于功能的</a:t>
            </a:r>
            <a:r>
              <a:rPr lang="en-US" altLang="zh-CN" sz="1200" kern="1200" dirty="0" smtClean="0">
                <a:solidFill>
                  <a:schemeClr val="tx1"/>
                </a:solidFill>
                <a:effectLst/>
                <a:latin typeface="+mn-lt"/>
                <a:ea typeface="+mn-ea"/>
                <a:cs typeface="+mn-cs"/>
              </a:rPr>
              <a:t>Web</a:t>
            </a:r>
            <a:r>
              <a:rPr lang="zh-CN" altLang="zh-CN" sz="1200" kern="1200" dirty="0" smtClean="0">
                <a:solidFill>
                  <a:schemeClr val="tx1"/>
                </a:solidFill>
                <a:effectLst/>
                <a:latin typeface="+mn-lt"/>
                <a:ea typeface="+mn-ea"/>
                <a:cs typeface="+mn-cs"/>
              </a:rPr>
              <a:t>服务推荐是指通过将用户请求与服务描述进行匹配来推荐服务。较早的使用基于关键字的服务配置文件匹配的研究通常受到低检索性能的影响。因此，已经提出了许多基于显式语义的方法来提高服务匹配的性能。这些方法</a:t>
            </a:r>
            <a:r>
              <a:rPr lang="en-US" altLang="zh-CN" sz="1200" kern="1200" dirty="0" smtClean="0">
                <a:solidFill>
                  <a:schemeClr val="tx1"/>
                </a:solidFill>
                <a:effectLst/>
                <a:latin typeface="+mn-lt"/>
                <a:ea typeface="+mn-ea"/>
                <a:cs typeface="+mn-cs"/>
              </a:rPr>
              <a:t>[3,4,5,6]</a:t>
            </a:r>
            <a:r>
              <a:rPr lang="zh-CN" altLang="zh-CN" sz="1200" kern="1200" dirty="0" smtClean="0">
                <a:solidFill>
                  <a:schemeClr val="tx1"/>
                </a:solidFill>
                <a:effectLst/>
                <a:latin typeface="+mn-lt"/>
                <a:ea typeface="+mn-ea"/>
                <a:cs typeface="+mn-cs"/>
              </a:rPr>
              <a:t>利用领域本体或词典来丰富服务和用户请求描述的语义，并采用逻辑推理进行语义相似度计算。这些方法是有限的定义本体和语义注释说明，这使得难以应用于大型服务数据集</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除了这些基于语义的显式方法之外，还有许多其他将基于功能的服务推荐与机器学习或数据挖掘技术相结合的工作。在</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中，</a:t>
            </a:r>
            <a:r>
              <a:rPr lang="en-US" altLang="zh-CN" sz="1200" kern="1200" dirty="0" err="1" smtClean="0">
                <a:solidFill>
                  <a:schemeClr val="tx1"/>
                </a:solidFill>
                <a:effectLst/>
                <a:latin typeface="+mn-lt"/>
                <a:ea typeface="+mn-ea"/>
                <a:cs typeface="+mn-cs"/>
              </a:rPr>
              <a:t>Meng</a:t>
            </a:r>
            <a:r>
              <a:rPr lang="zh-CN" altLang="zh-CN" sz="1200" kern="1200" dirty="0" smtClean="0">
                <a:solidFill>
                  <a:schemeClr val="tx1"/>
                </a:solidFill>
                <a:effectLst/>
                <a:latin typeface="+mn-lt"/>
                <a:ea typeface="+mn-ea"/>
                <a:cs typeface="+mn-cs"/>
              </a:rPr>
              <a:t>等人使用的关键字根据用户偏好的语义兼容性来指示用户偏好和推荐的服务。张等人。</a:t>
            </a:r>
            <a:r>
              <a:rPr lang="en-US" altLang="zh-CN" sz="1200" kern="1200" dirty="0" smtClean="0">
                <a:solidFill>
                  <a:schemeClr val="tx1"/>
                </a:solidFill>
                <a:effectLst/>
                <a:latin typeface="+mn-lt"/>
                <a:ea typeface="+mn-ea"/>
                <a:cs typeface="+mn-cs"/>
              </a:rPr>
              <a:t> [8]</a:t>
            </a:r>
            <a:r>
              <a:rPr lang="zh-CN" altLang="zh-CN" sz="1200" kern="1200" dirty="0" smtClean="0">
                <a:solidFill>
                  <a:schemeClr val="tx1"/>
                </a:solidFill>
                <a:effectLst/>
                <a:latin typeface="+mn-lt"/>
                <a:ea typeface="+mn-ea"/>
                <a:cs typeface="+mn-cs"/>
              </a:rPr>
              <a:t>提出从文本描述提取域服务目标，以满足用户的故意要求。姚等人</a:t>
            </a:r>
            <a:r>
              <a:rPr lang="en-US" altLang="zh-CN" sz="1200" kern="1200" dirty="0" smtClean="0">
                <a:solidFill>
                  <a:schemeClr val="tx1"/>
                </a:solidFill>
                <a:effectLst/>
                <a:latin typeface="+mn-lt"/>
                <a:ea typeface="+mn-ea"/>
                <a:cs typeface="+mn-cs"/>
              </a:rPr>
              <a:t>[9]</a:t>
            </a:r>
            <a:r>
              <a:rPr lang="zh-CN" altLang="zh-CN" sz="1200" kern="1200" dirty="0" smtClean="0">
                <a:solidFill>
                  <a:schemeClr val="tx1"/>
                </a:solidFill>
                <a:effectLst/>
                <a:latin typeface="+mn-lt"/>
                <a:ea typeface="+mn-ea"/>
                <a:cs typeface="+mn-cs"/>
              </a:rPr>
              <a:t>提出了一种基于服务功能特征和服务共同调用的服务推荐方法。</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）基于社交网络的</a:t>
            </a:r>
            <a:r>
              <a:rPr lang="en-US" altLang="zh-CN" sz="1200" kern="1200" dirty="0" smtClean="0">
                <a:solidFill>
                  <a:schemeClr val="tx1"/>
                </a:solidFill>
                <a:effectLst/>
                <a:latin typeface="+mn-lt"/>
                <a:ea typeface="+mn-ea"/>
                <a:cs typeface="+mn-cs"/>
              </a:rPr>
              <a:t>Web</a:t>
            </a:r>
            <a:r>
              <a:rPr lang="zh-CN" altLang="zh-CN" sz="1200" kern="1200" dirty="0" smtClean="0">
                <a:solidFill>
                  <a:schemeClr val="tx1"/>
                </a:solidFill>
                <a:effectLst/>
                <a:latin typeface="+mn-lt"/>
                <a:ea typeface="+mn-ea"/>
                <a:cs typeface="+mn-cs"/>
              </a:rPr>
              <a:t>服务推荐</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基于社交网络的</a:t>
            </a:r>
            <a:r>
              <a:rPr lang="en-US" altLang="zh-CN" sz="1200" kern="1200" dirty="0" smtClean="0">
                <a:solidFill>
                  <a:schemeClr val="tx1"/>
                </a:solidFill>
                <a:effectLst/>
                <a:latin typeface="+mn-lt"/>
                <a:ea typeface="+mn-ea"/>
                <a:cs typeface="+mn-cs"/>
              </a:rPr>
              <a:t>Web</a:t>
            </a:r>
            <a:r>
              <a:rPr lang="zh-CN" altLang="zh-CN" sz="1200" kern="1200" dirty="0" smtClean="0">
                <a:solidFill>
                  <a:schemeClr val="tx1"/>
                </a:solidFill>
                <a:effectLst/>
                <a:latin typeface="+mn-lt"/>
                <a:ea typeface="+mn-ea"/>
                <a:cs typeface="+mn-cs"/>
              </a:rPr>
              <a:t>服务推荐是指在</a:t>
            </a:r>
            <a:r>
              <a:rPr lang="en-US" altLang="zh-CN" sz="1200" kern="1200" dirty="0" smtClean="0">
                <a:solidFill>
                  <a:schemeClr val="tx1"/>
                </a:solidFill>
                <a:effectLst/>
                <a:latin typeface="+mn-lt"/>
                <a:ea typeface="+mn-ea"/>
                <a:cs typeface="+mn-cs"/>
              </a:rPr>
              <a:t>Web</a:t>
            </a:r>
            <a:r>
              <a:rPr lang="zh-CN" altLang="zh-CN" sz="1200" kern="1200" dirty="0" smtClean="0">
                <a:solidFill>
                  <a:schemeClr val="tx1"/>
                </a:solidFill>
                <a:effectLst/>
                <a:latin typeface="+mn-lt"/>
                <a:ea typeface="+mn-ea"/>
                <a:cs typeface="+mn-cs"/>
              </a:rPr>
              <a:t>服务推荐中利用开发者或服务的社交网络关系。例如，曹等人</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综合用户兴趣和社会关系推荐混搭发展服务。徐等人</a:t>
            </a:r>
            <a:r>
              <a:rPr lang="en-US" altLang="zh-CN" sz="1200" kern="1200" dirty="0" smtClean="0">
                <a:solidFill>
                  <a:schemeClr val="tx1"/>
                </a:solidFill>
                <a:effectLst/>
                <a:latin typeface="+mn-lt"/>
                <a:ea typeface="+mn-ea"/>
                <a:cs typeface="+mn-cs"/>
              </a:rPr>
              <a:t>[11]</a:t>
            </a:r>
            <a:r>
              <a:rPr lang="zh-CN" altLang="zh-CN" sz="1200" kern="1200" dirty="0" smtClean="0">
                <a:solidFill>
                  <a:schemeClr val="tx1"/>
                </a:solidFill>
                <a:effectLst/>
                <a:latin typeface="+mn-lt"/>
                <a:ea typeface="+mn-ea"/>
                <a:cs typeface="+mn-cs"/>
              </a:rPr>
              <a:t>通过结合用户，服务和主题之间的多重关系，设计了一个服务推荐的社交网络。陈等人。</a:t>
            </a:r>
            <a:r>
              <a:rPr lang="en-US" altLang="zh-CN" sz="1200" kern="1200" dirty="0" smtClean="0">
                <a:solidFill>
                  <a:schemeClr val="tx1"/>
                </a:solidFill>
                <a:effectLst/>
                <a:latin typeface="+mn-lt"/>
                <a:ea typeface="+mn-ea"/>
                <a:cs typeface="+mn-cs"/>
              </a:rPr>
              <a:t> [12]</a:t>
            </a:r>
            <a:r>
              <a:rPr lang="zh-CN" altLang="zh-CN" sz="1200" kern="1200" dirty="0" smtClean="0">
                <a:solidFill>
                  <a:schemeClr val="tx1"/>
                </a:solidFill>
                <a:effectLst/>
                <a:latin typeface="+mn-lt"/>
                <a:ea typeface="+mn-ea"/>
                <a:cs typeface="+mn-cs"/>
              </a:rPr>
              <a:t>构建了一个基于复杂网络的全球社会服务网络，并提出了基于服务网络的服务发现方法。高等人。</a:t>
            </a:r>
            <a:r>
              <a:rPr lang="en-US" altLang="zh-CN" sz="1200" kern="1200" dirty="0" smtClean="0">
                <a:solidFill>
                  <a:schemeClr val="tx1"/>
                </a:solidFill>
                <a:effectLst/>
                <a:latin typeface="+mn-lt"/>
                <a:ea typeface="+mn-ea"/>
                <a:cs typeface="+mn-cs"/>
              </a:rPr>
              <a:t> [13]</a:t>
            </a:r>
            <a:r>
              <a:rPr lang="zh-CN" altLang="zh-CN" sz="1200" kern="1200" dirty="0" smtClean="0">
                <a:solidFill>
                  <a:schemeClr val="tx1"/>
                </a:solidFill>
                <a:effectLst/>
                <a:latin typeface="+mn-lt"/>
                <a:ea typeface="+mn-ea"/>
                <a:cs typeface="+mn-cs"/>
              </a:rPr>
              <a:t>通过建模用户的历史偏好，服务和混搭的功能以及混搭和服务之间的调用关系，提出了一种服务推荐方法。梁等人</a:t>
            </a:r>
            <a:r>
              <a:rPr lang="en-US" altLang="zh-CN" sz="1200" kern="1200" dirty="0" smtClean="0">
                <a:solidFill>
                  <a:schemeClr val="tx1"/>
                </a:solidFill>
                <a:effectLst/>
                <a:latin typeface="+mn-lt"/>
                <a:ea typeface="+mn-ea"/>
                <a:cs typeface="+mn-cs"/>
              </a:rPr>
              <a:t>[14]</a:t>
            </a:r>
            <a:r>
              <a:rPr lang="zh-CN" altLang="zh-CN" sz="1200" kern="1200" dirty="0" smtClean="0">
                <a:solidFill>
                  <a:schemeClr val="tx1"/>
                </a:solidFill>
                <a:effectLst/>
                <a:latin typeface="+mn-lt"/>
                <a:ea typeface="+mn-ea"/>
                <a:cs typeface="+mn-cs"/>
              </a:rPr>
              <a:t>采用异构信息网络来描述混搭，服务，标签，提供者等异构对象及其关系，并进一步提出了基于元路径的</a:t>
            </a:r>
            <a:r>
              <a:rPr lang="en-US" altLang="zh-CN" sz="1200" kern="1200" dirty="0" smtClean="0">
                <a:solidFill>
                  <a:schemeClr val="tx1"/>
                </a:solidFill>
                <a:effectLst/>
                <a:latin typeface="+mn-lt"/>
                <a:ea typeface="+mn-ea"/>
                <a:cs typeface="+mn-cs"/>
              </a:rPr>
              <a:t>Web</a:t>
            </a:r>
            <a:r>
              <a:rPr lang="zh-CN" altLang="zh-CN" sz="1200" kern="1200" dirty="0" smtClean="0">
                <a:solidFill>
                  <a:schemeClr val="tx1"/>
                </a:solidFill>
                <a:effectLst/>
                <a:latin typeface="+mn-lt"/>
                <a:ea typeface="+mn-ea"/>
                <a:cs typeface="+mn-cs"/>
              </a:rPr>
              <a:t>服务推荐方法。他们的方法全面分析和整合了可能有助于服务和混搭之间的调用关系的所有可能的因素，从而可以实现非常高的推荐性能。</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）基于协同过滤（</a:t>
            </a:r>
            <a:r>
              <a:rPr lang="en-US" altLang="zh-CN" sz="1200" kern="1200" dirty="0" smtClean="0">
                <a:solidFill>
                  <a:schemeClr val="tx1"/>
                </a:solidFill>
                <a:effectLst/>
                <a:latin typeface="+mn-lt"/>
                <a:ea typeface="+mn-ea"/>
                <a:cs typeface="+mn-cs"/>
              </a:rPr>
              <a:t>CF</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Web</a:t>
            </a:r>
            <a:r>
              <a:rPr lang="zh-CN" altLang="zh-CN" sz="1200" kern="1200" dirty="0" smtClean="0">
                <a:solidFill>
                  <a:schemeClr val="tx1"/>
                </a:solidFill>
                <a:effectLst/>
                <a:latin typeface="+mn-lt"/>
                <a:ea typeface="+mn-ea"/>
                <a:cs typeface="+mn-cs"/>
              </a:rPr>
              <a:t>服务推荐</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基于</a:t>
            </a:r>
            <a:r>
              <a:rPr lang="en-US" altLang="zh-CN" sz="1200" kern="1200" dirty="0" smtClean="0">
                <a:solidFill>
                  <a:schemeClr val="tx1"/>
                </a:solidFill>
                <a:effectLst/>
                <a:latin typeface="+mn-lt"/>
                <a:ea typeface="+mn-ea"/>
                <a:cs typeface="+mn-cs"/>
              </a:rPr>
              <a:t>CF</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Web</a:t>
            </a:r>
            <a:r>
              <a:rPr lang="zh-CN" altLang="zh-CN" sz="1200" kern="1200" dirty="0" smtClean="0">
                <a:solidFill>
                  <a:schemeClr val="tx1"/>
                </a:solidFill>
                <a:effectLst/>
                <a:latin typeface="+mn-lt"/>
                <a:ea typeface="+mn-ea"/>
                <a:cs typeface="+mn-cs"/>
              </a:rPr>
              <a:t>服务推荐是指根据过去的构图历史，用户的相似度或者服务的相似度来推荐服务。在</a:t>
            </a:r>
            <a:r>
              <a:rPr lang="en-US" altLang="zh-CN" sz="1200" kern="1200" dirty="0" smtClean="0">
                <a:solidFill>
                  <a:schemeClr val="tx1"/>
                </a:solidFill>
                <a:effectLst/>
                <a:latin typeface="+mn-lt"/>
                <a:ea typeface="+mn-ea"/>
                <a:cs typeface="+mn-cs"/>
              </a:rPr>
              <a:t>Web</a:t>
            </a:r>
            <a:r>
              <a:rPr lang="zh-CN" altLang="zh-CN" sz="1200" kern="1200" dirty="0" smtClean="0">
                <a:solidFill>
                  <a:schemeClr val="tx1"/>
                </a:solidFill>
                <a:effectLst/>
                <a:latin typeface="+mn-lt"/>
                <a:ea typeface="+mn-ea"/>
                <a:cs typeface="+mn-cs"/>
              </a:rPr>
              <a:t>服务领域，它们首先被用于服务质量预测（</a:t>
            </a:r>
            <a:r>
              <a:rPr lang="en-US" altLang="zh-CN" sz="1200" kern="1200" dirty="0" err="1" smtClean="0">
                <a:solidFill>
                  <a:schemeClr val="tx1"/>
                </a:solidFill>
                <a:effectLst/>
                <a:latin typeface="+mn-lt"/>
                <a:ea typeface="+mn-ea"/>
                <a:cs typeface="+mn-cs"/>
              </a:rPr>
              <a:t>QoS</a:t>
            </a:r>
            <a:r>
              <a:rPr lang="zh-CN" altLang="zh-CN" sz="1200" kern="1200" dirty="0" smtClean="0">
                <a:solidFill>
                  <a:schemeClr val="tx1"/>
                </a:solidFill>
                <a:effectLst/>
                <a:latin typeface="+mn-lt"/>
                <a:ea typeface="+mn-ea"/>
                <a:cs typeface="+mn-cs"/>
              </a:rPr>
              <a:t>），可用于在</a:t>
            </a:r>
            <a:r>
              <a:rPr lang="en-US" altLang="zh-CN" sz="1200" kern="1200" dirty="0" smtClean="0">
                <a:solidFill>
                  <a:schemeClr val="tx1"/>
                </a:solidFill>
                <a:effectLst/>
                <a:latin typeface="+mn-lt"/>
                <a:ea typeface="+mn-ea"/>
                <a:cs typeface="+mn-cs"/>
              </a:rPr>
              <a:t>Web</a:t>
            </a:r>
            <a:r>
              <a:rPr lang="zh-CN" altLang="zh-CN" sz="1200" kern="1200" dirty="0" smtClean="0">
                <a:solidFill>
                  <a:schemeClr val="tx1"/>
                </a:solidFill>
                <a:effectLst/>
                <a:latin typeface="+mn-lt"/>
                <a:ea typeface="+mn-ea"/>
                <a:cs typeface="+mn-cs"/>
              </a:rPr>
              <a:t>服务推荐中选择高质量的服务。例如，郑等人。</a:t>
            </a:r>
            <a:r>
              <a:rPr lang="en-US" altLang="zh-CN" sz="1200" kern="1200" dirty="0" smtClean="0">
                <a:solidFill>
                  <a:schemeClr val="tx1"/>
                </a:solidFill>
                <a:effectLst/>
                <a:latin typeface="+mn-lt"/>
                <a:ea typeface="+mn-ea"/>
                <a:cs typeface="+mn-cs"/>
              </a:rPr>
              <a:t> [15]</a:t>
            </a:r>
            <a:r>
              <a:rPr lang="zh-CN" altLang="zh-CN" sz="1200" kern="1200" dirty="0" smtClean="0">
                <a:solidFill>
                  <a:schemeClr val="tx1"/>
                </a:solidFill>
                <a:effectLst/>
                <a:latin typeface="+mn-lt"/>
                <a:ea typeface="+mn-ea"/>
                <a:cs typeface="+mn-cs"/>
              </a:rPr>
              <a:t>提出了一种协作过滤方法，通过结合基于用户的</a:t>
            </a:r>
            <a:r>
              <a:rPr lang="en-US" altLang="zh-CN" sz="1200" kern="1200" dirty="0" smtClean="0">
                <a:solidFill>
                  <a:schemeClr val="tx1"/>
                </a:solidFill>
                <a:effectLst/>
                <a:latin typeface="+mn-lt"/>
                <a:ea typeface="+mn-ea"/>
                <a:cs typeface="+mn-cs"/>
              </a:rPr>
              <a:t>CF</a:t>
            </a:r>
            <a:r>
              <a:rPr lang="zh-CN" altLang="zh-CN" sz="1200" kern="1200" dirty="0" smtClean="0">
                <a:solidFill>
                  <a:schemeClr val="tx1"/>
                </a:solidFill>
                <a:effectLst/>
                <a:latin typeface="+mn-lt"/>
                <a:ea typeface="+mn-ea"/>
                <a:cs typeface="+mn-cs"/>
              </a:rPr>
              <a:t>和基于项目的</a:t>
            </a:r>
            <a:r>
              <a:rPr lang="en-US" altLang="zh-CN" sz="1200" kern="1200" dirty="0" smtClean="0">
                <a:solidFill>
                  <a:schemeClr val="tx1"/>
                </a:solidFill>
                <a:effectLst/>
                <a:latin typeface="+mn-lt"/>
                <a:ea typeface="+mn-ea"/>
                <a:cs typeface="+mn-cs"/>
              </a:rPr>
              <a:t>CF</a:t>
            </a:r>
            <a:r>
              <a:rPr lang="zh-CN" altLang="zh-CN" sz="1200" kern="1200" dirty="0" smtClean="0">
                <a:solidFill>
                  <a:schemeClr val="tx1"/>
                </a:solidFill>
                <a:effectLst/>
                <a:latin typeface="+mn-lt"/>
                <a:ea typeface="+mn-ea"/>
                <a:cs typeface="+mn-cs"/>
              </a:rPr>
              <a:t>来预测丢失的</a:t>
            </a:r>
            <a:r>
              <a:rPr lang="en-US" altLang="zh-CN" sz="1200" kern="1200" dirty="0" err="1" smtClean="0">
                <a:solidFill>
                  <a:schemeClr val="tx1"/>
                </a:solidFill>
                <a:effectLst/>
                <a:latin typeface="+mn-lt"/>
                <a:ea typeface="+mn-ea"/>
                <a:cs typeface="+mn-cs"/>
              </a:rPr>
              <a:t>QoS</a:t>
            </a:r>
            <a:r>
              <a:rPr lang="zh-CN" altLang="zh-CN" sz="1200" kern="1200" dirty="0" smtClean="0">
                <a:solidFill>
                  <a:schemeClr val="tx1"/>
                </a:solidFill>
                <a:effectLst/>
                <a:latin typeface="+mn-lt"/>
                <a:ea typeface="+mn-ea"/>
                <a:cs typeface="+mn-cs"/>
              </a:rPr>
              <a:t>信息。他们进一步改进了使用邻域综合矩阵分解的推荐方法</a:t>
            </a:r>
            <a:r>
              <a:rPr lang="en-US" altLang="zh-CN" sz="1200" kern="1200" dirty="0" smtClean="0">
                <a:solidFill>
                  <a:schemeClr val="tx1"/>
                </a:solidFill>
                <a:effectLst/>
                <a:latin typeface="+mn-lt"/>
                <a:ea typeface="+mn-ea"/>
                <a:cs typeface="+mn-cs"/>
              </a:rPr>
              <a:t>[16]</a:t>
            </a:r>
            <a:r>
              <a:rPr lang="zh-CN" altLang="zh-CN" sz="1200" kern="1200" dirty="0" smtClean="0">
                <a:solidFill>
                  <a:schemeClr val="tx1"/>
                </a:solidFill>
                <a:effectLst/>
                <a:latin typeface="+mn-lt"/>
                <a:ea typeface="+mn-ea"/>
                <a:cs typeface="+mn-cs"/>
              </a:rPr>
              <a:t>。陈等人。</a:t>
            </a:r>
            <a:r>
              <a:rPr lang="en-US" altLang="zh-CN" sz="1200" kern="1200" dirty="0" smtClean="0">
                <a:solidFill>
                  <a:schemeClr val="tx1"/>
                </a:solidFill>
                <a:effectLst/>
                <a:latin typeface="+mn-lt"/>
                <a:ea typeface="+mn-ea"/>
                <a:cs typeface="+mn-cs"/>
              </a:rPr>
              <a:t> [17]</a:t>
            </a:r>
            <a:r>
              <a:rPr lang="zh-CN" altLang="zh-CN" sz="1200" kern="1200" dirty="0" smtClean="0">
                <a:solidFill>
                  <a:schemeClr val="tx1"/>
                </a:solidFill>
                <a:effectLst/>
                <a:latin typeface="+mn-lt"/>
                <a:ea typeface="+mn-ea"/>
                <a:cs typeface="+mn-cs"/>
              </a:rPr>
              <a:t>通过考虑用户的物理位置提出了一个</a:t>
            </a:r>
            <a:r>
              <a:rPr lang="en-US" altLang="zh-CN" sz="1200" kern="1200" dirty="0" smtClean="0">
                <a:solidFill>
                  <a:schemeClr val="tx1"/>
                </a:solidFill>
                <a:effectLst/>
                <a:latin typeface="+mn-lt"/>
                <a:ea typeface="+mn-ea"/>
                <a:cs typeface="+mn-cs"/>
              </a:rPr>
              <a:t>Web</a:t>
            </a:r>
            <a:r>
              <a:rPr lang="zh-CN" altLang="zh-CN" sz="1200" kern="1200" dirty="0" smtClean="0">
                <a:solidFill>
                  <a:schemeClr val="tx1"/>
                </a:solidFill>
                <a:effectLst/>
                <a:latin typeface="+mn-lt"/>
                <a:ea typeface="+mn-ea"/>
                <a:cs typeface="+mn-cs"/>
              </a:rPr>
              <a:t>服务推荐的协同过滤算法。刘等人</a:t>
            </a:r>
            <a:r>
              <a:rPr lang="en-US" altLang="zh-CN" sz="1200" kern="1200" dirty="0" smtClean="0">
                <a:solidFill>
                  <a:schemeClr val="tx1"/>
                </a:solidFill>
                <a:effectLst/>
                <a:latin typeface="+mn-lt"/>
                <a:ea typeface="+mn-ea"/>
                <a:cs typeface="+mn-cs"/>
              </a:rPr>
              <a:t>[18]</a:t>
            </a:r>
            <a:r>
              <a:rPr lang="zh-CN" altLang="zh-CN" sz="1200" kern="1200" dirty="0" smtClean="0">
                <a:solidFill>
                  <a:schemeClr val="tx1"/>
                </a:solidFill>
                <a:effectLst/>
                <a:latin typeface="+mn-lt"/>
                <a:ea typeface="+mn-ea"/>
                <a:cs typeface="+mn-cs"/>
              </a:rPr>
              <a:t>也提出了一个位置感知</a:t>
            </a:r>
            <a:r>
              <a:rPr lang="en-US" altLang="zh-CN" sz="1200" kern="1200" dirty="0" smtClean="0">
                <a:solidFill>
                  <a:schemeClr val="tx1"/>
                </a:solidFill>
                <a:effectLst/>
                <a:latin typeface="+mn-lt"/>
                <a:ea typeface="+mn-ea"/>
                <a:cs typeface="+mn-cs"/>
              </a:rPr>
              <a:t>CF</a:t>
            </a:r>
            <a:r>
              <a:rPr lang="zh-CN" altLang="zh-CN" sz="1200" kern="1200" dirty="0" smtClean="0">
                <a:solidFill>
                  <a:schemeClr val="tx1"/>
                </a:solidFill>
                <a:effectLst/>
                <a:latin typeface="+mn-lt"/>
                <a:ea typeface="+mn-ea"/>
                <a:cs typeface="+mn-cs"/>
              </a:rPr>
              <a:t>方法的</a:t>
            </a:r>
            <a:r>
              <a:rPr lang="en-US" altLang="zh-CN" sz="1200" kern="1200" dirty="0" err="1" smtClean="0">
                <a:solidFill>
                  <a:schemeClr val="tx1"/>
                </a:solidFill>
                <a:effectLst/>
                <a:latin typeface="+mn-lt"/>
                <a:ea typeface="+mn-ea"/>
                <a:cs typeface="+mn-cs"/>
              </a:rPr>
              <a:t>QoS</a:t>
            </a:r>
            <a:r>
              <a:rPr lang="zh-CN" altLang="zh-CN" sz="1200" kern="1200" dirty="0" smtClean="0">
                <a:solidFill>
                  <a:schemeClr val="tx1"/>
                </a:solidFill>
                <a:effectLst/>
                <a:latin typeface="+mn-lt"/>
                <a:ea typeface="+mn-ea"/>
                <a:cs typeface="+mn-cs"/>
              </a:rPr>
              <a:t>感知</a:t>
            </a:r>
            <a:r>
              <a:rPr lang="en-US" altLang="zh-CN" sz="1200" kern="1200" dirty="0" smtClean="0">
                <a:solidFill>
                  <a:schemeClr val="tx1"/>
                </a:solidFill>
                <a:effectLst/>
                <a:latin typeface="+mn-lt"/>
                <a:ea typeface="+mn-ea"/>
                <a:cs typeface="+mn-cs"/>
              </a:rPr>
              <a:t>Web</a:t>
            </a:r>
            <a:r>
              <a:rPr lang="zh-CN" altLang="zh-CN" sz="1200" kern="1200" dirty="0" smtClean="0">
                <a:solidFill>
                  <a:schemeClr val="tx1"/>
                </a:solidFill>
                <a:effectLst/>
                <a:latin typeface="+mn-lt"/>
                <a:ea typeface="+mn-ea"/>
                <a:cs typeface="+mn-cs"/>
              </a:rPr>
              <a:t>服务推荐。近来，已经提出了许多混合方法来通过结合诸如服务调用历史和功能的多个因素来推荐服务。例如，姚等人</a:t>
            </a:r>
            <a:r>
              <a:rPr lang="en-US" altLang="zh-CN" sz="1200" kern="1200" dirty="0" smtClean="0">
                <a:solidFill>
                  <a:schemeClr val="tx1"/>
                </a:solidFill>
                <a:effectLst/>
                <a:latin typeface="+mn-lt"/>
                <a:ea typeface="+mn-ea"/>
                <a:cs typeface="+mn-cs"/>
              </a:rPr>
              <a:t>[19]</a:t>
            </a:r>
            <a:r>
              <a:rPr lang="zh-CN" altLang="zh-CN" sz="1200" kern="1200" dirty="0" smtClean="0">
                <a:solidFill>
                  <a:schemeClr val="tx1"/>
                </a:solidFill>
                <a:effectLst/>
                <a:latin typeface="+mn-lt"/>
                <a:ea typeface="+mn-ea"/>
                <a:cs typeface="+mn-cs"/>
              </a:rPr>
              <a:t>通过结合协作过滤和基于内容的推荐提出了一个混合的方法，它可以动态推荐符合用户兴趣的</a:t>
            </a:r>
            <a:r>
              <a:rPr lang="en-US" altLang="zh-CN" sz="1200" kern="1200" dirty="0" smtClean="0">
                <a:solidFill>
                  <a:schemeClr val="tx1"/>
                </a:solidFill>
                <a:effectLst/>
                <a:latin typeface="+mn-lt"/>
                <a:ea typeface="+mn-ea"/>
                <a:cs typeface="+mn-cs"/>
              </a:rPr>
              <a:t>Web</a:t>
            </a:r>
            <a:r>
              <a:rPr lang="zh-CN" altLang="zh-CN" sz="1200" kern="1200" dirty="0" smtClean="0">
                <a:solidFill>
                  <a:schemeClr val="tx1"/>
                </a:solidFill>
                <a:effectLst/>
                <a:latin typeface="+mn-lt"/>
                <a:ea typeface="+mn-ea"/>
                <a:cs typeface="+mn-cs"/>
              </a:rPr>
              <a:t>服务。</a:t>
            </a:r>
            <a:r>
              <a:rPr lang="en-US" altLang="zh-CN" sz="1200" kern="1200" dirty="0" smtClean="0">
                <a:solidFill>
                  <a:schemeClr val="tx1"/>
                </a:solidFill>
                <a:effectLst/>
                <a:latin typeface="+mn-lt"/>
                <a:ea typeface="+mn-ea"/>
                <a:cs typeface="+mn-cs"/>
              </a:rPr>
              <a:t> Jain</a:t>
            </a:r>
            <a:r>
              <a:rPr lang="zh-CN" altLang="zh-CN" sz="1200" kern="1200" dirty="0" smtClean="0">
                <a:solidFill>
                  <a:schemeClr val="tx1"/>
                </a:solidFill>
                <a:effectLst/>
                <a:latin typeface="+mn-lt"/>
                <a:ea typeface="+mn-ea"/>
                <a:cs typeface="+mn-cs"/>
              </a:rPr>
              <a:t>等人</a:t>
            </a:r>
            <a:r>
              <a:rPr lang="en-US" altLang="zh-CN" sz="1200" kern="1200" dirty="0" smtClean="0">
                <a:solidFill>
                  <a:schemeClr val="tx1"/>
                </a:solidFill>
                <a:effectLst/>
                <a:latin typeface="+mn-lt"/>
                <a:ea typeface="+mn-ea"/>
                <a:cs typeface="+mn-cs"/>
              </a:rPr>
              <a:t>[20]</a:t>
            </a:r>
            <a:r>
              <a:rPr lang="zh-CN" altLang="zh-CN" sz="1200" kern="1200" dirty="0" smtClean="0">
                <a:solidFill>
                  <a:schemeClr val="tx1"/>
                </a:solidFill>
                <a:effectLst/>
                <a:latin typeface="+mn-lt"/>
                <a:ea typeface="+mn-ea"/>
                <a:cs typeface="+mn-cs"/>
              </a:rPr>
              <a:t>将三个因素纳入到服务推荐流程中：</a:t>
            </a:r>
            <a:r>
              <a:rPr lang="en-US" altLang="zh-CN" sz="1200" kern="1200" dirty="0" smtClean="0">
                <a:solidFill>
                  <a:schemeClr val="tx1"/>
                </a:solidFill>
                <a:effectLst/>
                <a:latin typeface="+mn-lt"/>
                <a:ea typeface="+mn-ea"/>
                <a:cs typeface="+mn-cs"/>
              </a:rPr>
              <a:t>API</a:t>
            </a:r>
            <a:r>
              <a:rPr lang="zh-CN" altLang="zh-CN" sz="1200" kern="1200" dirty="0" smtClean="0">
                <a:solidFill>
                  <a:schemeClr val="tx1"/>
                </a:solidFill>
                <a:effectLst/>
                <a:latin typeface="+mn-lt"/>
                <a:ea typeface="+mn-ea"/>
                <a:cs typeface="+mn-cs"/>
              </a:rPr>
              <a:t>功能，现有混搭使用</a:t>
            </a:r>
            <a:r>
              <a:rPr lang="en-US" altLang="zh-CN" sz="1200" kern="1200" dirty="0" smtClean="0">
                <a:solidFill>
                  <a:schemeClr val="tx1"/>
                </a:solidFill>
                <a:effectLst/>
                <a:latin typeface="+mn-lt"/>
                <a:ea typeface="+mn-ea"/>
                <a:cs typeface="+mn-cs"/>
              </a:rPr>
              <a:t>API​​</a:t>
            </a:r>
            <a:r>
              <a:rPr lang="zh-CN" altLang="zh-CN" sz="1200" kern="1200" dirty="0" smtClean="0">
                <a:solidFill>
                  <a:schemeClr val="tx1"/>
                </a:solidFill>
                <a:effectLst/>
                <a:latin typeface="+mn-lt"/>
                <a:ea typeface="+mn-ea"/>
                <a:cs typeface="+mn-cs"/>
              </a:rPr>
              <a:t>的历史以及</a:t>
            </a:r>
            <a:r>
              <a:rPr lang="en-US" altLang="zh-CN" sz="1200" kern="1200" dirty="0" smtClean="0">
                <a:solidFill>
                  <a:schemeClr val="tx1"/>
                </a:solidFill>
                <a:effectLst/>
                <a:latin typeface="+mn-lt"/>
                <a:ea typeface="+mn-ea"/>
                <a:cs typeface="+mn-cs"/>
              </a:rPr>
              <a:t>API</a:t>
            </a:r>
            <a:r>
              <a:rPr lang="zh-CN" altLang="zh-CN" sz="1200" kern="1200" dirty="0" smtClean="0">
                <a:solidFill>
                  <a:schemeClr val="tx1"/>
                </a:solidFill>
                <a:effectLst/>
                <a:latin typeface="+mn-lt"/>
                <a:ea typeface="+mn-ea"/>
                <a:cs typeface="+mn-cs"/>
              </a:rPr>
              <a:t>的流行。作者利用概率主题模型，基于矩阵分解的协作过滤和贝叶斯定理来推荐用于混搭创建的合适的</a:t>
            </a:r>
            <a:r>
              <a:rPr lang="en-US" altLang="zh-CN" sz="1200" kern="1200" dirty="0" smtClean="0">
                <a:solidFill>
                  <a:schemeClr val="tx1"/>
                </a:solidFill>
                <a:effectLst/>
                <a:latin typeface="+mn-lt"/>
                <a:ea typeface="+mn-ea"/>
                <a:cs typeface="+mn-cs"/>
              </a:rPr>
              <a:t>API</a:t>
            </a:r>
            <a:r>
              <a:rPr lang="zh-CN" altLang="zh-CN" sz="1200" kern="1200" dirty="0" smtClean="0">
                <a:solidFill>
                  <a:schemeClr val="tx1"/>
                </a:solidFill>
                <a:effectLst/>
                <a:latin typeface="+mn-lt"/>
                <a:ea typeface="+mn-ea"/>
                <a:cs typeface="+mn-cs"/>
              </a:rPr>
              <a:t>。在他们最近的工作</a:t>
            </a:r>
            <a:r>
              <a:rPr lang="en-US" altLang="zh-CN" sz="1200" kern="1200" dirty="0" smtClean="0">
                <a:solidFill>
                  <a:schemeClr val="tx1"/>
                </a:solidFill>
                <a:effectLst/>
                <a:latin typeface="+mn-lt"/>
                <a:ea typeface="+mn-ea"/>
                <a:cs typeface="+mn-cs"/>
              </a:rPr>
              <a:t>[21]</a:t>
            </a:r>
            <a:r>
              <a:rPr lang="zh-CN" altLang="zh-CN" sz="1200" kern="1200" dirty="0" smtClean="0">
                <a:solidFill>
                  <a:schemeClr val="tx1"/>
                </a:solidFill>
                <a:effectLst/>
                <a:latin typeface="+mn-lt"/>
                <a:ea typeface="+mn-ea"/>
                <a:cs typeface="+mn-cs"/>
              </a:rPr>
              <a:t>中，他们进一步使用层次狄利克雷过程（</a:t>
            </a:r>
            <a:r>
              <a:rPr lang="en-US" altLang="zh-CN" sz="1200" kern="1200" dirty="0" smtClean="0">
                <a:solidFill>
                  <a:schemeClr val="tx1"/>
                </a:solidFill>
                <a:effectLst/>
                <a:latin typeface="+mn-lt"/>
                <a:ea typeface="+mn-ea"/>
                <a:cs typeface="+mn-cs"/>
              </a:rPr>
              <a:t>HDP</a:t>
            </a:r>
            <a:r>
              <a:rPr lang="zh-CN" altLang="zh-CN" sz="1200" kern="1200" dirty="0" smtClean="0">
                <a:solidFill>
                  <a:schemeClr val="tx1"/>
                </a:solidFill>
                <a:effectLst/>
                <a:latin typeface="+mn-lt"/>
                <a:ea typeface="+mn-ea"/>
                <a:cs typeface="+mn-cs"/>
              </a:rPr>
              <a:t>）根据其规范发现功能相关的服务，并利用概率矩阵分解（</a:t>
            </a:r>
            <a:r>
              <a:rPr lang="en-US" altLang="zh-CN" sz="1200" kern="1200" dirty="0" smtClean="0">
                <a:solidFill>
                  <a:schemeClr val="tx1"/>
                </a:solidFill>
                <a:effectLst/>
                <a:latin typeface="+mn-lt"/>
                <a:ea typeface="+mn-ea"/>
                <a:cs typeface="+mn-cs"/>
              </a:rPr>
              <a:t>PMF</a:t>
            </a:r>
            <a:r>
              <a:rPr lang="zh-CN" altLang="zh-CN" sz="1200" kern="1200" dirty="0" smtClean="0">
                <a:solidFill>
                  <a:schemeClr val="tx1"/>
                </a:solidFill>
                <a:effectLst/>
                <a:latin typeface="+mn-lt"/>
                <a:ea typeface="+mn-ea"/>
                <a:cs typeface="+mn-cs"/>
              </a:rPr>
              <a:t>）来推荐基于历史使用的服务，并解决冷启动问题通过最近邻居的新混搭。</a:t>
            </a:r>
            <a:endParaRPr lang="zh-CN"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4375" y="1143000"/>
            <a:ext cx="542925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4375" y="1143000"/>
            <a:ext cx="542925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4375" y="1143000"/>
            <a:ext cx="542925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数据集准备。在我们的数据集中，混搭和服务的功能体现在文本描述和标签（包括主要类别和次要类别）中。考虑到标签信息是手动添加的，因此在识别服务或混搭时更有价值，我们使用参数α来放大文本内容中标签的权重，并将其与文本描述相结合以构建原始功能描述语料库。之后，我们执行以下步骤来预处理提取的语料库。</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•拼写更正。我们利用</a:t>
            </a:r>
            <a:r>
              <a:rPr lang="en-US" altLang="zh-CN" sz="1200" kern="1200" dirty="0" smtClean="0">
                <a:solidFill>
                  <a:schemeClr val="tx1"/>
                </a:solidFill>
                <a:effectLst/>
                <a:latin typeface="+mn-lt"/>
                <a:ea typeface="+mn-ea"/>
                <a:cs typeface="+mn-cs"/>
              </a:rPr>
              <a:t>Python</a:t>
            </a:r>
            <a:r>
              <a:rPr lang="zh-CN" altLang="zh-CN" sz="1200" kern="1200" dirty="0" smtClean="0">
                <a:solidFill>
                  <a:schemeClr val="tx1"/>
                </a:solidFill>
                <a:effectLst/>
                <a:latin typeface="+mn-lt"/>
                <a:ea typeface="+mn-ea"/>
                <a:cs typeface="+mn-cs"/>
              </a:rPr>
              <a:t>的英文拼写检查库</a:t>
            </a:r>
            <a:r>
              <a:rPr lang="en-US" altLang="zh-CN" sz="1200" kern="1200" dirty="0" err="1" smtClean="0">
                <a:solidFill>
                  <a:schemeClr val="tx1"/>
                </a:solidFill>
                <a:effectLst/>
                <a:latin typeface="+mn-lt"/>
                <a:ea typeface="+mn-ea"/>
                <a:cs typeface="+mn-cs"/>
              </a:rPr>
              <a:t>PyEnchant</a:t>
            </a:r>
            <a:r>
              <a:rPr lang="zh-CN" altLang="zh-CN" sz="1200" kern="1200" dirty="0" smtClean="0">
                <a:solidFill>
                  <a:schemeClr val="tx1"/>
                </a:solidFill>
                <a:effectLst/>
                <a:latin typeface="+mn-lt"/>
                <a:ea typeface="+mn-ea"/>
                <a:cs typeface="+mn-cs"/>
              </a:rPr>
              <a:t>替换拼写错误的单词。</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•符号化。</a:t>
            </a:r>
            <a:r>
              <a:rPr lang="en-US" altLang="zh-CN" sz="1200" kern="1200" dirty="0" smtClean="0">
                <a:solidFill>
                  <a:schemeClr val="tx1"/>
                </a:solidFill>
                <a:effectLst/>
                <a:latin typeface="+mn-lt"/>
                <a:ea typeface="+mn-ea"/>
                <a:cs typeface="+mn-cs"/>
              </a:rPr>
              <a:t> NLTK</a:t>
            </a:r>
            <a:r>
              <a:rPr lang="zh-CN" altLang="zh-CN" sz="1200" kern="1200" dirty="0" smtClean="0">
                <a:solidFill>
                  <a:schemeClr val="tx1"/>
                </a:solidFill>
                <a:effectLst/>
                <a:latin typeface="+mn-lt"/>
                <a:ea typeface="+mn-ea"/>
                <a:cs typeface="+mn-cs"/>
              </a:rPr>
              <a:t>工具包用于从输入语料库获得单词列表（即记号）。</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•停用词删除。</a:t>
            </a:r>
            <a:r>
              <a:rPr lang="en-US" altLang="zh-CN" sz="1200" kern="1200" dirty="0" smtClean="0">
                <a:solidFill>
                  <a:schemeClr val="tx1"/>
                </a:solidFill>
                <a:effectLst/>
                <a:latin typeface="+mn-lt"/>
                <a:ea typeface="+mn-ea"/>
                <a:cs typeface="+mn-cs"/>
              </a:rPr>
              <a:t> NLTK</a:t>
            </a:r>
            <a:r>
              <a:rPr lang="zh-CN" altLang="zh-CN" sz="1200" kern="1200" dirty="0" smtClean="0">
                <a:solidFill>
                  <a:schemeClr val="tx1"/>
                </a:solidFill>
                <a:effectLst/>
                <a:latin typeface="+mn-lt"/>
                <a:ea typeface="+mn-ea"/>
                <a:cs typeface="+mn-cs"/>
              </a:rPr>
              <a:t>工具包中的内置停用词列表被用来去除经常出现在书面英语中的常见单词。</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•词形还原。我们使用包装在</a:t>
            </a:r>
            <a:r>
              <a:rPr lang="en-US" altLang="zh-CN" sz="1200" kern="1200" dirty="0" smtClean="0">
                <a:solidFill>
                  <a:schemeClr val="tx1"/>
                </a:solidFill>
                <a:effectLst/>
                <a:latin typeface="+mn-lt"/>
                <a:ea typeface="+mn-ea"/>
                <a:cs typeface="+mn-cs"/>
              </a:rPr>
              <a:t>NLTK</a:t>
            </a:r>
            <a:r>
              <a:rPr lang="zh-CN" altLang="zh-CN" sz="1200" kern="1200" dirty="0" smtClean="0">
                <a:solidFill>
                  <a:schemeClr val="tx1"/>
                </a:solidFill>
                <a:effectLst/>
                <a:latin typeface="+mn-lt"/>
                <a:ea typeface="+mn-ea"/>
                <a:cs typeface="+mn-cs"/>
              </a:rPr>
              <a:t>工具箱中的</a:t>
            </a:r>
            <a:r>
              <a:rPr lang="en-US" altLang="zh-CN" sz="1200" kern="1200" dirty="0" smtClean="0">
                <a:solidFill>
                  <a:schemeClr val="tx1"/>
                </a:solidFill>
                <a:effectLst/>
                <a:latin typeface="+mn-lt"/>
                <a:ea typeface="+mn-ea"/>
                <a:cs typeface="+mn-cs"/>
              </a:rPr>
              <a:t>WordNet </a:t>
            </a:r>
            <a:r>
              <a:rPr lang="en-US" altLang="zh-CN" sz="1200" kern="1200" dirty="0" err="1" smtClean="0">
                <a:solidFill>
                  <a:schemeClr val="tx1"/>
                </a:solidFill>
                <a:effectLst/>
                <a:latin typeface="+mn-lt"/>
                <a:ea typeface="+mn-ea"/>
                <a:cs typeface="+mn-cs"/>
              </a:rPr>
              <a:t>Lemmatizer</a:t>
            </a:r>
            <a:r>
              <a:rPr lang="zh-CN" altLang="zh-CN" sz="1200" kern="1200" dirty="0" smtClean="0">
                <a:solidFill>
                  <a:schemeClr val="tx1"/>
                </a:solidFill>
                <a:effectLst/>
                <a:latin typeface="+mn-lt"/>
                <a:ea typeface="+mn-ea"/>
                <a:cs typeface="+mn-cs"/>
              </a:rPr>
              <a:t>将所有单词缩减为其根表单。</a:t>
            </a:r>
            <a:endParaRPr lang="en-US" altLang="zh-CN"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7" name="矩形 6"/>
          <p:cNvSpPr/>
          <p:nvPr userDrawn="1"/>
        </p:nvSpPr>
        <p:spPr>
          <a:xfrm>
            <a:off x="371379" y="391341"/>
            <a:ext cx="324047" cy="3274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20"/>
          </a:p>
        </p:txBody>
      </p:sp>
      <p:sp>
        <p:nvSpPr>
          <p:cNvPr id="8" name="矩形 7"/>
          <p:cNvSpPr/>
          <p:nvPr userDrawn="1"/>
        </p:nvSpPr>
        <p:spPr>
          <a:xfrm>
            <a:off x="119342" y="136695"/>
            <a:ext cx="252037" cy="25464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20"/>
          </a:p>
        </p:txBody>
      </p:sp>
      <p:sp>
        <p:nvSpPr>
          <p:cNvPr id="9" name="矩形 8"/>
          <p:cNvSpPr/>
          <p:nvPr userDrawn="1"/>
        </p:nvSpPr>
        <p:spPr>
          <a:xfrm>
            <a:off x="11228301" y="6384336"/>
            <a:ext cx="540078" cy="5456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20"/>
          </a:p>
        </p:txBody>
      </p:sp>
      <p:sp>
        <p:nvSpPr>
          <p:cNvPr id="16" name="灯片编号占位符 15"/>
          <p:cNvSpPr>
            <a:spLocks noGrp="1"/>
          </p:cNvSpPr>
          <p:nvPr>
            <p:ph type="sldNum" sz="quarter" idx="12"/>
          </p:nvPr>
        </p:nvSpPr>
        <p:spPr>
          <a:xfrm>
            <a:off x="10802915" y="6472692"/>
            <a:ext cx="1390851" cy="368959"/>
          </a:xfrm>
        </p:spPr>
        <p:txBody>
          <a:bodyPr/>
          <a:lstStyle>
            <a:lvl1pPr algn="ctr">
              <a:defRPr sz="2020" b="1">
                <a:solidFill>
                  <a:schemeClr val="bg1"/>
                </a:solidFill>
              </a:defRPr>
            </a:lvl1pPr>
          </a:lstStyle>
          <a:p>
            <a:fld id="{51D91E7F-84B6-4064-9D4E-CC7D244BCA04}" type="slidenum">
              <a:rPr lang="zh-CN" altLang="en-US" smtClean="0"/>
            </a:fld>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A4C821-51AF-415E-BF5B-CDCDE3466362}"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垂直排列标题与&#10;文本">
    <p:bg>
      <p:bgPr>
        <a:solidFill>
          <a:srgbClr val="20517C"/>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29529" y="1924758"/>
            <a:ext cx="2072713" cy="2221719"/>
          </a:xfrm>
          <a:prstGeom prst="rect">
            <a:avLst/>
          </a:prstGeom>
        </p:spPr>
      </p:pic>
      <p:sp>
        <p:nvSpPr>
          <p:cNvPr id="3" name="矩形 2"/>
          <p:cNvSpPr/>
          <p:nvPr userDrawn="1"/>
        </p:nvSpPr>
        <p:spPr>
          <a:xfrm>
            <a:off x="5511800" y="2144727"/>
            <a:ext cx="464456" cy="1891761"/>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65"/>
          </a:p>
        </p:txBody>
      </p:sp>
      <p:cxnSp>
        <p:nvCxnSpPr>
          <p:cNvPr id="5" name="直线连接符 4"/>
          <p:cNvCxnSpPr/>
          <p:nvPr userDrawn="1"/>
        </p:nvCxnSpPr>
        <p:spPr>
          <a:xfrm>
            <a:off x="5511801" y="2298706"/>
            <a:ext cx="3" cy="15178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文本占位符 6"/>
          <p:cNvSpPr>
            <a:spLocks noGrp="1"/>
          </p:cNvSpPr>
          <p:nvPr>
            <p:ph type="body" sz="quarter" idx="12" hasCustomPrompt="1"/>
          </p:nvPr>
        </p:nvSpPr>
        <p:spPr>
          <a:xfrm>
            <a:off x="6272740" y="2742956"/>
            <a:ext cx="4090888" cy="686396"/>
          </a:xfrm>
          <a:prstGeom prst="rect">
            <a:avLst/>
          </a:prstGeom>
        </p:spPr>
        <p:txBody>
          <a:bodyPr anchor="ctr"/>
          <a:lstStyle>
            <a:lvl1pPr marL="0" indent="0" algn="l">
              <a:buNone/>
              <a:defRPr sz="3030" baseline="0">
                <a:solidFill>
                  <a:schemeClr val="bg1"/>
                </a:solidFill>
                <a:latin typeface="微软雅黑" panose="020B0503020204020204" pitchFamily="34" charset="-122"/>
                <a:ea typeface="微软雅黑" panose="020B0503020204020204" pitchFamily="34" charset="-122"/>
              </a:defRPr>
            </a:lvl1pPr>
            <a:lvl2pPr marL="346710" indent="0">
              <a:buNone/>
              <a:defRPr/>
            </a:lvl2pPr>
            <a:lvl3pPr marL="692785" indent="0">
              <a:buNone/>
              <a:defRPr/>
            </a:lvl3pPr>
            <a:lvl4pPr marL="1039495" indent="0">
              <a:buNone/>
              <a:defRPr/>
            </a:lvl4pPr>
            <a:lvl5pPr marL="1385570" indent="0">
              <a:buNone/>
              <a:defRPr/>
            </a:lvl5pPr>
          </a:lstStyle>
          <a:p>
            <a:pPr lvl="0"/>
            <a:r>
              <a:rPr lang="zh-CN" altLang="en-US" dirty="0"/>
              <a:t>段落标题</a:t>
            </a:r>
            <a:endParaRPr lang="zh-CN" altLang="en-US" dirty="0"/>
          </a:p>
        </p:txBody>
      </p:sp>
      <p:sp>
        <p:nvSpPr>
          <p:cNvPr id="7" name="文本占位符 6"/>
          <p:cNvSpPr>
            <a:spLocks noGrp="1"/>
          </p:cNvSpPr>
          <p:nvPr>
            <p:ph type="body" sz="quarter" idx="13" hasCustomPrompt="1"/>
          </p:nvPr>
        </p:nvSpPr>
        <p:spPr>
          <a:xfrm>
            <a:off x="5648657" y="2781451"/>
            <a:ext cx="781184" cy="613074"/>
          </a:xfrm>
          <a:prstGeom prst="rect">
            <a:avLst/>
          </a:prstGeom>
        </p:spPr>
        <p:txBody>
          <a:bodyPr anchor="ctr"/>
          <a:lstStyle>
            <a:lvl1pPr marL="0" indent="0" algn="ctr">
              <a:buNone/>
              <a:defRPr sz="3030" baseline="0">
                <a:solidFill>
                  <a:schemeClr val="bg1"/>
                </a:solidFill>
                <a:latin typeface="STHeiti Light" charset="-122"/>
                <a:ea typeface="STHeiti Light" charset="-122"/>
                <a:cs typeface="STHeiti Light" charset="-122"/>
              </a:defRPr>
            </a:lvl1pPr>
            <a:lvl2pPr marL="346710" indent="0">
              <a:buNone/>
              <a:defRPr/>
            </a:lvl2pPr>
            <a:lvl3pPr marL="692785" indent="0">
              <a:buNone/>
              <a:defRPr/>
            </a:lvl3pPr>
            <a:lvl4pPr marL="1039495" indent="0">
              <a:buNone/>
              <a:defRPr/>
            </a:lvl4pPr>
            <a:lvl5pPr marL="1385570" indent="0">
              <a:buNone/>
              <a:defRPr/>
            </a:lvl5pPr>
          </a:lstStyle>
          <a:p>
            <a:pPr lvl="0"/>
            <a:r>
              <a:rPr lang="en-US" altLang="zh-CN" dirty="0"/>
              <a:t>1.</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21" y="368959"/>
            <a:ext cx="10517123" cy="1339481"/>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321" y="1844793"/>
            <a:ext cx="10517123" cy="4397025"/>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321" y="6423088"/>
            <a:ext cx="2743597" cy="368959"/>
          </a:xfrm>
          <a:prstGeom prst="rect">
            <a:avLst/>
          </a:prstGeom>
        </p:spPr>
        <p:txBody>
          <a:bodyPr vert="horz" lIns="91440" tIns="45720" rIns="91440" bIns="45720" rtlCol="0" anchor="ctr"/>
          <a:lstStyle>
            <a:lvl1pPr algn="l">
              <a:defRPr sz="1210">
                <a:solidFill>
                  <a:schemeClr val="tx1">
                    <a:tint val="75000"/>
                  </a:schemeClr>
                </a:solidFill>
              </a:defRPr>
            </a:lvl1pPr>
          </a:lstStyle>
          <a:p>
            <a:fld id="{82A4C821-51AF-415E-BF5B-CDCDE3466362}" type="datetime1">
              <a:rPr lang="zh-CN" altLang="en-US" smtClean="0"/>
            </a:fld>
            <a:endParaRPr lang="zh-CN" altLang="en-US"/>
          </a:p>
        </p:txBody>
      </p:sp>
      <p:sp>
        <p:nvSpPr>
          <p:cNvPr id="5" name="页脚占位符 4"/>
          <p:cNvSpPr>
            <a:spLocks noGrp="1"/>
          </p:cNvSpPr>
          <p:nvPr>
            <p:ph type="ftr" sz="quarter" idx="3"/>
          </p:nvPr>
        </p:nvSpPr>
        <p:spPr>
          <a:xfrm>
            <a:off x="4039185" y="6423088"/>
            <a:ext cx="4115396" cy="368959"/>
          </a:xfrm>
          <a:prstGeom prst="rect">
            <a:avLst/>
          </a:prstGeom>
        </p:spPr>
        <p:txBody>
          <a:bodyPr vert="horz" lIns="91440" tIns="45720" rIns="91440" bIns="45720" rtlCol="0" anchor="ctr"/>
          <a:lstStyle>
            <a:lvl1pPr algn="ctr">
              <a:defRPr sz="121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847" y="6423088"/>
            <a:ext cx="2743597" cy="368959"/>
          </a:xfrm>
          <a:prstGeom prst="rect">
            <a:avLst/>
          </a:prstGeom>
        </p:spPr>
        <p:txBody>
          <a:bodyPr vert="horz" lIns="91440" tIns="45720" rIns="91440" bIns="45720" rtlCol="0" anchor="ctr"/>
          <a:lstStyle>
            <a:lvl1pPr algn="r">
              <a:defRPr sz="1210">
                <a:solidFill>
                  <a:schemeClr val="tx1">
                    <a:tint val="75000"/>
                  </a:schemeClr>
                </a:solidFill>
              </a:defRPr>
            </a:lvl1pPr>
          </a:lstStyle>
          <a:p>
            <a:fld id="{51D91E7F-84B6-4064-9D4E-CC7D244BCA0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23925" rtl="0" eaLnBrk="1" latinLnBrk="0" hangingPunct="1">
        <a:lnSpc>
          <a:spcPct val="90000"/>
        </a:lnSpc>
        <a:spcBef>
          <a:spcPct val="0"/>
        </a:spcBef>
        <a:buNone/>
        <a:defRPr sz="4445" kern="1200">
          <a:solidFill>
            <a:schemeClr val="tx1"/>
          </a:solidFill>
          <a:latin typeface="+mj-lt"/>
          <a:ea typeface="+mj-ea"/>
          <a:cs typeface="+mj-cs"/>
        </a:defRPr>
      </a:lvl1pPr>
    </p:titleStyle>
    <p:bodyStyle>
      <a:lvl1pPr marL="231140" indent="-231140" algn="l" defTabSz="923925" rtl="0" eaLnBrk="1" latinLnBrk="0" hangingPunct="1">
        <a:lnSpc>
          <a:spcPct val="90000"/>
        </a:lnSpc>
        <a:spcBef>
          <a:spcPts val="1010"/>
        </a:spcBef>
        <a:buFont typeface="Arial" panose="020B0604020202020204" pitchFamily="34" charset="0"/>
        <a:buChar char="•"/>
        <a:defRPr sz="2830" kern="1200">
          <a:solidFill>
            <a:schemeClr val="tx1"/>
          </a:solidFill>
          <a:latin typeface="+mn-lt"/>
          <a:ea typeface="+mn-ea"/>
          <a:cs typeface="+mn-cs"/>
        </a:defRPr>
      </a:lvl1pPr>
      <a:lvl2pPr marL="693420" indent="-231140" algn="l" defTabSz="923925" rtl="0" eaLnBrk="1" latinLnBrk="0" hangingPunct="1">
        <a:lnSpc>
          <a:spcPct val="90000"/>
        </a:lnSpc>
        <a:spcBef>
          <a:spcPts val="505"/>
        </a:spcBef>
        <a:buFont typeface="Arial" panose="020B0604020202020204" pitchFamily="34" charset="0"/>
        <a:buChar char="•"/>
        <a:defRPr sz="2425" kern="1200">
          <a:solidFill>
            <a:schemeClr val="tx1"/>
          </a:solidFill>
          <a:latin typeface="+mn-lt"/>
          <a:ea typeface="+mn-ea"/>
          <a:cs typeface="+mn-cs"/>
        </a:defRPr>
      </a:lvl2pPr>
      <a:lvl3pPr marL="1155065" indent="-231140" algn="l" defTabSz="923925" rtl="0" eaLnBrk="1" latinLnBrk="0" hangingPunct="1">
        <a:lnSpc>
          <a:spcPct val="90000"/>
        </a:lnSpc>
        <a:spcBef>
          <a:spcPts val="505"/>
        </a:spcBef>
        <a:buFont typeface="Arial" panose="020B0604020202020204" pitchFamily="34" charset="0"/>
        <a:buChar char="•"/>
        <a:defRPr sz="2020" kern="1200">
          <a:solidFill>
            <a:schemeClr val="tx1"/>
          </a:solidFill>
          <a:latin typeface="+mn-lt"/>
          <a:ea typeface="+mn-ea"/>
          <a:cs typeface="+mn-cs"/>
        </a:defRPr>
      </a:lvl3pPr>
      <a:lvl4pPr marL="1616710" indent="-231140" algn="l" defTabSz="923925" rtl="0" eaLnBrk="1" latinLnBrk="0" hangingPunct="1">
        <a:lnSpc>
          <a:spcPct val="90000"/>
        </a:lnSpc>
        <a:spcBef>
          <a:spcPts val="505"/>
        </a:spcBef>
        <a:buFont typeface="Arial" panose="020B0604020202020204" pitchFamily="34" charset="0"/>
        <a:buChar char="•"/>
        <a:defRPr sz="1820" kern="1200">
          <a:solidFill>
            <a:schemeClr val="tx1"/>
          </a:solidFill>
          <a:latin typeface="+mn-lt"/>
          <a:ea typeface="+mn-ea"/>
          <a:cs typeface="+mn-cs"/>
        </a:defRPr>
      </a:lvl4pPr>
      <a:lvl5pPr marL="2078990" indent="-231140" algn="l" defTabSz="923925" rtl="0" eaLnBrk="1" latinLnBrk="0" hangingPunct="1">
        <a:lnSpc>
          <a:spcPct val="90000"/>
        </a:lnSpc>
        <a:spcBef>
          <a:spcPts val="505"/>
        </a:spcBef>
        <a:buFont typeface="Arial" panose="020B0604020202020204" pitchFamily="34" charset="0"/>
        <a:buChar char="•"/>
        <a:defRPr sz="1820" kern="1200">
          <a:solidFill>
            <a:schemeClr val="tx1"/>
          </a:solidFill>
          <a:latin typeface="+mn-lt"/>
          <a:ea typeface="+mn-ea"/>
          <a:cs typeface="+mn-cs"/>
        </a:defRPr>
      </a:lvl5pPr>
      <a:lvl6pPr marL="2540635" indent="-231140" algn="l" defTabSz="923925" rtl="0" eaLnBrk="1" latinLnBrk="0" hangingPunct="1">
        <a:lnSpc>
          <a:spcPct val="90000"/>
        </a:lnSpc>
        <a:spcBef>
          <a:spcPts val="505"/>
        </a:spcBef>
        <a:buFont typeface="Arial" panose="020B0604020202020204" pitchFamily="34" charset="0"/>
        <a:buChar char="•"/>
        <a:defRPr sz="1820" kern="1200">
          <a:solidFill>
            <a:schemeClr val="tx1"/>
          </a:solidFill>
          <a:latin typeface="+mn-lt"/>
          <a:ea typeface="+mn-ea"/>
          <a:cs typeface="+mn-cs"/>
        </a:defRPr>
      </a:lvl6pPr>
      <a:lvl7pPr marL="3002915" indent="-231140" algn="l" defTabSz="923925" rtl="0" eaLnBrk="1" latinLnBrk="0" hangingPunct="1">
        <a:lnSpc>
          <a:spcPct val="90000"/>
        </a:lnSpc>
        <a:spcBef>
          <a:spcPts val="505"/>
        </a:spcBef>
        <a:buFont typeface="Arial" panose="020B0604020202020204" pitchFamily="34" charset="0"/>
        <a:buChar char="•"/>
        <a:defRPr sz="1820" kern="1200">
          <a:solidFill>
            <a:schemeClr val="tx1"/>
          </a:solidFill>
          <a:latin typeface="+mn-lt"/>
          <a:ea typeface="+mn-ea"/>
          <a:cs typeface="+mn-cs"/>
        </a:defRPr>
      </a:lvl7pPr>
      <a:lvl8pPr marL="3465195" indent="-231140" algn="l" defTabSz="923925" rtl="0" eaLnBrk="1" latinLnBrk="0" hangingPunct="1">
        <a:lnSpc>
          <a:spcPct val="90000"/>
        </a:lnSpc>
        <a:spcBef>
          <a:spcPts val="505"/>
        </a:spcBef>
        <a:buFont typeface="Arial" panose="020B0604020202020204" pitchFamily="34" charset="0"/>
        <a:buChar char="•"/>
        <a:defRPr sz="1820" kern="1200">
          <a:solidFill>
            <a:schemeClr val="tx1"/>
          </a:solidFill>
          <a:latin typeface="+mn-lt"/>
          <a:ea typeface="+mn-ea"/>
          <a:cs typeface="+mn-cs"/>
        </a:defRPr>
      </a:lvl8pPr>
      <a:lvl9pPr marL="3927475" indent="-231140" algn="l" defTabSz="923925" rtl="0" eaLnBrk="1" latinLnBrk="0" hangingPunct="1">
        <a:lnSpc>
          <a:spcPct val="90000"/>
        </a:lnSpc>
        <a:spcBef>
          <a:spcPts val="505"/>
        </a:spcBef>
        <a:buFont typeface="Arial" panose="020B0604020202020204" pitchFamily="34" charset="0"/>
        <a:buChar char="•"/>
        <a:defRPr sz="1820" kern="1200">
          <a:solidFill>
            <a:schemeClr val="tx1"/>
          </a:solidFill>
          <a:latin typeface="+mn-lt"/>
          <a:ea typeface="+mn-ea"/>
          <a:cs typeface="+mn-cs"/>
        </a:defRPr>
      </a:lvl9pPr>
    </p:bodyStyle>
    <p:otherStyle>
      <a:defPPr>
        <a:defRPr lang="zh-CN"/>
      </a:defPPr>
      <a:lvl1pPr marL="0" algn="l" defTabSz="923925" rtl="0" eaLnBrk="1" latinLnBrk="0" hangingPunct="1">
        <a:defRPr sz="1820" kern="1200">
          <a:solidFill>
            <a:schemeClr val="tx1"/>
          </a:solidFill>
          <a:latin typeface="+mn-lt"/>
          <a:ea typeface="+mn-ea"/>
          <a:cs typeface="+mn-cs"/>
        </a:defRPr>
      </a:lvl1pPr>
      <a:lvl2pPr marL="461645" algn="l" defTabSz="923925" rtl="0" eaLnBrk="1" latinLnBrk="0" hangingPunct="1">
        <a:defRPr sz="1820" kern="1200">
          <a:solidFill>
            <a:schemeClr val="tx1"/>
          </a:solidFill>
          <a:latin typeface="+mn-lt"/>
          <a:ea typeface="+mn-ea"/>
          <a:cs typeface="+mn-cs"/>
        </a:defRPr>
      </a:lvl2pPr>
      <a:lvl3pPr marL="923925" algn="l" defTabSz="923925" rtl="0" eaLnBrk="1" latinLnBrk="0" hangingPunct="1">
        <a:defRPr sz="1820" kern="1200">
          <a:solidFill>
            <a:schemeClr val="tx1"/>
          </a:solidFill>
          <a:latin typeface="+mn-lt"/>
          <a:ea typeface="+mn-ea"/>
          <a:cs typeface="+mn-cs"/>
        </a:defRPr>
      </a:lvl3pPr>
      <a:lvl4pPr marL="1385570" algn="l" defTabSz="923925" rtl="0" eaLnBrk="1" latinLnBrk="0" hangingPunct="1">
        <a:defRPr sz="1820" kern="1200">
          <a:solidFill>
            <a:schemeClr val="tx1"/>
          </a:solidFill>
          <a:latin typeface="+mn-lt"/>
          <a:ea typeface="+mn-ea"/>
          <a:cs typeface="+mn-cs"/>
        </a:defRPr>
      </a:lvl4pPr>
      <a:lvl5pPr marL="1848485" algn="l" defTabSz="923925" rtl="0" eaLnBrk="1" latinLnBrk="0" hangingPunct="1">
        <a:defRPr sz="1820" kern="1200">
          <a:solidFill>
            <a:schemeClr val="tx1"/>
          </a:solidFill>
          <a:latin typeface="+mn-lt"/>
          <a:ea typeface="+mn-ea"/>
          <a:cs typeface="+mn-cs"/>
        </a:defRPr>
      </a:lvl5pPr>
      <a:lvl6pPr marL="2310130" algn="l" defTabSz="923925" rtl="0" eaLnBrk="1" latinLnBrk="0" hangingPunct="1">
        <a:defRPr sz="1820" kern="1200">
          <a:solidFill>
            <a:schemeClr val="tx1"/>
          </a:solidFill>
          <a:latin typeface="+mn-lt"/>
          <a:ea typeface="+mn-ea"/>
          <a:cs typeface="+mn-cs"/>
        </a:defRPr>
      </a:lvl6pPr>
      <a:lvl7pPr marL="2772410" algn="l" defTabSz="923925" rtl="0" eaLnBrk="1" latinLnBrk="0" hangingPunct="1">
        <a:defRPr sz="1820" kern="1200">
          <a:solidFill>
            <a:schemeClr val="tx1"/>
          </a:solidFill>
          <a:latin typeface="+mn-lt"/>
          <a:ea typeface="+mn-ea"/>
          <a:cs typeface="+mn-cs"/>
        </a:defRPr>
      </a:lvl7pPr>
      <a:lvl8pPr marL="3234055" algn="l" defTabSz="923925" rtl="0" eaLnBrk="1" latinLnBrk="0" hangingPunct="1">
        <a:defRPr sz="1820" kern="1200">
          <a:solidFill>
            <a:schemeClr val="tx1"/>
          </a:solidFill>
          <a:latin typeface="+mn-lt"/>
          <a:ea typeface="+mn-ea"/>
          <a:cs typeface="+mn-cs"/>
        </a:defRPr>
      </a:lvl8pPr>
      <a:lvl9pPr marL="3695700" algn="l" defTabSz="923925" rtl="0" eaLnBrk="1" latinLnBrk="0" hangingPunct="1">
        <a:defRPr sz="18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890" y="2229485"/>
            <a:ext cx="12209780" cy="1730375"/>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20"/>
          </a:p>
        </p:txBody>
      </p:sp>
      <p:sp>
        <p:nvSpPr>
          <p:cNvPr id="11" name="文本框 10"/>
          <p:cNvSpPr txBox="1"/>
          <p:nvPr/>
        </p:nvSpPr>
        <p:spPr>
          <a:xfrm>
            <a:off x="176530" y="2364105"/>
            <a:ext cx="11838940" cy="1460500"/>
          </a:xfrm>
          <a:prstGeom prst="rect">
            <a:avLst/>
          </a:prstGeom>
          <a:noFill/>
        </p:spPr>
        <p:txBody>
          <a:bodyPr wrap="square" rtlCol="0">
            <a:spAutoFit/>
          </a:bodyPr>
          <a:lstStyle/>
          <a:p>
            <a:pPr algn="ctr"/>
            <a:r>
              <a:rPr lang="en-US" altLang="zh-CN" sz="4445" b="1" dirty="0">
                <a:solidFill>
                  <a:schemeClr val="bg1"/>
                </a:solidFill>
                <a:sym typeface="+mn-ea"/>
              </a:rPr>
              <a:t>Web</a:t>
            </a:r>
            <a:r>
              <a:rPr lang="zh-CN" altLang="en-US" sz="4445" b="1" dirty="0">
                <a:solidFill>
                  <a:schemeClr val="bg1"/>
                </a:solidFill>
                <a:sym typeface="+mn-ea"/>
              </a:rPr>
              <a:t>服务</a:t>
            </a:r>
            <a:r>
              <a:rPr lang="zh-CN" altLang="en-US" sz="4445" b="1" dirty="0" smtClean="0">
                <a:solidFill>
                  <a:schemeClr val="bg1"/>
                </a:solidFill>
                <a:sym typeface="+mn-ea"/>
              </a:rPr>
              <a:t>推荐中</a:t>
            </a:r>
            <a:r>
              <a:rPr lang="zh-CN" altLang="en-US" sz="4445" b="1" dirty="0">
                <a:solidFill>
                  <a:schemeClr val="bg1"/>
                </a:solidFill>
              </a:rPr>
              <a:t>基于深度学习的混合协同过滤方法研究</a:t>
            </a:r>
            <a:endParaRPr lang="zh-CN" altLang="en-US" sz="4445" b="1" dirty="0">
              <a:solidFill>
                <a:schemeClr val="bg1"/>
              </a:solidFill>
            </a:endParaRPr>
          </a:p>
        </p:txBody>
      </p:sp>
      <p:sp>
        <p:nvSpPr>
          <p:cNvPr id="9" name="文本框 8"/>
          <p:cNvSpPr txBox="1"/>
          <p:nvPr/>
        </p:nvSpPr>
        <p:spPr>
          <a:xfrm>
            <a:off x="4112895" y="4473220"/>
            <a:ext cx="3966210" cy="398780"/>
          </a:xfrm>
          <a:prstGeom prst="rect">
            <a:avLst/>
          </a:prstGeom>
          <a:noFill/>
        </p:spPr>
        <p:txBody>
          <a:bodyPr wrap="none" rtlCol="0">
            <a:spAutoFit/>
          </a:bodyPr>
          <a:lstStyle/>
          <a:p>
            <a:pPr algn="ct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sym typeface="+mn-ea"/>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sym typeface="+mn-ea"/>
              </a:rPr>
              <a:t>学生：丁胜男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导师</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：马于涛</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156655" y="-499727"/>
            <a:ext cx="2137137" cy="3023015"/>
          </a:xfrm>
          <a:prstGeom prst="rect">
            <a:avLst/>
          </a:prstGeom>
        </p:spPr>
      </p:pic>
      <p:grpSp>
        <p:nvGrpSpPr>
          <p:cNvPr id="201" name="组合 1"/>
          <p:cNvGrpSpPr/>
          <p:nvPr/>
        </p:nvGrpSpPr>
        <p:grpSpPr bwMode="auto">
          <a:xfrm>
            <a:off x="10680723" y="-536439"/>
            <a:ext cx="1831091" cy="2417843"/>
            <a:chOff x="0" y="-2"/>
            <a:chExt cx="2175714"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solidFill>
              <a:srgbClr val="20517C"/>
            </a:solid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gn="ctr" eaLnBrk="1" hangingPunct="1">
                <a:spcBef>
                  <a:spcPct val="0"/>
                </a:spcBef>
                <a:buFont typeface="Arial" panose="020B0604020202020204" pitchFamily="34" charset="0"/>
                <a:buNone/>
              </a:pPr>
              <a:endParaRPr lang="zh-CN" altLang="zh-CN" sz="1350">
                <a:solidFill>
                  <a:schemeClr val="bg1"/>
                </a:solidFill>
                <a:latin typeface="宋体" panose="02010600030101010101" pitchFamily="2" charset="-122"/>
                <a:sym typeface="宋体" panose="02010600030101010101" pitchFamily="2" charset="-122"/>
              </a:endParaRPr>
            </a:p>
          </p:txBody>
        </p:sp>
        <p:sp>
          <p:nvSpPr>
            <p:cNvPr id="203" name="TextBox 14"/>
            <p:cNvSpPr>
              <a:spLocks noChangeArrowheads="1"/>
            </p:cNvSpPr>
            <p:nvPr/>
          </p:nvSpPr>
          <p:spPr bwMode="auto">
            <a:xfrm rot="2748894">
              <a:off x="358057" y="1257439"/>
              <a:ext cx="1340733" cy="355375"/>
            </a:xfrm>
            <a:prstGeom prst="rect">
              <a:avLst/>
            </a:prstGeom>
            <a:solidFill>
              <a:srgbClr val="20517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eaLnBrk="1" hangingPunct="1">
                <a:spcBef>
                  <a:spcPct val="0"/>
                </a:spcBef>
                <a:buFont typeface="Arial" panose="020B0604020202020204" pitchFamily="34" charset="0"/>
                <a:buNone/>
              </a:pPr>
              <a:r>
                <a:rPr lang="en-US" altLang="zh-CN" sz="135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2018.11.10</a:t>
              </a:r>
              <a:endParaRPr lang="en-US" altLang="zh-CN" sz="135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sz="1350">
                <a:solidFill>
                  <a:schemeClr val="bg1"/>
                </a:solidFill>
              </a:endParaRPr>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sz="135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4294967295"/>
          </p:nvPr>
        </p:nvSpPr>
        <p:spPr>
          <a:xfrm>
            <a:off x="9448165" y="6423025"/>
            <a:ext cx="2743835" cy="368935"/>
          </a:xfrm>
        </p:spPr>
        <p:txBody>
          <a:bodyPr/>
          <a:p>
            <a:fld id="{51D91E7F-84B6-4064-9D4E-CC7D244BCA04}" type="slidenum">
              <a:rPr lang="zh-CN" altLang="en-US" smtClean="0"/>
            </a:fld>
            <a:endParaRPr lang="zh-CN" altLang="en-US"/>
          </a:p>
        </p:txBody>
      </p:sp>
      <p:sp>
        <p:nvSpPr>
          <p:cNvPr id="44" name="矩形 43"/>
          <p:cNvSpPr/>
          <p:nvPr/>
        </p:nvSpPr>
        <p:spPr>
          <a:xfrm>
            <a:off x="0" y="0"/>
            <a:ext cx="12192000" cy="49088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p>
        </p:txBody>
      </p:sp>
      <p:sp>
        <p:nvSpPr>
          <p:cNvPr id="45" name="文本框 44"/>
          <p:cNvSpPr txBox="1"/>
          <p:nvPr/>
        </p:nvSpPr>
        <p:spPr>
          <a:xfrm>
            <a:off x="675613" y="60921"/>
            <a:ext cx="1468755" cy="368300"/>
          </a:xfrm>
          <a:prstGeom prst="rect">
            <a:avLst/>
          </a:prstGeom>
          <a:noFill/>
        </p:spPr>
        <p:txBody>
          <a:bodyPr wrap="none" rtlCol="0">
            <a:spAutoFit/>
          </a:bodyPr>
          <a:p>
            <a:r>
              <a:rPr lang="zh-CN" altLang="en-US" dirty="0">
                <a:solidFill>
                  <a:schemeClr val="bg1">
                    <a:alpha val="30000"/>
                  </a:schemeClr>
                </a:solidFill>
              </a:rPr>
              <a:t>01 研究背景</a:t>
            </a:r>
            <a:endParaRPr lang="zh-CN" altLang="en-US" dirty="0">
              <a:solidFill>
                <a:schemeClr val="bg1"/>
              </a:solidFill>
            </a:endParaRPr>
          </a:p>
        </p:txBody>
      </p:sp>
      <p:sp>
        <p:nvSpPr>
          <p:cNvPr id="46" name="文本框 45"/>
          <p:cNvSpPr txBox="1"/>
          <p:nvPr/>
        </p:nvSpPr>
        <p:spPr>
          <a:xfrm>
            <a:off x="2565744" y="69811"/>
            <a:ext cx="3297555" cy="368300"/>
          </a:xfrm>
          <a:prstGeom prst="rect">
            <a:avLst/>
          </a:prstGeom>
          <a:noFill/>
        </p:spPr>
        <p:txBody>
          <a:bodyPr wrap="none" rtlCol="0">
            <a:spAutoFit/>
          </a:bodyPr>
          <a:p>
            <a:r>
              <a:rPr lang="zh-CN" altLang="en-US" dirty="0">
                <a:solidFill>
                  <a:schemeClr val="bg1"/>
                </a:solidFill>
              </a:rPr>
              <a:t>02</a:t>
            </a:r>
            <a:r>
              <a:rPr lang="en-US" altLang="zh-CN" dirty="0">
                <a:solidFill>
                  <a:schemeClr val="bg1">
                    <a:alpha val="30000"/>
                  </a:schemeClr>
                </a:solidFill>
              </a:rPr>
              <a:t> </a:t>
            </a:r>
            <a:r>
              <a:rPr lang="zh-CN" altLang="en-US" dirty="0">
                <a:solidFill>
                  <a:schemeClr val="bg1"/>
                </a:solidFill>
              </a:rPr>
              <a:t>基于文本描述的相关性计算</a:t>
            </a:r>
            <a:endParaRPr lang="zh-CN" altLang="en-US" dirty="0">
              <a:solidFill>
                <a:schemeClr val="bg1"/>
              </a:solidFill>
            </a:endParaRPr>
          </a:p>
        </p:txBody>
      </p:sp>
      <p:sp>
        <p:nvSpPr>
          <p:cNvPr id="47" name="文本框 46"/>
          <p:cNvSpPr txBox="1"/>
          <p:nvPr/>
        </p:nvSpPr>
        <p:spPr>
          <a:xfrm>
            <a:off x="6179264" y="69811"/>
            <a:ext cx="3297555" cy="368300"/>
          </a:xfrm>
          <a:prstGeom prst="rect">
            <a:avLst/>
          </a:prstGeom>
          <a:noFill/>
        </p:spPr>
        <p:txBody>
          <a:bodyPr wrap="none" rtlCol="0">
            <a:spAutoFit/>
          </a:bodyPr>
          <a:p>
            <a:r>
              <a:rPr lang="en-US" altLang="zh-CN" dirty="0">
                <a:solidFill>
                  <a:schemeClr val="bg1">
                    <a:alpha val="30000"/>
                  </a:schemeClr>
                </a:solidFill>
              </a:rPr>
              <a:t>03 </a:t>
            </a:r>
            <a:r>
              <a:rPr lang="zh-CN" altLang="en-US" dirty="0">
                <a:solidFill>
                  <a:schemeClr val="bg1">
                    <a:alpha val="30000"/>
                  </a:schemeClr>
                </a:solidFill>
              </a:rPr>
              <a:t>基于交互矩阵的相关性计算</a:t>
            </a:r>
            <a:endParaRPr lang="zh-CN" altLang="en-US" dirty="0">
              <a:solidFill>
                <a:schemeClr val="bg1">
                  <a:alpha val="30000"/>
                </a:schemeClr>
              </a:solidFill>
            </a:endParaRPr>
          </a:p>
        </p:txBody>
      </p:sp>
      <p:sp>
        <p:nvSpPr>
          <p:cNvPr id="48" name="文本框 47"/>
          <p:cNvSpPr txBox="1"/>
          <p:nvPr/>
        </p:nvSpPr>
        <p:spPr>
          <a:xfrm>
            <a:off x="9860466" y="69811"/>
            <a:ext cx="1468755" cy="368300"/>
          </a:xfrm>
          <a:prstGeom prst="rect">
            <a:avLst/>
          </a:prstGeom>
          <a:noFill/>
        </p:spPr>
        <p:txBody>
          <a:bodyPr wrap="none" rtlCol="0">
            <a:spAutoFit/>
          </a:bodyPr>
          <a:p>
            <a:r>
              <a:rPr lang="en-US" altLang="zh-CN" dirty="0" smtClean="0">
                <a:solidFill>
                  <a:schemeClr val="bg1">
                    <a:alpha val="30000"/>
                  </a:schemeClr>
                </a:solidFill>
              </a:rPr>
              <a:t>04 </a:t>
            </a:r>
            <a:r>
              <a:rPr lang="zh-CN" altLang="en-US" dirty="0" smtClean="0">
                <a:solidFill>
                  <a:schemeClr val="bg1">
                    <a:alpha val="30000"/>
                  </a:schemeClr>
                </a:solidFill>
              </a:rPr>
              <a:t>实验</a:t>
            </a:r>
            <a:r>
              <a:rPr lang="zh-CN" altLang="en-US" dirty="0">
                <a:solidFill>
                  <a:schemeClr val="bg1">
                    <a:alpha val="30000"/>
                  </a:schemeClr>
                </a:solidFill>
              </a:rPr>
              <a:t>方案</a:t>
            </a:r>
            <a:endParaRPr lang="zh-CN" altLang="en-US" dirty="0">
              <a:solidFill>
                <a:schemeClr val="bg1">
                  <a:alpha val="30000"/>
                </a:schemeClr>
              </a:solidFill>
            </a:endParaRPr>
          </a:p>
        </p:txBody>
      </p:sp>
      <p:cxnSp>
        <p:nvCxnSpPr>
          <p:cNvPr id="49" name="直接连接符 48"/>
          <p:cNvCxnSpPr/>
          <p:nvPr/>
        </p:nvCxnSpPr>
        <p:spPr>
          <a:xfrm flipH="1">
            <a:off x="2326906"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6067224"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9624407"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a:srcRect b="10674"/>
          <a:stretch>
            <a:fillRect/>
          </a:stretch>
        </p:blipFill>
        <p:spPr>
          <a:xfrm>
            <a:off x="81915" y="817880"/>
            <a:ext cx="12027535" cy="56051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4294967295"/>
          </p:nvPr>
        </p:nvSpPr>
        <p:spPr>
          <a:xfrm>
            <a:off x="9448165" y="6423025"/>
            <a:ext cx="2743835" cy="368935"/>
          </a:xfrm>
        </p:spPr>
        <p:txBody>
          <a:bodyPr/>
          <a:p>
            <a:fld id="{51D91E7F-84B6-4064-9D4E-CC7D244BCA04}" type="slidenum">
              <a:rPr lang="zh-CN" altLang="en-US" smtClean="0"/>
            </a:fld>
            <a:endParaRPr lang="zh-CN" altLang="en-US"/>
          </a:p>
        </p:txBody>
      </p:sp>
      <p:pic>
        <p:nvPicPr>
          <p:cNvPr id="3" name="图片 2"/>
          <p:cNvPicPr>
            <a:picLocks noChangeAspect="1"/>
          </p:cNvPicPr>
          <p:nvPr/>
        </p:nvPicPr>
        <p:blipFill>
          <a:blip r:embed="rId1"/>
          <a:stretch>
            <a:fillRect/>
          </a:stretch>
        </p:blipFill>
        <p:spPr>
          <a:xfrm>
            <a:off x="179705" y="723900"/>
            <a:ext cx="11832590" cy="5699125"/>
          </a:xfrm>
          <a:prstGeom prst="rect">
            <a:avLst/>
          </a:prstGeom>
        </p:spPr>
      </p:pic>
      <p:sp>
        <p:nvSpPr>
          <p:cNvPr id="44" name="矩形 43"/>
          <p:cNvSpPr/>
          <p:nvPr/>
        </p:nvSpPr>
        <p:spPr>
          <a:xfrm>
            <a:off x="0" y="0"/>
            <a:ext cx="12192000" cy="49088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p>
        </p:txBody>
      </p:sp>
      <p:sp>
        <p:nvSpPr>
          <p:cNvPr id="45" name="文本框 44"/>
          <p:cNvSpPr txBox="1"/>
          <p:nvPr/>
        </p:nvSpPr>
        <p:spPr>
          <a:xfrm>
            <a:off x="675613" y="60921"/>
            <a:ext cx="1468755" cy="368300"/>
          </a:xfrm>
          <a:prstGeom prst="rect">
            <a:avLst/>
          </a:prstGeom>
          <a:noFill/>
        </p:spPr>
        <p:txBody>
          <a:bodyPr wrap="none" rtlCol="0">
            <a:spAutoFit/>
          </a:bodyPr>
          <a:p>
            <a:r>
              <a:rPr lang="zh-CN" altLang="en-US" dirty="0">
                <a:solidFill>
                  <a:schemeClr val="bg1">
                    <a:alpha val="30000"/>
                  </a:schemeClr>
                </a:solidFill>
              </a:rPr>
              <a:t>01 研究背景</a:t>
            </a:r>
            <a:endParaRPr lang="zh-CN" altLang="en-US" dirty="0">
              <a:solidFill>
                <a:schemeClr val="bg1"/>
              </a:solidFill>
            </a:endParaRPr>
          </a:p>
        </p:txBody>
      </p:sp>
      <p:sp>
        <p:nvSpPr>
          <p:cNvPr id="46" name="文本框 45"/>
          <p:cNvSpPr txBox="1"/>
          <p:nvPr/>
        </p:nvSpPr>
        <p:spPr>
          <a:xfrm>
            <a:off x="2565744" y="69811"/>
            <a:ext cx="3297555" cy="368300"/>
          </a:xfrm>
          <a:prstGeom prst="rect">
            <a:avLst/>
          </a:prstGeom>
          <a:noFill/>
        </p:spPr>
        <p:txBody>
          <a:bodyPr wrap="none" rtlCol="0">
            <a:spAutoFit/>
          </a:bodyPr>
          <a:p>
            <a:r>
              <a:rPr lang="zh-CN" altLang="en-US" dirty="0">
                <a:solidFill>
                  <a:schemeClr val="bg1"/>
                </a:solidFill>
              </a:rPr>
              <a:t>02</a:t>
            </a:r>
            <a:r>
              <a:rPr lang="en-US" altLang="zh-CN" dirty="0">
                <a:solidFill>
                  <a:schemeClr val="bg1">
                    <a:alpha val="30000"/>
                  </a:schemeClr>
                </a:solidFill>
              </a:rPr>
              <a:t> </a:t>
            </a:r>
            <a:r>
              <a:rPr lang="zh-CN" altLang="en-US" dirty="0">
                <a:solidFill>
                  <a:schemeClr val="bg1"/>
                </a:solidFill>
              </a:rPr>
              <a:t>基于文本描述的相关性计算</a:t>
            </a:r>
            <a:endParaRPr lang="zh-CN" altLang="en-US" dirty="0">
              <a:solidFill>
                <a:schemeClr val="bg1"/>
              </a:solidFill>
            </a:endParaRPr>
          </a:p>
        </p:txBody>
      </p:sp>
      <p:sp>
        <p:nvSpPr>
          <p:cNvPr id="47" name="文本框 46"/>
          <p:cNvSpPr txBox="1"/>
          <p:nvPr/>
        </p:nvSpPr>
        <p:spPr>
          <a:xfrm>
            <a:off x="6179264" y="69811"/>
            <a:ext cx="3297555" cy="368300"/>
          </a:xfrm>
          <a:prstGeom prst="rect">
            <a:avLst/>
          </a:prstGeom>
          <a:noFill/>
        </p:spPr>
        <p:txBody>
          <a:bodyPr wrap="none" rtlCol="0">
            <a:spAutoFit/>
          </a:bodyPr>
          <a:p>
            <a:r>
              <a:rPr lang="en-US" altLang="zh-CN" dirty="0">
                <a:solidFill>
                  <a:schemeClr val="bg1">
                    <a:alpha val="30000"/>
                  </a:schemeClr>
                </a:solidFill>
              </a:rPr>
              <a:t>03 </a:t>
            </a:r>
            <a:r>
              <a:rPr lang="zh-CN" altLang="en-US" dirty="0">
                <a:solidFill>
                  <a:schemeClr val="bg1">
                    <a:alpha val="30000"/>
                  </a:schemeClr>
                </a:solidFill>
              </a:rPr>
              <a:t>基于交互矩阵的相关性计算</a:t>
            </a:r>
            <a:endParaRPr lang="zh-CN" altLang="en-US" dirty="0">
              <a:solidFill>
                <a:schemeClr val="bg1">
                  <a:alpha val="30000"/>
                </a:schemeClr>
              </a:solidFill>
            </a:endParaRPr>
          </a:p>
        </p:txBody>
      </p:sp>
      <p:sp>
        <p:nvSpPr>
          <p:cNvPr id="48" name="文本框 47"/>
          <p:cNvSpPr txBox="1"/>
          <p:nvPr/>
        </p:nvSpPr>
        <p:spPr>
          <a:xfrm>
            <a:off x="9860466" y="69811"/>
            <a:ext cx="1468755" cy="368300"/>
          </a:xfrm>
          <a:prstGeom prst="rect">
            <a:avLst/>
          </a:prstGeom>
          <a:noFill/>
        </p:spPr>
        <p:txBody>
          <a:bodyPr wrap="none" rtlCol="0">
            <a:spAutoFit/>
          </a:bodyPr>
          <a:p>
            <a:r>
              <a:rPr lang="en-US" altLang="zh-CN" dirty="0" smtClean="0">
                <a:solidFill>
                  <a:schemeClr val="bg1">
                    <a:alpha val="30000"/>
                  </a:schemeClr>
                </a:solidFill>
              </a:rPr>
              <a:t>04 </a:t>
            </a:r>
            <a:r>
              <a:rPr lang="zh-CN" altLang="en-US" dirty="0" smtClean="0">
                <a:solidFill>
                  <a:schemeClr val="bg1">
                    <a:alpha val="30000"/>
                  </a:schemeClr>
                </a:solidFill>
              </a:rPr>
              <a:t>实验</a:t>
            </a:r>
            <a:r>
              <a:rPr lang="zh-CN" altLang="en-US" dirty="0">
                <a:solidFill>
                  <a:schemeClr val="bg1">
                    <a:alpha val="30000"/>
                  </a:schemeClr>
                </a:solidFill>
              </a:rPr>
              <a:t>方案</a:t>
            </a:r>
            <a:endParaRPr lang="zh-CN" altLang="en-US" dirty="0">
              <a:solidFill>
                <a:schemeClr val="bg1">
                  <a:alpha val="30000"/>
                </a:schemeClr>
              </a:solidFill>
            </a:endParaRPr>
          </a:p>
        </p:txBody>
      </p:sp>
      <p:cxnSp>
        <p:nvCxnSpPr>
          <p:cNvPr id="49" name="直接连接符 48"/>
          <p:cNvCxnSpPr/>
          <p:nvPr/>
        </p:nvCxnSpPr>
        <p:spPr>
          <a:xfrm flipH="1">
            <a:off x="2326906"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6067224"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9624407"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1"/>
          <a:stretch>
            <a:fillRect/>
          </a:stretch>
        </p:blipFill>
        <p:spPr>
          <a:xfrm>
            <a:off x="121285" y="756285"/>
            <a:ext cx="11182985" cy="5941695"/>
          </a:xfrm>
          <a:prstGeom prst="snip2DiagRect">
            <a:avLst/>
          </a:prstGeom>
        </p:spPr>
      </p:pic>
      <p:sp>
        <p:nvSpPr>
          <p:cNvPr id="16" name="文本框 15"/>
          <p:cNvSpPr txBox="1"/>
          <p:nvPr/>
        </p:nvSpPr>
        <p:spPr>
          <a:xfrm>
            <a:off x="744220" y="6318885"/>
            <a:ext cx="4926965" cy="368300"/>
          </a:xfrm>
          <a:prstGeom prst="rect">
            <a:avLst/>
          </a:prstGeom>
          <a:solidFill>
            <a:schemeClr val="bg1"/>
          </a:solidFill>
        </p:spPr>
        <p:txBody>
          <a:bodyPr wrap="square" rtlCol="0">
            <a:spAutoFit/>
          </a:bodyPr>
          <a:lstStyle/>
          <a:p>
            <a:endParaRPr lang="zh-CN" altLang="en-US" dirty="0"/>
          </a:p>
        </p:txBody>
      </p:sp>
      <p:sp>
        <p:nvSpPr>
          <p:cNvPr id="18" name="灯片编号占位符 17"/>
          <p:cNvSpPr>
            <a:spLocks noGrp="1"/>
          </p:cNvSpPr>
          <p:nvPr>
            <p:ph type="sldNum" sz="quarter" idx="4294967295"/>
          </p:nvPr>
        </p:nvSpPr>
        <p:spPr>
          <a:xfrm>
            <a:off x="9448165" y="6423025"/>
            <a:ext cx="2743835" cy="368935"/>
          </a:xfrm>
        </p:spPr>
        <p:txBody>
          <a:bodyPr/>
          <a:p>
            <a:fld id="{51D91E7F-84B6-4064-9D4E-CC7D244BCA04}" type="slidenum">
              <a:rPr lang="zh-CN" altLang="en-US" smtClean="0"/>
            </a:fld>
            <a:endParaRPr lang="zh-CN" altLang="en-US"/>
          </a:p>
        </p:txBody>
      </p:sp>
      <p:sp>
        <p:nvSpPr>
          <p:cNvPr id="21" name="矩形 20"/>
          <p:cNvSpPr/>
          <p:nvPr/>
        </p:nvSpPr>
        <p:spPr>
          <a:xfrm>
            <a:off x="0" y="0"/>
            <a:ext cx="12192000" cy="49088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p>
        </p:txBody>
      </p:sp>
      <p:sp>
        <p:nvSpPr>
          <p:cNvPr id="22" name="文本框 21"/>
          <p:cNvSpPr txBox="1"/>
          <p:nvPr/>
        </p:nvSpPr>
        <p:spPr>
          <a:xfrm>
            <a:off x="675613" y="60921"/>
            <a:ext cx="1468755" cy="368300"/>
          </a:xfrm>
          <a:prstGeom prst="rect">
            <a:avLst/>
          </a:prstGeom>
          <a:noFill/>
        </p:spPr>
        <p:txBody>
          <a:bodyPr wrap="none" rtlCol="0">
            <a:spAutoFit/>
          </a:bodyPr>
          <a:p>
            <a:r>
              <a:rPr lang="zh-CN" altLang="en-US" dirty="0">
                <a:solidFill>
                  <a:schemeClr val="bg1">
                    <a:alpha val="30000"/>
                  </a:schemeClr>
                </a:solidFill>
              </a:rPr>
              <a:t>01 研究背景</a:t>
            </a:r>
            <a:endParaRPr lang="zh-CN" altLang="en-US" dirty="0">
              <a:solidFill>
                <a:schemeClr val="bg1"/>
              </a:solidFill>
            </a:endParaRPr>
          </a:p>
        </p:txBody>
      </p:sp>
      <p:sp>
        <p:nvSpPr>
          <p:cNvPr id="23" name="文本框 22"/>
          <p:cNvSpPr txBox="1"/>
          <p:nvPr/>
        </p:nvSpPr>
        <p:spPr>
          <a:xfrm>
            <a:off x="2565744" y="69811"/>
            <a:ext cx="3297555" cy="368300"/>
          </a:xfrm>
          <a:prstGeom prst="rect">
            <a:avLst/>
          </a:prstGeom>
          <a:noFill/>
        </p:spPr>
        <p:txBody>
          <a:bodyPr wrap="none" rtlCol="0">
            <a:spAutoFit/>
          </a:bodyPr>
          <a:p>
            <a:r>
              <a:rPr lang="zh-CN" altLang="en-US" dirty="0">
                <a:solidFill>
                  <a:schemeClr val="bg1"/>
                </a:solidFill>
              </a:rPr>
              <a:t>02</a:t>
            </a:r>
            <a:r>
              <a:rPr lang="en-US" altLang="zh-CN" dirty="0">
                <a:solidFill>
                  <a:schemeClr val="bg1">
                    <a:alpha val="30000"/>
                  </a:schemeClr>
                </a:solidFill>
              </a:rPr>
              <a:t> </a:t>
            </a:r>
            <a:r>
              <a:rPr lang="zh-CN" altLang="en-US" dirty="0">
                <a:solidFill>
                  <a:schemeClr val="bg1"/>
                </a:solidFill>
              </a:rPr>
              <a:t>基于文本描述的相关性计算</a:t>
            </a:r>
            <a:endParaRPr lang="zh-CN" altLang="en-US" dirty="0">
              <a:solidFill>
                <a:schemeClr val="bg1"/>
              </a:solidFill>
            </a:endParaRPr>
          </a:p>
        </p:txBody>
      </p:sp>
      <p:sp>
        <p:nvSpPr>
          <p:cNvPr id="24" name="文本框 23"/>
          <p:cNvSpPr txBox="1"/>
          <p:nvPr/>
        </p:nvSpPr>
        <p:spPr>
          <a:xfrm>
            <a:off x="6179264" y="69811"/>
            <a:ext cx="3297555" cy="368300"/>
          </a:xfrm>
          <a:prstGeom prst="rect">
            <a:avLst/>
          </a:prstGeom>
          <a:noFill/>
        </p:spPr>
        <p:txBody>
          <a:bodyPr wrap="none" rtlCol="0">
            <a:spAutoFit/>
          </a:bodyPr>
          <a:p>
            <a:r>
              <a:rPr lang="en-US" altLang="zh-CN" dirty="0">
                <a:solidFill>
                  <a:schemeClr val="bg1">
                    <a:alpha val="30000"/>
                  </a:schemeClr>
                </a:solidFill>
              </a:rPr>
              <a:t>03 </a:t>
            </a:r>
            <a:r>
              <a:rPr lang="zh-CN" altLang="en-US" dirty="0">
                <a:solidFill>
                  <a:schemeClr val="bg1">
                    <a:alpha val="30000"/>
                  </a:schemeClr>
                </a:solidFill>
              </a:rPr>
              <a:t>基于交互矩阵的相关性计算</a:t>
            </a:r>
            <a:endParaRPr lang="zh-CN" altLang="en-US" dirty="0">
              <a:solidFill>
                <a:schemeClr val="bg1">
                  <a:alpha val="30000"/>
                </a:schemeClr>
              </a:solidFill>
            </a:endParaRPr>
          </a:p>
        </p:txBody>
      </p:sp>
      <p:sp>
        <p:nvSpPr>
          <p:cNvPr id="25" name="文本框 24"/>
          <p:cNvSpPr txBox="1"/>
          <p:nvPr/>
        </p:nvSpPr>
        <p:spPr>
          <a:xfrm>
            <a:off x="9860466" y="69811"/>
            <a:ext cx="1468755" cy="368300"/>
          </a:xfrm>
          <a:prstGeom prst="rect">
            <a:avLst/>
          </a:prstGeom>
          <a:noFill/>
        </p:spPr>
        <p:txBody>
          <a:bodyPr wrap="none" rtlCol="0">
            <a:spAutoFit/>
          </a:bodyPr>
          <a:p>
            <a:r>
              <a:rPr lang="en-US" altLang="zh-CN" dirty="0" smtClean="0">
                <a:solidFill>
                  <a:schemeClr val="bg1">
                    <a:alpha val="30000"/>
                  </a:schemeClr>
                </a:solidFill>
              </a:rPr>
              <a:t>04 </a:t>
            </a:r>
            <a:r>
              <a:rPr lang="zh-CN" altLang="en-US" dirty="0" smtClean="0">
                <a:solidFill>
                  <a:schemeClr val="bg1">
                    <a:alpha val="30000"/>
                  </a:schemeClr>
                </a:solidFill>
              </a:rPr>
              <a:t>实验</a:t>
            </a:r>
            <a:r>
              <a:rPr lang="zh-CN" altLang="en-US" dirty="0">
                <a:solidFill>
                  <a:schemeClr val="bg1">
                    <a:alpha val="30000"/>
                  </a:schemeClr>
                </a:solidFill>
              </a:rPr>
              <a:t>方案</a:t>
            </a:r>
            <a:endParaRPr lang="zh-CN" altLang="en-US" dirty="0">
              <a:solidFill>
                <a:schemeClr val="bg1">
                  <a:alpha val="30000"/>
                </a:schemeClr>
              </a:solidFill>
            </a:endParaRPr>
          </a:p>
        </p:txBody>
      </p:sp>
      <p:cxnSp>
        <p:nvCxnSpPr>
          <p:cNvPr id="26" name="直接连接符 25"/>
          <p:cNvCxnSpPr/>
          <p:nvPr/>
        </p:nvCxnSpPr>
        <p:spPr>
          <a:xfrm flipH="1">
            <a:off x="2326906"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6067224"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9624407"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4294967295"/>
          </p:nvPr>
        </p:nvSpPr>
        <p:spPr>
          <a:xfrm>
            <a:off x="9448165" y="6423025"/>
            <a:ext cx="2743835" cy="368935"/>
          </a:xfrm>
        </p:spPr>
        <p:txBody>
          <a:bodyPr/>
          <a:p>
            <a:fld id="{51D91E7F-84B6-4064-9D4E-CC7D244BCA04}" type="slidenum">
              <a:rPr lang="zh-CN" altLang="en-US" smtClean="0"/>
            </a:fld>
            <a:endParaRPr lang="zh-CN" altLang="en-US"/>
          </a:p>
        </p:txBody>
      </p:sp>
      <p:sp>
        <p:nvSpPr>
          <p:cNvPr id="3" name="文本框 2"/>
          <p:cNvSpPr txBox="1"/>
          <p:nvPr/>
        </p:nvSpPr>
        <p:spPr>
          <a:xfrm>
            <a:off x="449580" y="961390"/>
            <a:ext cx="8168640" cy="4954270"/>
          </a:xfrm>
          <a:prstGeom prst="rect">
            <a:avLst/>
          </a:prstGeom>
          <a:noFill/>
        </p:spPr>
        <p:txBody>
          <a:bodyPr wrap="square" rtlCol="0" anchor="t">
            <a:spAutoFit/>
          </a:bodyPr>
          <a:p>
            <a:pPr marL="457200" indent="-457200">
              <a:buFont typeface="Arial" panose="020B0604020202020204" pitchFamily="34" charset="0"/>
              <a:buChar char="•"/>
            </a:pPr>
            <a:r>
              <a:rPr lang="en-US" altLang="zh-CN" sz="2800" dirty="0">
                <a:latin typeface="+mn-ea"/>
                <a:cs typeface="+mn-ea"/>
                <a:sym typeface="+mn-ea"/>
              </a:rPr>
              <a:t>Transformer Network</a:t>
            </a:r>
            <a:r>
              <a:rPr lang="zh-CN" altLang="en-US" sz="2800" dirty="0">
                <a:latin typeface="+mn-ea"/>
                <a:cs typeface="+mn-ea"/>
                <a:sym typeface="+mn-ea"/>
              </a:rPr>
              <a:t>的优点</a:t>
            </a:r>
            <a:endParaRPr lang="zh-CN" altLang="en-US" sz="2800" dirty="0">
              <a:latin typeface="+mn-ea"/>
              <a:cs typeface="+mn-ea"/>
              <a:sym typeface="+mn-ea"/>
            </a:endParaRPr>
          </a:p>
          <a:p>
            <a:pPr marL="342900" indent="-342900">
              <a:buFont typeface="Arial" panose="020B0604020202020204" pitchFamily="34" charset="0"/>
              <a:buChar char="•"/>
            </a:pPr>
            <a:endParaRPr lang="zh-CN" altLang="en-US" sz="2400" dirty="0">
              <a:latin typeface="+mn-ea"/>
              <a:cs typeface="+mn-ea"/>
              <a:sym typeface="+mn-ea"/>
            </a:endParaRPr>
          </a:p>
          <a:p>
            <a:pPr marL="342900" indent="-342900">
              <a:buFont typeface="Arial" panose="020B0604020202020204" pitchFamily="34" charset="0"/>
              <a:buChar char="•"/>
            </a:pPr>
            <a:r>
              <a:rPr lang="zh-CN" altLang="en-US" sz="2400">
                <a:latin typeface="+mn-ea"/>
                <a:cs typeface="+mn-ea"/>
                <a:sym typeface="+mn-ea"/>
              </a:rPr>
              <a:t>高度并行化网络：</a:t>
            </a:r>
            <a:endParaRPr lang="zh-CN" altLang="en-US" sz="2400">
              <a:latin typeface="+mn-ea"/>
              <a:cs typeface="+mn-ea"/>
              <a:sym typeface="+mn-ea"/>
            </a:endParaRPr>
          </a:p>
          <a:p>
            <a:pPr marL="342900" indent="-342900">
              <a:buFont typeface="Arial" panose="020B0604020202020204" pitchFamily="34" charset="0"/>
              <a:buChar char="•"/>
            </a:pPr>
            <a:endParaRPr lang="zh-CN" altLang="en-US" sz="2400">
              <a:latin typeface="+mn-ea"/>
              <a:cs typeface="+mn-ea"/>
              <a:sym typeface="+mn-ea"/>
            </a:endParaRPr>
          </a:p>
          <a:p>
            <a:pPr indent="0">
              <a:buFont typeface="Arial" panose="020B0604020202020204" pitchFamily="34" charset="0"/>
              <a:buNone/>
            </a:pPr>
            <a:r>
              <a:rPr lang="zh-CN" altLang="en-US" sz="2400">
                <a:latin typeface="+mn-ea"/>
                <a:cs typeface="+mn-ea"/>
                <a:sym typeface="+mn-ea"/>
              </a:rPr>
              <a:t>           抛弃</a:t>
            </a:r>
            <a:r>
              <a:rPr lang="en-US" altLang="zh-CN" sz="2400">
                <a:latin typeface="+mn-ea"/>
                <a:cs typeface="+mn-ea"/>
                <a:sym typeface="+mn-ea"/>
              </a:rPr>
              <a:t>Recurrent</a:t>
            </a:r>
            <a:r>
              <a:rPr lang="zh-CN" altLang="en-US" sz="2400">
                <a:latin typeface="+mn-ea"/>
                <a:cs typeface="+mn-ea"/>
                <a:sym typeface="+mn-ea"/>
              </a:rPr>
              <a:t>结构，训练速度提升数倍</a:t>
            </a:r>
            <a:endParaRPr lang="zh-CN" altLang="en-US" sz="2400">
              <a:latin typeface="+mn-ea"/>
              <a:cs typeface="+mn-ea"/>
              <a:sym typeface="+mn-ea"/>
            </a:endParaRPr>
          </a:p>
          <a:p>
            <a:pPr marL="342900" indent="-342900">
              <a:buFont typeface="Arial" panose="020B0604020202020204" pitchFamily="34" charset="0"/>
              <a:buChar char="•"/>
            </a:pPr>
            <a:endParaRPr lang="zh-CN" altLang="en-US" sz="2400">
              <a:latin typeface="+mn-ea"/>
              <a:cs typeface="+mn-ea"/>
              <a:sym typeface="+mn-ea"/>
            </a:endParaRPr>
          </a:p>
          <a:p>
            <a:pPr marL="342900" indent="-342900">
              <a:buFont typeface="Arial" panose="020B0604020202020204" pitchFamily="34" charset="0"/>
              <a:buChar char="•"/>
            </a:pPr>
            <a:r>
              <a:rPr lang="zh-CN" altLang="en-US" sz="2400">
                <a:latin typeface="+mn-ea"/>
                <a:cs typeface="+mn-ea"/>
                <a:sym typeface="+mn-ea"/>
              </a:rPr>
              <a:t>层级化信息的捕捉：</a:t>
            </a:r>
            <a:endParaRPr lang="zh-CN" altLang="en-US" sz="2400">
              <a:latin typeface="+mn-ea"/>
              <a:cs typeface="+mn-ea"/>
              <a:sym typeface="+mn-ea"/>
            </a:endParaRPr>
          </a:p>
          <a:p>
            <a:pPr marL="342900" indent="-342900">
              <a:buFont typeface="Arial" panose="020B0604020202020204" pitchFamily="34" charset="0"/>
              <a:buChar char="•"/>
            </a:pPr>
            <a:endParaRPr lang="zh-CN" altLang="en-US" sz="2400">
              <a:latin typeface="+mn-ea"/>
              <a:cs typeface="+mn-ea"/>
            </a:endParaRPr>
          </a:p>
          <a:p>
            <a:pPr indent="0">
              <a:buFont typeface="Arial" panose="020B0604020202020204" pitchFamily="34" charset="0"/>
              <a:buNone/>
            </a:pPr>
            <a:r>
              <a:rPr lang="zh-CN" altLang="en-US" sz="2400">
                <a:latin typeface="+mn-ea"/>
                <a:cs typeface="+mn-ea"/>
                <a:sym typeface="+mn-ea"/>
              </a:rPr>
              <a:t>           构建多层省级网络</a:t>
            </a:r>
            <a:endParaRPr lang="zh-CN" altLang="en-US" sz="2400">
              <a:latin typeface="+mn-ea"/>
              <a:cs typeface="+mn-ea"/>
              <a:sym typeface="+mn-ea"/>
            </a:endParaRPr>
          </a:p>
          <a:p>
            <a:pPr marL="342900" indent="-342900">
              <a:buFont typeface="Arial" panose="020B0604020202020204" pitchFamily="34" charset="0"/>
              <a:buChar char="•"/>
            </a:pPr>
            <a:endParaRPr lang="zh-CN" altLang="en-US" sz="2400">
              <a:latin typeface="+mn-ea"/>
              <a:cs typeface="+mn-ea"/>
            </a:endParaRPr>
          </a:p>
          <a:p>
            <a:pPr marL="342900" indent="-342900">
              <a:buFont typeface="Arial" panose="020B0604020202020204" pitchFamily="34" charset="0"/>
              <a:buChar char="•"/>
            </a:pPr>
            <a:r>
              <a:rPr lang="zh-CN" altLang="en-US" sz="2400">
                <a:latin typeface="+mn-ea"/>
                <a:cs typeface="+mn-ea"/>
                <a:sym typeface="+mn-ea"/>
              </a:rPr>
              <a:t>指代信息等丰富上下文信息的引入：</a:t>
            </a:r>
            <a:endParaRPr lang="zh-CN" altLang="en-US" sz="2400">
              <a:latin typeface="+mn-ea"/>
              <a:cs typeface="+mn-ea"/>
              <a:sym typeface="+mn-ea"/>
            </a:endParaRPr>
          </a:p>
          <a:p>
            <a:pPr marL="342900" indent="-342900">
              <a:buFont typeface="Arial" panose="020B0604020202020204" pitchFamily="34" charset="0"/>
              <a:buChar char="•"/>
            </a:pPr>
            <a:endParaRPr lang="zh-CN" altLang="en-US" sz="2400">
              <a:latin typeface="+mn-ea"/>
              <a:cs typeface="+mn-ea"/>
            </a:endParaRPr>
          </a:p>
          <a:p>
            <a:pPr indent="0">
              <a:buFont typeface="Arial" panose="020B0604020202020204" pitchFamily="34" charset="0"/>
              <a:buNone/>
            </a:pPr>
            <a:r>
              <a:rPr lang="en-US" altLang="zh-CN" sz="2400">
                <a:latin typeface="+mn-ea"/>
                <a:cs typeface="+mn-ea"/>
                <a:sym typeface="+mn-ea"/>
              </a:rPr>
              <a:t>           Self-attention</a:t>
            </a:r>
            <a:r>
              <a:rPr lang="zh-CN" altLang="en-US" sz="2400">
                <a:latin typeface="+mn-ea"/>
                <a:cs typeface="+mn-ea"/>
                <a:sym typeface="+mn-ea"/>
              </a:rPr>
              <a:t>，</a:t>
            </a:r>
            <a:r>
              <a:rPr lang="en-US" altLang="zh-CN" sz="2400">
                <a:latin typeface="+mn-ea"/>
                <a:cs typeface="+mn-ea"/>
                <a:sym typeface="+mn-ea"/>
              </a:rPr>
              <a:t>Multi-head-attention</a:t>
            </a:r>
            <a:endParaRPr lang="zh-CN" altLang="en-US" sz="2400">
              <a:latin typeface="+mn-ea"/>
              <a:cs typeface="+mn-ea"/>
            </a:endParaRPr>
          </a:p>
        </p:txBody>
      </p:sp>
      <p:sp>
        <p:nvSpPr>
          <p:cNvPr id="44" name="矩形 43"/>
          <p:cNvSpPr/>
          <p:nvPr/>
        </p:nvSpPr>
        <p:spPr>
          <a:xfrm>
            <a:off x="0" y="0"/>
            <a:ext cx="12192000" cy="49088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p>
        </p:txBody>
      </p:sp>
      <p:sp>
        <p:nvSpPr>
          <p:cNvPr id="45" name="文本框 44"/>
          <p:cNvSpPr txBox="1"/>
          <p:nvPr/>
        </p:nvSpPr>
        <p:spPr>
          <a:xfrm>
            <a:off x="675613" y="60921"/>
            <a:ext cx="1468755" cy="368300"/>
          </a:xfrm>
          <a:prstGeom prst="rect">
            <a:avLst/>
          </a:prstGeom>
          <a:noFill/>
        </p:spPr>
        <p:txBody>
          <a:bodyPr wrap="none" rtlCol="0">
            <a:spAutoFit/>
          </a:bodyPr>
          <a:p>
            <a:r>
              <a:rPr lang="zh-CN" altLang="en-US" dirty="0">
                <a:solidFill>
                  <a:schemeClr val="bg1">
                    <a:alpha val="30000"/>
                  </a:schemeClr>
                </a:solidFill>
              </a:rPr>
              <a:t>01 研究背景</a:t>
            </a:r>
            <a:endParaRPr lang="zh-CN" altLang="en-US" dirty="0">
              <a:solidFill>
                <a:schemeClr val="bg1"/>
              </a:solidFill>
            </a:endParaRPr>
          </a:p>
        </p:txBody>
      </p:sp>
      <p:sp>
        <p:nvSpPr>
          <p:cNvPr id="46" name="文本框 45"/>
          <p:cNvSpPr txBox="1"/>
          <p:nvPr/>
        </p:nvSpPr>
        <p:spPr>
          <a:xfrm>
            <a:off x="2565744" y="69811"/>
            <a:ext cx="3297555" cy="368300"/>
          </a:xfrm>
          <a:prstGeom prst="rect">
            <a:avLst/>
          </a:prstGeom>
          <a:noFill/>
        </p:spPr>
        <p:txBody>
          <a:bodyPr wrap="none" rtlCol="0">
            <a:spAutoFit/>
          </a:bodyPr>
          <a:p>
            <a:r>
              <a:rPr lang="zh-CN" altLang="en-US" dirty="0">
                <a:solidFill>
                  <a:schemeClr val="bg1"/>
                </a:solidFill>
              </a:rPr>
              <a:t>02</a:t>
            </a:r>
            <a:r>
              <a:rPr lang="en-US" altLang="zh-CN" dirty="0">
                <a:solidFill>
                  <a:schemeClr val="bg1">
                    <a:alpha val="30000"/>
                  </a:schemeClr>
                </a:solidFill>
              </a:rPr>
              <a:t> </a:t>
            </a:r>
            <a:r>
              <a:rPr lang="zh-CN" altLang="en-US" dirty="0">
                <a:solidFill>
                  <a:schemeClr val="bg1"/>
                </a:solidFill>
              </a:rPr>
              <a:t>基于文本描述的相关性计算</a:t>
            </a:r>
            <a:endParaRPr lang="zh-CN" altLang="en-US" dirty="0">
              <a:solidFill>
                <a:schemeClr val="bg1"/>
              </a:solidFill>
            </a:endParaRPr>
          </a:p>
        </p:txBody>
      </p:sp>
      <p:sp>
        <p:nvSpPr>
          <p:cNvPr id="47" name="文本框 46"/>
          <p:cNvSpPr txBox="1"/>
          <p:nvPr/>
        </p:nvSpPr>
        <p:spPr>
          <a:xfrm>
            <a:off x="6179264" y="69811"/>
            <a:ext cx="3297555" cy="368300"/>
          </a:xfrm>
          <a:prstGeom prst="rect">
            <a:avLst/>
          </a:prstGeom>
          <a:noFill/>
        </p:spPr>
        <p:txBody>
          <a:bodyPr wrap="none" rtlCol="0">
            <a:spAutoFit/>
          </a:bodyPr>
          <a:p>
            <a:r>
              <a:rPr lang="en-US" altLang="zh-CN" dirty="0">
                <a:solidFill>
                  <a:schemeClr val="bg1">
                    <a:alpha val="30000"/>
                  </a:schemeClr>
                </a:solidFill>
              </a:rPr>
              <a:t>03 </a:t>
            </a:r>
            <a:r>
              <a:rPr lang="zh-CN" altLang="en-US" dirty="0">
                <a:solidFill>
                  <a:schemeClr val="bg1">
                    <a:alpha val="30000"/>
                  </a:schemeClr>
                </a:solidFill>
              </a:rPr>
              <a:t>基于交互矩阵的相关性计算</a:t>
            </a:r>
            <a:endParaRPr lang="zh-CN" altLang="en-US" dirty="0">
              <a:solidFill>
                <a:schemeClr val="bg1">
                  <a:alpha val="30000"/>
                </a:schemeClr>
              </a:solidFill>
            </a:endParaRPr>
          </a:p>
        </p:txBody>
      </p:sp>
      <p:sp>
        <p:nvSpPr>
          <p:cNvPr id="48" name="文本框 47"/>
          <p:cNvSpPr txBox="1"/>
          <p:nvPr/>
        </p:nvSpPr>
        <p:spPr>
          <a:xfrm>
            <a:off x="9860466" y="69811"/>
            <a:ext cx="1468755" cy="368300"/>
          </a:xfrm>
          <a:prstGeom prst="rect">
            <a:avLst/>
          </a:prstGeom>
          <a:noFill/>
        </p:spPr>
        <p:txBody>
          <a:bodyPr wrap="none" rtlCol="0">
            <a:spAutoFit/>
          </a:bodyPr>
          <a:p>
            <a:r>
              <a:rPr lang="en-US" altLang="zh-CN" dirty="0" smtClean="0">
                <a:solidFill>
                  <a:schemeClr val="bg1">
                    <a:alpha val="30000"/>
                  </a:schemeClr>
                </a:solidFill>
              </a:rPr>
              <a:t>04 </a:t>
            </a:r>
            <a:r>
              <a:rPr lang="zh-CN" altLang="en-US" dirty="0" smtClean="0">
                <a:solidFill>
                  <a:schemeClr val="bg1">
                    <a:alpha val="30000"/>
                  </a:schemeClr>
                </a:solidFill>
              </a:rPr>
              <a:t>实验</a:t>
            </a:r>
            <a:r>
              <a:rPr lang="zh-CN" altLang="en-US" dirty="0">
                <a:solidFill>
                  <a:schemeClr val="bg1">
                    <a:alpha val="30000"/>
                  </a:schemeClr>
                </a:solidFill>
              </a:rPr>
              <a:t>方案</a:t>
            </a:r>
            <a:endParaRPr lang="zh-CN" altLang="en-US" dirty="0">
              <a:solidFill>
                <a:schemeClr val="bg1">
                  <a:alpha val="30000"/>
                </a:schemeClr>
              </a:solidFill>
            </a:endParaRPr>
          </a:p>
        </p:txBody>
      </p:sp>
      <p:cxnSp>
        <p:nvCxnSpPr>
          <p:cNvPr id="49" name="直接连接符 48"/>
          <p:cNvCxnSpPr/>
          <p:nvPr/>
        </p:nvCxnSpPr>
        <p:spPr>
          <a:xfrm flipH="1">
            <a:off x="2326906"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6067224"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9624407"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normAutofit fontScale="80000"/>
          </a:bodyPr>
          <a:lstStyle/>
          <a:p>
            <a:r>
              <a:rPr kumimoji="1" lang="zh-CN" altLang="en-US" dirty="0"/>
              <a:t>基于交互矩阵的相关性计算</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t>3.</a:t>
            </a:r>
            <a:endParaRPr kumimoji="1"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pageCurlDoubl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a:stretch>
            <a:fillRect/>
          </a:stretch>
        </p:blipFill>
        <p:spPr>
          <a:xfrm>
            <a:off x="308767" y="2769165"/>
            <a:ext cx="1619048" cy="2257143"/>
          </a:xfrm>
          <a:prstGeom prst="rect">
            <a:avLst/>
          </a:prstGeom>
        </p:spPr>
      </p:pic>
      <p:pic>
        <p:nvPicPr>
          <p:cNvPr id="19" name="图片 18"/>
          <p:cNvPicPr>
            <a:picLocks noChangeAspect="1"/>
          </p:cNvPicPr>
          <p:nvPr/>
        </p:nvPicPr>
        <p:blipFill>
          <a:blip r:embed="rId2"/>
          <a:stretch>
            <a:fillRect/>
          </a:stretch>
        </p:blipFill>
        <p:spPr>
          <a:xfrm>
            <a:off x="2185054" y="2786075"/>
            <a:ext cx="322450" cy="2257143"/>
          </a:xfrm>
          <a:prstGeom prst="rect">
            <a:avLst/>
          </a:prstGeom>
        </p:spPr>
      </p:pic>
      <p:pic>
        <p:nvPicPr>
          <p:cNvPr id="20" name="图片 19"/>
          <p:cNvPicPr>
            <a:picLocks noChangeAspect="1"/>
          </p:cNvPicPr>
          <p:nvPr/>
        </p:nvPicPr>
        <p:blipFill>
          <a:blip r:embed="rId3"/>
          <a:stretch>
            <a:fillRect/>
          </a:stretch>
        </p:blipFill>
        <p:spPr>
          <a:xfrm>
            <a:off x="2648422" y="2780527"/>
            <a:ext cx="1685714" cy="2219048"/>
          </a:xfrm>
          <a:prstGeom prst="rect">
            <a:avLst/>
          </a:prstGeom>
        </p:spPr>
      </p:pic>
      <p:pic>
        <p:nvPicPr>
          <p:cNvPr id="21" name="图片 20"/>
          <p:cNvPicPr>
            <a:picLocks noChangeAspect="1"/>
          </p:cNvPicPr>
          <p:nvPr/>
        </p:nvPicPr>
        <p:blipFill>
          <a:blip r:embed="rId4"/>
          <a:stretch>
            <a:fillRect/>
          </a:stretch>
        </p:blipFill>
        <p:spPr>
          <a:xfrm>
            <a:off x="4793805" y="2604648"/>
            <a:ext cx="3737251" cy="2610837"/>
          </a:xfrm>
          <a:prstGeom prst="rect">
            <a:avLst/>
          </a:prstGeom>
        </p:spPr>
      </p:pic>
      <p:graphicFrame>
        <p:nvGraphicFramePr>
          <p:cNvPr id="23" name="表格 22"/>
          <p:cNvGraphicFramePr>
            <a:graphicFrameLocks noGrp="1"/>
          </p:cNvGraphicFramePr>
          <p:nvPr/>
        </p:nvGraphicFramePr>
        <p:xfrm>
          <a:off x="8810289" y="2593571"/>
          <a:ext cx="3113695" cy="2593311"/>
        </p:xfrm>
        <a:graphic>
          <a:graphicData uri="http://schemas.openxmlformats.org/drawingml/2006/table">
            <a:tbl>
              <a:tblPr firstRow="1" bandRow="1">
                <a:tableStyleId>{5C22544A-7EE6-4342-B048-85BDC9FD1C3A}</a:tableStyleId>
              </a:tblPr>
              <a:tblGrid>
                <a:gridCol w="632969"/>
                <a:gridCol w="612509"/>
                <a:gridCol w="622739"/>
                <a:gridCol w="622739"/>
                <a:gridCol w="622739"/>
              </a:tblGrid>
              <a:tr h="521777">
                <a:tc>
                  <a:txBody>
                    <a:bodyPr/>
                    <a:lstStyle/>
                    <a:p>
                      <a:endParaRPr lang="zh-CN" altLang="en-US" dirty="0"/>
                    </a:p>
                  </a:txBody>
                  <a:tcPr>
                    <a:solidFill>
                      <a:srgbClr val="9ED3D7"/>
                    </a:solidFill>
                  </a:tcPr>
                </a:tc>
                <a:tc>
                  <a:txBody>
                    <a:bodyPr/>
                    <a:lstStyle/>
                    <a:p>
                      <a:r>
                        <a:rPr lang="en-US" altLang="zh-CN" sz="1800" b="0" dirty="0" smtClean="0">
                          <a:solidFill>
                            <a:schemeClr val="tx1"/>
                          </a:solidFill>
                        </a:rPr>
                        <a:t>A1</a:t>
                      </a:r>
                      <a:endParaRPr lang="zh-CN" altLang="en-US" sz="1800" b="0" dirty="0">
                        <a:solidFill>
                          <a:schemeClr val="tx1"/>
                        </a:solidFill>
                      </a:endParaRPr>
                    </a:p>
                  </a:txBody>
                  <a:tcPr>
                    <a:solidFill>
                      <a:srgbClr val="9ED3D7"/>
                    </a:solidFill>
                  </a:tcPr>
                </a:tc>
                <a:tc>
                  <a:txBody>
                    <a:bodyPr/>
                    <a:lstStyle/>
                    <a:p>
                      <a:r>
                        <a:rPr lang="en-US" altLang="zh-CN" sz="1800" b="0" dirty="0" smtClean="0">
                          <a:solidFill>
                            <a:schemeClr val="tx1"/>
                          </a:solidFill>
                        </a:rPr>
                        <a:t>A2</a:t>
                      </a:r>
                      <a:endParaRPr lang="zh-CN" altLang="en-US" sz="1800" b="0" dirty="0">
                        <a:solidFill>
                          <a:schemeClr val="tx1"/>
                        </a:solidFill>
                      </a:endParaRPr>
                    </a:p>
                  </a:txBody>
                  <a:tcPr>
                    <a:solidFill>
                      <a:srgbClr val="9ED3D7"/>
                    </a:solidFill>
                  </a:tcPr>
                </a:tc>
                <a:tc>
                  <a:txBody>
                    <a:bodyPr/>
                    <a:lstStyle/>
                    <a:p>
                      <a:pPr marL="0" marR="0" lvl="0" indent="0" algn="l" defTabSz="923925" rtl="0" eaLnBrk="1" fontAlgn="auto" latinLnBrk="0" hangingPunct="1">
                        <a:lnSpc>
                          <a:spcPct val="100000"/>
                        </a:lnSpc>
                        <a:spcBef>
                          <a:spcPts val="0"/>
                        </a:spcBef>
                        <a:spcAft>
                          <a:spcPts val="0"/>
                        </a:spcAft>
                        <a:buClrTx/>
                        <a:buSzTx/>
                        <a:buFontTx/>
                        <a:buNone/>
                        <a:defRPr/>
                      </a:pPr>
                      <a:r>
                        <a:rPr lang="en-US" altLang="zh-CN" sz="2000" b="0" dirty="0" smtClean="0">
                          <a:solidFill>
                            <a:schemeClr val="tx1"/>
                          </a:solidFill>
                        </a:rPr>
                        <a:t>…</a:t>
                      </a:r>
                      <a:endParaRPr lang="zh-CN" altLang="en-US" sz="2000" b="0" dirty="0" smtClean="0">
                        <a:solidFill>
                          <a:schemeClr val="tx1"/>
                        </a:solidFill>
                      </a:endParaRPr>
                    </a:p>
                  </a:txBody>
                  <a:tcPr>
                    <a:solidFill>
                      <a:srgbClr val="9ED3D7"/>
                    </a:solidFill>
                  </a:tcPr>
                </a:tc>
                <a:tc>
                  <a:txBody>
                    <a:bodyPr/>
                    <a:lstStyle/>
                    <a:p>
                      <a:r>
                        <a:rPr lang="en-US" altLang="zh-CN" sz="1800" b="0" dirty="0" smtClean="0">
                          <a:solidFill>
                            <a:schemeClr val="tx1"/>
                          </a:solidFill>
                        </a:rPr>
                        <a:t>As</a:t>
                      </a:r>
                      <a:endParaRPr lang="zh-CN" altLang="en-US" sz="1800" b="0" dirty="0">
                        <a:solidFill>
                          <a:schemeClr val="tx1"/>
                        </a:solidFill>
                      </a:endParaRPr>
                    </a:p>
                  </a:txBody>
                  <a:tcPr>
                    <a:solidFill>
                      <a:srgbClr val="9ED3D7"/>
                    </a:solidFill>
                  </a:tcPr>
                </a:tc>
              </a:tr>
              <a:tr h="542573">
                <a:tc>
                  <a:txBody>
                    <a:bodyPr/>
                    <a:lstStyle/>
                    <a:p>
                      <a:r>
                        <a:rPr lang="en-US" altLang="zh-CN" dirty="0" smtClean="0"/>
                        <a:t>M1</a:t>
                      </a:r>
                      <a:endParaRPr lang="zh-CN" altLang="en-US" dirty="0"/>
                    </a:p>
                  </a:txBody>
                  <a:tcPr>
                    <a:solidFill>
                      <a:srgbClr val="9ED3D7"/>
                    </a:solidFill>
                  </a:tcPr>
                </a:tc>
                <a:tc>
                  <a:txBody>
                    <a:bodyPr/>
                    <a:lstStyle/>
                    <a:p>
                      <a:r>
                        <a:rPr lang="en-US" altLang="zh-CN" dirty="0" smtClean="0"/>
                        <a:t>0</a:t>
                      </a:r>
                      <a:endParaRPr lang="zh-CN" altLang="en-US" dirty="0"/>
                    </a:p>
                  </a:txBody>
                  <a:tcPr>
                    <a:solidFill>
                      <a:srgbClr val="E7F3F4"/>
                    </a:solidFill>
                  </a:tcPr>
                </a:tc>
                <a:tc>
                  <a:txBody>
                    <a:bodyPr/>
                    <a:lstStyle/>
                    <a:p>
                      <a:r>
                        <a:rPr lang="en-US" altLang="zh-CN" dirty="0" smtClean="0"/>
                        <a:t>1</a:t>
                      </a:r>
                      <a:endParaRPr lang="zh-CN" altLang="en-US" dirty="0"/>
                    </a:p>
                  </a:txBody>
                  <a:tcPr>
                    <a:solidFill>
                      <a:srgbClr val="E7F3F4"/>
                    </a:solidFill>
                  </a:tcPr>
                </a:tc>
                <a:tc>
                  <a:txBody>
                    <a:bodyPr/>
                    <a:lstStyle/>
                    <a:p>
                      <a:endParaRPr lang="zh-CN" altLang="en-US" dirty="0"/>
                    </a:p>
                  </a:txBody>
                  <a:tcPr>
                    <a:solidFill>
                      <a:srgbClr val="E7F3F4"/>
                    </a:solidFill>
                  </a:tcPr>
                </a:tc>
                <a:tc>
                  <a:txBody>
                    <a:bodyPr/>
                    <a:lstStyle/>
                    <a:p>
                      <a:r>
                        <a:rPr lang="en-US" altLang="zh-CN" dirty="0" smtClean="0"/>
                        <a:t>1</a:t>
                      </a:r>
                      <a:endParaRPr lang="zh-CN" altLang="en-US" dirty="0"/>
                    </a:p>
                  </a:txBody>
                  <a:tcPr>
                    <a:solidFill>
                      <a:srgbClr val="E7F3F4"/>
                    </a:solidFill>
                  </a:tcPr>
                </a:tc>
              </a:tr>
              <a:tr h="589871">
                <a:tc>
                  <a:txBody>
                    <a:bodyPr/>
                    <a:lstStyle/>
                    <a:p>
                      <a:r>
                        <a:rPr lang="en-US" altLang="zh-CN" sz="1800" dirty="0" smtClean="0"/>
                        <a:t>M2</a:t>
                      </a:r>
                      <a:endParaRPr lang="zh-CN" altLang="en-US" sz="1800" dirty="0"/>
                    </a:p>
                  </a:txBody>
                  <a:tcPr>
                    <a:solidFill>
                      <a:srgbClr val="9ED3D7"/>
                    </a:solidFill>
                  </a:tcPr>
                </a:tc>
                <a:tc>
                  <a:txBody>
                    <a:bodyPr/>
                    <a:lstStyle/>
                    <a:p>
                      <a:r>
                        <a:rPr lang="en-US" altLang="zh-CN" dirty="0" smtClean="0"/>
                        <a:t>1</a:t>
                      </a:r>
                      <a:endParaRPr lang="zh-CN" altLang="en-US" dirty="0"/>
                    </a:p>
                  </a:txBody>
                  <a:tcPr>
                    <a:solidFill>
                      <a:srgbClr val="F3F9FA"/>
                    </a:solidFill>
                  </a:tcPr>
                </a:tc>
                <a:tc>
                  <a:txBody>
                    <a:bodyPr/>
                    <a:lstStyle/>
                    <a:p>
                      <a:r>
                        <a:rPr lang="en-US" altLang="zh-CN" dirty="0" smtClean="0"/>
                        <a:t>0</a:t>
                      </a:r>
                      <a:endParaRPr lang="zh-CN" altLang="en-US" dirty="0"/>
                    </a:p>
                  </a:txBody>
                  <a:tcPr>
                    <a:solidFill>
                      <a:srgbClr val="F3F9FA"/>
                    </a:solidFill>
                  </a:tcPr>
                </a:tc>
                <a:tc>
                  <a:txBody>
                    <a:bodyPr/>
                    <a:lstStyle/>
                    <a:p>
                      <a:endParaRPr lang="zh-CN" altLang="en-US" dirty="0"/>
                    </a:p>
                  </a:txBody>
                  <a:tcPr>
                    <a:solidFill>
                      <a:srgbClr val="F3F9FA"/>
                    </a:solidFill>
                  </a:tcPr>
                </a:tc>
                <a:tc>
                  <a:txBody>
                    <a:bodyPr/>
                    <a:lstStyle/>
                    <a:p>
                      <a:r>
                        <a:rPr lang="en-US" altLang="zh-CN" dirty="0" smtClean="0"/>
                        <a:t>0</a:t>
                      </a:r>
                      <a:endParaRPr lang="zh-CN" altLang="en-US" dirty="0"/>
                    </a:p>
                  </a:txBody>
                  <a:tcPr>
                    <a:solidFill>
                      <a:srgbClr val="F3F9FA"/>
                    </a:solidFill>
                  </a:tcPr>
                </a:tc>
              </a:tr>
              <a:tr h="457212">
                <a:tc>
                  <a:txBody>
                    <a:bodyPr/>
                    <a:lstStyle/>
                    <a:p>
                      <a:r>
                        <a:rPr lang="en-US" altLang="zh-CN" dirty="0" smtClean="0"/>
                        <a:t>…</a:t>
                      </a:r>
                      <a:endParaRPr lang="zh-CN" altLang="en-US" dirty="0"/>
                    </a:p>
                  </a:txBody>
                  <a:tcPr>
                    <a:solidFill>
                      <a:srgbClr val="9ED3D7"/>
                    </a:solidFill>
                  </a:tcPr>
                </a:tc>
                <a:tc>
                  <a:txBody>
                    <a:bodyPr/>
                    <a:lstStyle/>
                    <a:p>
                      <a:r>
                        <a:rPr lang="en-US" altLang="zh-CN" dirty="0" smtClean="0"/>
                        <a:t>0</a:t>
                      </a:r>
                      <a:endParaRPr lang="zh-CN" altLang="en-US" dirty="0"/>
                    </a:p>
                  </a:txBody>
                  <a:tcPr>
                    <a:solidFill>
                      <a:srgbClr val="E7F3F4"/>
                    </a:solidFill>
                  </a:tcPr>
                </a:tc>
                <a:tc>
                  <a:txBody>
                    <a:bodyPr/>
                    <a:lstStyle/>
                    <a:p>
                      <a:r>
                        <a:rPr lang="en-US" altLang="zh-CN" dirty="0" smtClean="0"/>
                        <a:t>0</a:t>
                      </a:r>
                      <a:endParaRPr lang="zh-CN" altLang="en-US" dirty="0"/>
                    </a:p>
                  </a:txBody>
                  <a:tcPr>
                    <a:solidFill>
                      <a:srgbClr val="E7F3F4"/>
                    </a:solidFill>
                  </a:tcPr>
                </a:tc>
                <a:tc>
                  <a:txBody>
                    <a:bodyPr/>
                    <a:lstStyle/>
                    <a:p>
                      <a:endParaRPr lang="zh-CN" altLang="en-US" dirty="0"/>
                    </a:p>
                  </a:txBody>
                  <a:tcPr>
                    <a:solidFill>
                      <a:srgbClr val="E7F3F4"/>
                    </a:solidFill>
                  </a:tcPr>
                </a:tc>
                <a:tc>
                  <a:txBody>
                    <a:bodyPr/>
                    <a:lstStyle/>
                    <a:p>
                      <a:r>
                        <a:rPr lang="en-US" altLang="zh-CN" dirty="0" smtClean="0"/>
                        <a:t>1</a:t>
                      </a:r>
                      <a:endParaRPr lang="zh-CN" altLang="en-US" dirty="0"/>
                    </a:p>
                  </a:txBody>
                  <a:tcPr>
                    <a:solidFill>
                      <a:srgbClr val="E7F3F4"/>
                    </a:solidFill>
                  </a:tcPr>
                </a:tc>
              </a:tr>
              <a:tr h="481878">
                <a:tc>
                  <a:txBody>
                    <a:bodyPr/>
                    <a:lstStyle/>
                    <a:p>
                      <a:r>
                        <a:rPr lang="en-US" altLang="zh-CN" sz="1800" dirty="0" smtClean="0"/>
                        <a:t>Mm</a:t>
                      </a:r>
                      <a:endParaRPr lang="zh-CN" altLang="en-US" sz="1800" dirty="0"/>
                    </a:p>
                  </a:txBody>
                  <a:tcPr>
                    <a:solidFill>
                      <a:srgbClr val="9ED3D7"/>
                    </a:solidFill>
                  </a:tcPr>
                </a:tc>
                <a:tc>
                  <a:txBody>
                    <a:bodyPr/>
                    <a:lstStyle/>
                    <a:p>
                      <a:r>
                        <a:rPr lang="en-US" altLang="zh-CN" dirty="0" smtClean="0"/>
                        <a:t>1</a:t>
                      </a:r>
                      <a:endParaRPr lang="zh-CN" altLang="en-US" dirty="0"/>
                    </a:p>
                  </a:txBody>
                  <a:tcPr>
                    <a:solidFill>
                      <a:srgbClr val="F3F9FA"/>
                    </a:solidFill>
                  </a:tcPr>
                </a:tc>
                <a:tc>
                  <a:txBody>
                    <a:bodyPr/>
                    <a:lstStyle/>
                    <a:p>
                      <a:r>
                        <a:rPr lang="en-US" altLang="zh-CN" dirty="0" smtClean="0"/>
                        <a:t>0</a:t>
                      </a:r>
                      <a:endParaRPr lang="zh-CN" altLang="en-US" dirty="0"/>
                    </a:p>
                  </a:txBody>
                  <a:tcPr>
                    <a:solidFill>
                      <a:srgbClr val="F3F9FA"/>
                    </a:solidFill>
                  </a:tcPr>
                </a:tc>
                <a:tc>
                  <a:txBody>
                    <a:bodyPr/>
                    <a:lstStyle/>
                    <a:p>
                      <a:endParaRPr lang="zh-CN" altLang="en-US" dirty="0"/>
                    </a:p>
                  </a:txBody>
                  <a:tcPr>
                    <a:solidFill>
                      <a:srgbClr val="F3F9FA"/>
                    </a:solidFill>
                  </a:tcPr>
                </a:tc>
                <a:tc>
                  <a:txBody>
                    <a:bodyPr/>
                    <a:lstStyle/>
                    <a:p>
                      <a:r>
                        <a:rPr lang="en-US" altLang="zh-CN" dirty="0" smtClean="0"/>
                        <a:t>1</a:t>
                      </a:r>
                      <a:endParaRPr lang="zh-CN" altLang="en-US" dirty="0"/>
                    </a:p>
                  </a:txBody>
                  <a:tcPr>
                    <a:solidFill>
                      <a:srgbClr val="F3F9FA"/>
                    </a:solidFill>
                  </a:tcPr>
                </a:tc>
              </a:tr>
            </a:tbl>
          </a:graphicData>
        </a:graphic>
      </p:graphicFrame>
      <p:sp>
        <p:nvSpPr>
          <p:cNvPr id="25" name="文本框 24"/>
          <p:cNvSpPr txBox="1"/>
          <p:nvPr/>
        </p:nvSpPr>
        <p:spPr>
          <a:xfrm>
            <a:off x="1695063" y="2116987"/>
            <a:ext cx="1302431" cy="400110"/>
          </a:xfrm>
          <a:prstGeom prst="rect">
            <a:avLst/>
          </a:prstGeom>
          <a:noFill/>
        </p:spPr>
        <p:txBody>
          <a:bodyPr wrap="square" rtlCol="0">
            <a:spAutoFit/>
          </a:bodyPr>
          <a:lstStyle/>
          <a:p>
            <a:r>
              <a:rPr lang="zh-CN" altLang="en-US" sz="2000" dirty="0" smtClean="0"/>
              <a:t>交互数据</a:t>
            </a:r>
            <a:endParaRPr lang="zh-CN" altLang="en-US" sz="2000" dirty="0"/>
          </a:p>
        </p:txBody>
      </p:sp>
      <p:sp>
        <p:nvSpPr>
          <p:cNvPr id="26" name="文本框 25"/>
          <p:cNvSpPr txBox="1"/>
          <p:nvPr/>
        </p:nvSpPr>
        <p:spPr>
          <a:xfrm>
            <a:off x="1430203" y="5586153"/>
            <a:ext cx="1832149" cy="369332"/>
          </a:xfrm>
          <a:prstGeom prst="rect">
            <a:avLst/>
          </a:prstGeom>
          <a:noFill/>
        </p:spPr>
        <p:txBody>
          <a:bodyPr wrap="square" rtlCol="0">
            <a:spAutoFit/>
          </a:bodyPr>
          <a:lstStyle/>
          <a:p>
            <a:r>
              <a:rPr lang="en-US" altLang="zh-CN" dirty="0" smtClean="0"/>
              <a:t>Many to Many</a:t>
            </a:r>
            <a:endParaRPr lang="zh-CN" altLang="en-US" dirty="0"/>
          </a:p>
        </p:txBody>
      </p:sp>
      <p:sp>
        <p:nvSpPr>
          <p:cNvPr id="27" name="文本框 26"/>
          <p:cNvSpPr txBox="1"/>
          <p:nvPr/>
        </p:nvSpPr>
        <p:spPr>
          <a:xfrm>
            <a:off x="5746355" y="5586153"/>
            <a:ext cx="1832149" cy="369332"/>
          </a:xfrm>
          <a:prstGeom prst="rect">
            <a:avLst/>
          </a:prstGeom>
          <a:noFill/>
        </p:spPr>
        <p:txBody>
          <a:bodyPr wrap="square" rtlCol="0">
            <a:spAutoFit/>
          </a:bodyPr>
          <a:lstStyle/>
          <a:p>
            <a:r>
              <a:rPr lang="en-US" altLang="zh-CN" dirty="0" smtClean="0"/>
              <a:t>Many to Many</a:t>
            </a:r>
            <a:endParaRPr lang="zh-CN" altLang="en-US" dirty="0"/>
          </a:p>
        </p:txBody>
      </p:sp>
      <p:sp>
        <p:nvSpPr>
          <p:cNvPr id="28" name="文本框 27"/>
          <p:cNvSpPr txBox="1"/>
          <p:nvPr/>
        </p:nvSpPr>
        <p:spPr>
          <a:xfrm>
            <a:off x="6262989" y="2151523"/>
            <a:ext cx="1078111" cy="400110"/>
          </a:xfrm>
          <a:prstGeom prst="rect">
            <a:avLst/>
          </a:prstGeom>
          <a:noFill/>
        </p:spPr>
        <p:txBody>
          <a:bodyPr wrap="square" rtlCol="0">
            <a:spAutoFit/>
          </a:bodyPr>
          <a:lstStyle/>
          <a:p>
            <a:r>
              <a:rPr lang="zh-CN" altLang="en-US" sz="2000" dirty="0" smtClean="0"/>
              <a:t>二分图</a:t>
            </a:r>
            <a:endParaRPr lang="zh-CN" altLang="en-US" sz="2000" dirty="0"/>
          </a:p>
        </p:txBody>
      </p:sp>
      <p:sp>
        <p:nvSpPr>
          <p:cNvPr id="29" name="文本框 28"/>
          <p:cNvSpPr txBox="1"/>
          <p:nvPr/>
        </p:nvSpPr>
        <p:spPr>
          <a:xfrm>
            <a:off x="9979741" y="2116987"/>
            <a:ext cx="1363288" cy="400110"/>
          </a:xfrm>
          <a:prstGeom prst="rect">
            <a:avLst/>
          </a:prstGeom>
          <a:noFill/>
        </p:spPr>
        <p:txBody>
          <a:bodyPr wrap="square" rtlCol="0">
            <a:spAutoFit/>
          </a:bodyPr>
          <a:lstStyle/>
          <a:p>
            <a:r>
              <a:rPr lang="zh-CN" altLang="en-US" sz="2000" dirty="0" smtClean="0"/>
              <a:t>邻接矩阵</a:t>
            </a:r>
            <a:endParaRPr lang="zh-CN" altLang="en-US" sz="2000" dirty="0"/>
          </a:p>
        </p:txBody>
      </p:sp>
      <p:sp>
        <p:nvSpPr>
          <p:cNvPr id="30" name="文本框 29"/>
          <p:cNvSpPr txBox="1"/>
          <p:nvPr/>
        </p:nvSpPr>
        <p:spPr>
          <a:xfrm>
            <a:off x="358594" y="3656352"/>
            <a:ext cx="315076" cy="338554"/>
          </a:xfrm>
          <a:prstGeom prst="rect">
            <a:avLst/>
          </a:prstGeom>
          <a:noFill/>
        </p:spPr>
        <p:txBody>
          <a:bodyPr wrap="square" rtlCol="0">
            <a:spAutoFit/>
          </a:bodyPr>
          <a:lstStyle/>
          <a:p>
            <a:r>
              <a:rPr lang="en-US" altLang="zh-CN" sz="1600" dirty="0" smtClean="0"/>
              <a:t>M</a:t>
            </a:r>
            <a:endParaRPr lang="zh-CN" altLang="en-US" sz="1600" dirty="0"/>
          </a:p>
        </p:txBody>
      </p:sp>
      <p:sp>
        <p:nvSpPr>
          <p:cNvPr id="31" name="文本框 30"/>
          <p:cNvSpPr txBox="1"/>
          <p:nvPr/>
        </p:nvSpPr>
        <p:spPr>
          <a:xfrm>
            <a:off x="2687045" y="2841196"/>
            <a:ext cx="620897" cy="338554"/>
          </a:xfrm>
          <a:prstGeom prst="rect">
            <a:avLst/>
          </a:prstGeom>
          <a:noFill/>
        </p:spPr>
        <p:txBody>
          <a:bodyPr wrap="square" rtlCol="0">
            <a:spAutoFit/>
          </a:bodyPr>
          <a:lstStyle/>
          <a:p>
            <a:r>
              <a:rPr lang="en-US" altLang="zh-CN" sz="1600" dirty="0" smtClean="0"/>
              <a:t>M1</a:t>
            </a:r>
            <a:endParaRPr lang="zh-CN" altLang="en-US" sz="1600" dirty="0"/>
          </a:p>
        </p:txBody>
      </p:sp>
      <p:sp>
        <p:nvSpPr>
          <p:cNvPr id="32" name="文本框 31"/>
          <p:cNvSpPr txBox="1"/>
          <p:nvPr/>
        </p:nvSpPr>
        <p:spPr>
          <a:xfrm>
            <a:off x="2685966" y="3443180"/>
            <a:ext cx="664149" cy="338554"/>
          </a:xfrm>
          <a:prstGeom prst="rect">
            <a:avLst/>
          </a:prstGeom>
          <a:noFill/>
        </p:spPr>
        <p:txBody>
          <a:bodyPr wrap="square" rtlCol="0">
            <a:spAutoFit/>
          </a:bodyPr>
          <a:lstStyle/>
          <a:p>
            <a:r>
              <a:rPr lang="en-US" altLang="zh-CN" sz="1600" dirty="0" smtClean="0"/>
              <a:t>M2</a:t>
            </a:r>
            <a:endParaRPr lang="zh-CN" altLang="en-US" sz="1600" dirty="0"/>
          </a:p>
        </p:txBody>
      </p:sp>
      <p:sp>
        <p:nvSpPr>
          <p:cNvPr id="33" name="文本框 32"/>
          <p:cNvSpPr txBox="1"/>
          <p:nvPr/>
        </p:nvSpPr>
        <p:spPr>
          <a:xfrm>
            <a:off x="2685966" y="4636137"/>
            <a:ext cx="633827" cy="338554"/>
          </a:xfrm>
          <a:prstGeom prst="rect">
            <a:avLst/>
          </a:prstGeom>
          <a:noFill/>
        </p:spPr>
        <p:txBody>
          <a:bodyPr wrap="square" rtlCol="0">
            <a:spAutoFit/>
          </a:bodyPr>
          <a:lstStyle/>
          <a:p>
            <a:r>
              <a:rPr lang="en-US" altLang="zh-CN" sz="1600" dirty="0" smtClean="0"/>
              <a:t>M</a:t>
            </a:r>
            <a:r>
              <a:rPr lang="en-US" altLang="zh-CN" sz="1600" dirty="0"/>
              <a:t>m</a:t>
            </a:r>
            <a:endParaRPr lang="zh-CN" altLang="en-US" sz="1600" dirty="0"/>
          </a:p>
        </p:txBody>
      </p:sp>
      <p:sp>
        <p:nvSpPr>
          <p:cNvPr id="34" name="文本框 33"/>
          <p:cNvSpPr txBox="1"/>
          <p:nvPr/>
        </p:nvSpPr>
        <p:spPr>
          <a:xfrm>
            <a:off x="1524410" y="2844775"/>
            <a:ext cx="520117" cy="338554"/>
          </a:xfrm>
          <a:prstGeom prst="rect">
            <a:avLst/>
          </a:prstGeom>
          <a:noFill/>
        </p:spPr>
        <p:txBody>
          <a:bodyPr wrap="square" rtlCol="0">
            <a:spAutoFit/>
          </a:bodyPr>
          <a:lstStyle/>
          <a:p>
            <a:r>
              <a:rPr lang="en-US" altLang="zh-CN" sz="1600" dirty="0" smtClean="0"/>
              <a:t>A1</a:t>
            </a:r>
            <a:endParaRPr lang="zh-CN" altLang="en-US" sz="1600" dirty="0"/>
          </a:p>
        </p:txBody>
      </p:sp>
      <p:sp>
        <p:nvSpPr>
          <p:cNvPr id="36" name="文本框 35"/>
          <p:cNvSpPr txBox="1"/>
          <p:nvPr/>
        </p:nvSpPr>
        <p:spPr>
          <a:xfrm>
            <a:off x="1492580" y="3480731"/>
            <a:ext cx="520117" cy="338554"/>
          </a:xfrm>
          <a:prstGeom prst="rect">
            <a:avLst/>
          </a:prstGeom>
          <a:noFill/>
        </p:spPr>
        <p:txBody>
          <a:bodyPr wrap="square" rtlCol="0">
            <a:spAutoFit/>
          </a:bodyPr>
          <a:lstStyle/>
          <a:p>
            <a:r>
              <a:rPr lang="en-US" altLang="zh-CN" sz="1600" dirty="0" smtClean="0"/>
              <a:t>A2</a:t>
            </a:r>
            <a:endParaRPr lang="zh-CN" altLang="en-US" sz="1600" dirty="0"/>
          </a:p>
        </p:txBody>
      </p:sp>
      <p:sp>
        <p:nvSpPr>
          <p:cNvPr id="37" name="文本框 36"/>
          <p:cNvSpPr txBox="1"/>
          <p:nvPr/>
        </p:nvSpPr>
        <p:spPr>
          <a:xfrm>
            <a:off x="1496519" y="4630243"/>
            <a:ext cx="567980" cy="338554"/>
          </a:xfrm>
          <a:prstGeom prst="rect">
            <a:avLst/>
          </a:prstGeom>
          <a:noFill/>
        </p:spPr>
        <p:txBody>
          <a:bodyPr wrap="square" rtlCol="0">
            <a:spAutoFit/>
          </a:bodyPr>
          <a:lstStyle/>
          <a:p>
            <a:r>
              <a:rPr lang="en-US" altLang="zh-CN" sz="1600" dirty="0" smtClean="0"/>
              <a:t>As</a:t>
            </a:r>
            <a:endParaRPr lang="zh-CN" altLang="en-US" sz="1600" dirty="0"/>
          </a:p>
        </p:txBody>
      </p:sp>
      <p:sp>
        <p:nvSpPr>
          <p:cNvPr id="38" name="文本框 37"/>
          <p:cNvSpPr txBox="1"/>
          <p:nvPr/>
        </p:nvSpPr>
        <p:spPr>
          <a:xfrm>
            <a:off x="3949391" y="3650008"/>
            <a:ext cx="254489" cy="369332"/>
          </a:xfrm>
          <a:prstGeom prst="rect">
            <a:avLst/>
          </a:prstGeom>
          <a:noFill/>
        </p:spPr>
        <p:txBody>
          <a:bodyPr wrap="square" rtlCol="0">
            <a:spAutoFit/>
          </a:bodyPr>
          <a:lstStyle/>
          <a:p>
            <a:r>
              <a:rPr lang="en-US" altLang="zh-CN" dirty="0" smtClean="0"/>
              <a:t>A</a:t>
            </a:r>
            <a:endParaRPr lang="zh-CN" altLang="en-US" dirty="0"/>
          </a:p>
        </p:txBody>
      </p:sp>
      <p:sp>
        <p:nvSpPr>
          <p:cNvPr id="39" name="文本框 38"/>
          <p:cNvSpPr txBox="1"/>
          <p:nvPr/>
        </p:nvSpPr>
        <p:spPr>
          <a:xfrm>
            <a:off x="4793805" y="2671919"/>
            <a:ext cx="620897" cy="338554"/>
          </a:xfrm>
          <a:prstGeom prst="rect">
            <a:avLst/>
          </a:prstGeom>
          <a:noFill/>
        </p:spPr>
        <p:txBody>
          <a:bodyPr wrap="square" rtlCol="0">
            <a:spAutoFit/>
          </a:bodyPr>
          <a:lstStyle/>
          <a:p>
            <a:r>
              <a:rPr lang="en-US" altLang="zh-CN" sz="1600" dirty="0" smtClean="0"/>
              <a:t>M1</a:t>
            </a:r>
            <a:endParaRPr lang="zh-CN" altLang="en-US" sz="1600" dirty="0"/>
          </a:p>
        </p:txBody>
      </p:sp>
      <p:sp>
        <p:nvSpPr>
          <p:cNvPr id="40" name="文本框 39"/>
          <p:cNvSpPr txBox="1"/>
          <p:nvPr/>
        </p:nvSpPr>
        <p:spPr>
          <a:xfrm>
            <a:off x="4806082" y="3395262"/>
            <a:ext cx="664149" cy="338554"/>
          </a:xfrm>
          <a:prstGeom prst="rect">
            <a:avLst/>
          </a:prstGeom>
          <a:noFill/>
        </p:spPr>
        <p:txBody>
          <a:bodyPr wrap="square" rtlCol="0">
            <a:spAutoFit/>
          </a:bodyPr>
          <a:lstStyle/>
          <a:p>
            <a:r>
              <a:rPr lang="en-US" altLang="zh-CN" sz="1600" dirty="0" smtClean="0"/>
              <a:t>M2</a:t>
            </a:r>
            <a:endParaRPr lang="zh-CN" altLang="en-US" sz="1600" dirty="0"/>
          </a:p>
        </p:txBody>
      </p:sp>
      <p:sp>
        <p:nvSpPr>
          <p:cNvPr id="41" name="文本框 40"/>
          <p:cNvSpPr txBox="1"/>
          <p:nvPr/>
        </p:nvSpPr>
        <p:spPr>
          <a:xfrm>
            <a:off x="4793805" y="4830298"/>
            <a:ext cx="633827" cy="338554"/>
          </a:xfrm>
          <a:prstGeom prst="rect">
            <a:avLst/>
          </a:prstGeom>
          <a:noFill/>
        </p:spPr>
        <p:txBody>
          <a:bodyPr wrap="square" rtlCol="0">
            <a:spAutoFit/>
          </a:bodyPr>
          <a:lstStyle/>
          <a:p>
            <a:r>
              <a:rPr lang="en-US" altLang="zh-CN" sz="1600" dirty="0" smtClean="0"/>
              <a:t>M</a:t>
            </a:r>
            <a:r>
              <a:rPr lang="en-US" altLang="zh-CN" sz="1600" dirty="0"/>
              <a:t>m</a:t>
            </a:r>
            <a:endParaRPr lang="zh-CN" altLang="en-US" sz="1600" dirty="0"/>
          </a:p>
        </p:txBody>
      </p:sp>
      <p:sp>
        <p:nvSpPr>
          <p:cNvPr id="42" name="文本框 41"/>
          <p:cNvSpPr txBox="1"/>
          <p:nvPr/>
        </p:nvSpPr>
        <p:spPr>
          <a:xfrm>
            <a:off x="8131494" y="2671919"/>
            <a:ext cx="520117" cy="338554"/>
          </a:xfrm>
          <a:prstGeom prst="rect">
            <a:avLst/>
          </a:prstGeom>
          <a:noFill/>
        </p:spPr>
        <p:txBody>
          <a:bodyPr wrap="square" rtlCol="0">
            <a:spAutoFit/>
          </a:bodyPr>
          <a:lstStyle/>
          <a:p>
            <a:r>
              <a:rPr lang="en-US" altLang="zh-CN" sz="1600" dirty="0" smtClean="0"/>
              <a:t>A1</a:t>
            </a:r>
            <a:endParaRPr lang="zh-CN" altLang="en-US" sz="1600" dirty="0"/>
          </a:p>
        </p:txBody>
      </p:sp>
      <p:sp>
        <p:nvSpPr>
          <p:cNvPr id="43" name="文本框 42"/>
          <p:cNvSpPr txBox="1"/>
          <p:nvPr/>
        </p:nvSpPr>
        <p:spPr>
          <a:xfrm>
            <a:off x="8098836" y="3415821"/>
            <a:ext cx="520117" cy="338554"/>
          </a:xfrm>
          <a:prstGeom prst="rect">
            <a:avLst/>
          </a:prstGeom>
          <a:noFill/>
        </p:spPr>
        <p:txBody>
          <a:bodyPr wrap="square" rtlCol="0">
            <a:spAutoFit/>
          </a:bodyPr>
          <a:lstStyle/>
          <a:p>
            <a:r>
              <a:rPr lang="en-US" altLang="zh-CN" sz="1600" dirty="0" smtClean="0"/>
              <a:t>A2</a:t>
            </a:r>
            <a:endParaRPr lang="zh-CN" altLang="en-US" sz="1600" dirty="0"/>
          </a:p>
        </p:txBody>
      </p:sp>
      <p:sp>
        <p:nvSpPr>
          <p:cNvPr id="44" name="文本框 43"/>
          <p:cNvSpPr txBox="1"/>
          <p:nvPr/>
        </p:nvSpPr>
        <p:spPr>
          <a:xfrm>
            <a:off x="8098836" y="4830298"/>
            <a:ext cx="711451" cy="338554"/>
          </a:xfrm>
          <a:prstGeom prst="rect">
            <a:avLst/>
          </a:prstGeom>
          <a:noFill/>
        </p:spPr>
        <p:txBody>
          <a:bodyPr wrap="square" rtlCol="0">
            <a:spAutoFit/>
          </a:bodyPr>
          <a:lstStyle/>
          <a:p>
            <a:r>
              <a:rPr lang="en-US" altLang="zh-CN" sz="1600" dirty="0" smtClean="0"/>
              <a:t>As</a:t>
            </a:r>
            <a:endParaRPr lang="zh-CN" altLang="en-US" sz="1600" dirty="0"/>
          </a:p>
        </p:txBody>
      </p:sp>
      <p:sp>
        <p:nvSpPr>
          <p:cNvPr id="16" name="矩形 15"/>
          <p:cNvSpPr/>
          <p:nvPr/>
        </p:nvSpPr>
        <p:spPr>
          <a:xfrm>
            <a:off x="80737" y="599842"/>
            <a:ext cx="3027680" cy="650875"/>
          </a:xfrm>
          <a:prstGeom prst="rect">
            <a:avLst/>
          </a:prstGeom>
        </p:spPr>
        <p:txBody>
          <a:bodyPr wrap="none">
            <a:spAutoFit/>
          </a:bodyPr>
          <a:p>
            <a:pPr lvl="0">
              <a:lnSpc>
                <a:spcPct val="130000"/>
              </a:lnSpc>
            </a:pPr>
            <a:r>
              <a:rPr lang="zh-CN" altLang="en-US" sz="2800" dirty="0" smtClean="0">
                <a:solidFill>
                  <a:schemeClr val="tx1"/>
                </a:solidFill>
                <a:latin typeface="+mn-ea"/>
                <a:cs typeface="+mn-ea"/>
              </a:rPr>
              <a:t>模型设计：二分图</a:t>
            </a:r>
            <a:endParaRPr lang="en-US" altLang="zh-CN" sz="2800" dirty="0">
              <a:solidFill>
                <a:schemeClr val="tx1"/>
              </a:solidFill>
              <a:latin typeface="+mn-ea"/>
              <a:cs typeface="+mn-ea"/>
            </a:endParaRPr>
          </a:p>
        </p:txBody>
      </p:sp>
      <p:sp>
        <p:nvSpPr>
          <p:cNvPr id="17" name="矩形 16"/>
          <p:cNvSpPr/>
          <p:nvPr/>
        </p:nvSpPr>
        <p:spPr>
          <a:xfrm>
            <a:off x="0" y="0"/>
            <a:ext cx="12192000" cy="49088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p>
        </p:txBody>
      </p:sp>
      <p:sp>
        <p:nvSpPr>
          <p:cNvPr id="45" name="文本框 44"/>
          <p:cNvSpPr txBox="1"/>
          <p:nvPr/>
        </p:nvSpPr>
        <p:spPr>
          <a:xfrm>
            <a:off x="675613" y="60921"/>
            <a:ext cx="1468755" cy="368300"/>
          </a:xfrm>
          <a:prstGeom prst="rect">
            <a:avLst/>
          </a:prstGeom>
          <a:noFill/>
        </p:spPr>
        <p:txBody>
          <a:bodyPr wrap="none" rtlCol="0">
            <a:spAutoFit/>
          </a:bodyPr>
          <a:p>
            <a:r>
              <a:rPr lang="zh-CN" altLang="en-US" dirty="0">
                <a:solidFill>
                  <a:schemeClr val="bg1">
                    <a:alpha val="30000"/>
                  </a:schemeClr>
                </a:solidFill>
              </a:rPr>
              <a:t>01 研究背景</a:t>
            </a:r>
            <a:endParaRPr lang="zh-CN" altLang="en-US" dirty="0">
              <a:solidFill>
                <a:schemeClr val="bg1"/>
              </a:solidFill>
            </a:endParaRPr>
          </a:p>
        </p:txBody>
      </p:sp>
      <p:sp>
        <p:nvSpPr>
          <p:cNvPr id="46" name="文本框 45"/>
          <p:cNvSpPr txBox="1"/>
          <p:nvPr/>
        </p:nvSpPr>
        <p:spPr>
          <a:xfrm>
            <a:off x="2565744" y="69811"/>
            <a:ext cx="3297555" cy="368300"/>
          </a:xfrm>
          <a:prstGeom prst="rect">
            <a:avLst/>
          </a:prstGeom>
          <a:noFill/>
        </p:spPr>
        <p:txBody>
          <a:bodyPr wrap="none" rtlCol="0">
            <a:spAutoFit/>
          </a:bodyPr>
          <a:p>
            <a:r>
              <a:rPr lang="zh-CN" altLang="en-US" dirty="0">
                <a:solidFill>
                  <a:schemeClr val="bg1">
                    <a:alpha val="30000"/>
                  </a:schemeClr>
                </a:solidFill>
              </a:rPr>
              <a:t>02 基于文本描述的相关性计算</a:t>
            </a:r>
            <a:endParaRPr lang="zh-CN" altLang="en-US" dirty="0">
              <a:solidFill>
                <a:schemeClr val="bg1"/>
              </a:solidFill>
            </a:endParaRPr>
          </a:p>
        </p:txBody>
      </p:sp>
      <p:sp>
        <p:nvSpPr>
          <p:cNvPr id="47" name="文本框 46"/>
          <p:cNvSpPr txBox="1"/>
          <p:nvPr/>
        </p:nvSpPr>
        <p:spPr>
          <a:xfrm>
            <a:off x="6179264" y="69811"/>
            <a:ext cx="3297555" cy="368300"/>
          </a:xfrm>
          <a:prstGeom prst="rect">
            <a:avLst/>
          </a:prstGeom>
          <a:noFill/>
        </p:spPr>
        <p:txBody>
          <a:bodyPr wrap="none" rtlCol="0">
            <a:spAutoFit/>
          </a:bodyPr>
          <a:p>
            <a:r>
              <a:rPr lang="zh-CN" altLang="en-US" dirty="0" smtClean="0">
                <a:solidFill>
                  <a:schemeClr val="bg1"/>
                </a:solidFill>
              </a:rPr>
              <a:t>03 基于交互矩阵的相关性计算</a:t>
            </a:r>
            <a:endParaRPr lang="zh-CN" altLang="en-US" dirty="0">
              <a:solidFill>
                <a:srgbClr val="F3F9FA">
                  <a:alpha val="30000"/>
                </a:srgbClr>
              </a:solidFill>
            </a:endParaRPr>
          </a:p>
        </p:txBody>
      </p:sp>
      <p:sp>
        <p:nvSpPr>
          <p:cNvPr id="48" name="文本框 47"/>
          <p:cNvSpPr txBox="1"/>
          <p:nvPr/>
        </p:nvSpPr>
        <p:spPr>
          <a:xfrm>
            <a:off x="9860466" y="69811"/>
            <a:ext cx="1468755" cy="368300"/>
          </a:xfrm>
          <a:prstGeom prst="rect">
            <a:avLst/>
          </a:prstGeom>
          <a:noFill/>
        </p:spPr>
        <p:txBody>
          <a:bodyPr wrap="none" rtlCol="0">
            <a:spAutoFit/>
          </a:bodyPr>
          <a:p>
            <a:r>
              <a:rPr lang="en-US" altLang="zh-CN" dirty="0" smtClean="0">
                <a:solidFill>
                  <a:schemeClr val="bg1">
                    <a:alpha val="30000"/>
                  </a:schemeClr>
                </a:solidFill>
              </a:rPr>
              <a:t>04 </a:t>
            </a:r>
            <a:r>
              <a:rPr lang="zh-CN" altLang="en-US" dirty="0" smtClean="0">
                <a:solidFill>
                  <a:schemeClr val="bg1">
                    <a:alpha val="30000"/>
                  </a:schemeClr>
                </a:solidFill>
              </a:rPr>
              <a:t>实验</a:t>
            </a:r>
            <a:r>
              <a:rPr lang="zh-CN" altLang="en-US" dirty="0">
                <a:solidFill>
                  <a:schemeClr val="bg1">
                    <a:alpha val="30000"/>
                  </a:schemeClr>
                </a:solidFill>
              </a:rPr>
              <a:t>方案</a:t>
            </a:r>
            <a:endParaRPr lang="zh-CN" altLang="en-US" dirty="0">
              <a:solidFill>
                <a:schemeClr val="bg1">
                  <a:alpha val="30000"/>
                </a:schemeClr>
              </a:solidFill>
            </a:endParaRPr>
          </a:p>
        </p:txBody>
      </p:sp>
      <p:cxnSp>
        <p:nvCxnSpPr>
          <p:cNvPr id="49" name="直接连接符 48"/>
          <p:cNvCxnSpPr/>
          <p:nvPr/>
        </p:nvCxnSpPr>
        <p:spPr>
          <a:xfrm flipH="1">
            <a:off x="2326906"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6067224"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9624407"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202565" y="1400810"/>
            <a:ext cx="10444480" cy="4707890"/>
          </a:xfrm>
          <a:prstGeom prst="rect">
            <a:avLst/>
          </a:prstGeom>
          <a:noFill/>
        </p:spPr>
        <p:txBody>
          <a:bodyPr wrap="square" rtlCol="0">
            <a:spAutoFit/>
          </a:bodyPr>
          <a:lstStyle/>
          <a:p>
            <a:pPr algn="just"/>
            <a:r>
              <a:rPr lang="zh-CN" altLang="en-US" sz="2000" b="1" dirty="0">
                <a:solidFill>
                  <a:srgbClr val="000000"/>
                </a:solidFill>
                <a:latin typeface="+mn-ea"/>
              </a:rPr>
              <a:t>目标</a:t>
            </a:r>
            <a:r>
              <a:rPr lang="zh-CN" altLang="en-US" sz="2000" dirty="0">
                <a:solidFill>
                  <a:srgbClr val="000000"/>
                </a:solidFill>
                <a:latin typeface="+mn-ea"/>
              </a:rPr>
              <a:t>：</a:t>
            </a:r>
            <a:endParaRPr lang="zh-CN" altLang="en-US" sz="2000" dirty="0">
              <a:solidFill>
                <a:srgbClr val="000000"/>
              </a:solidFill>
              <a:latin typeface="+mn-ea"/>
            </a:endParaRPr>
          </a:p>
          <a:p>
            <a:pPr algn="just"/>
            <a:endParaRPr lang="zh-CN" altLang="en-US" sz="2000" dirty="0">
              <a:solidFill>
                <a:srgbClr val="000000"/>
              </a:solidFill>
              <a:latin typeface="+mn-ea"/>
            </a:endParaRPr>
          </a:p>
          <a:p>
            <a:pPr algn="just"/>
            <a:r>
              <a:rPr lang="zh-CN" altLang="en-US" sz="2000" dirty="0">
                <a:solidFill>
                  <a:srgbClr val="000000"/>
                </a:solidFill>
                <a:latin typeface="+mn-ea"/>
              </a:rPr>
              <a:t>在同一语义空间中学习 </a:t>
            </a:r>
            <a:r>
              <a:rPr lang="en-US" altLang="zh-CN" sz="2000" dirty="0" smtClean="0">
                <a:solidFill>
                  <a:srgbClr val="000000"/>
                </a:solidFill>
                <a:latin typeface="+mn-ea"/>
              </a:rPr>
              <a:t>Mashup</a:t>
            </a:r>
            <a:r>
              <a:rPr lang="zh-CN" altLang="en-US" sz="2000" dirty="0" smtClean="0">
                <a:solidFill>
                  <a:srgbClr val="000000"/>
                </a:solidFill>
                <a:latin typeface="+mn-ea"/>
              </a:rPr>
              <a:t>和 </a:t>
            </a:r>
            <a:r>
              <a:rPr lang="en-US" altLang="zh-CN" sz="2000" dirty="0">
                <a:solidFill>
                  <a:srgbClr val="000000"/>
                </a:solidFill>
                <a:latin typeface="+mn-ea"/>
              </a:rPr>
              <a:t>APIs</a:t>
            </a:r>
            <a:r>
              <a:rPr lang="en-US" altLang="zh-CN" sz="2000" dirty="0" smtClean="0">
                <a:solidFill>
                  <a:srgbClr val="000000"/>
                </a:solidFill>
                <a:latin typeface="+mn-ea"/>
              </a:rPr>
              <a:t> </a:t>
            </a:r>
            <a:r>
              <a:rPr lang="zh-CN" altLang="en-US" sz="2000" dirty="0">
                <a:solidFill>
                  <a:srgbClr val="000000"/>
                </a:solidFill>
                <a:latin typeface="+mn-ea"/>
              </a:rPr>
              <a:t>的向量表示 </a:t>
            </a:r>
            <a:endParaRPr lang="en-US" altLang="zh-CN" sz="2000" dirty="0" smtClean="0">
              <a:solidFill>
                <a:srgbClr val="000000"/>
              </a:solidFill>
              <a:latin typeface="+mn-ea"/>
            </a:endParaRPr>
          </a:p>
          <a:p>
            <a:pPr algn="just"/>
            <a:endParaRPr lang="en-US" altLang="zh-CN" sz="2000" dirty="0" smtClean="0">
              <a:solidFill>
                <a:srgbClr val="000000"/>
              </a:solidFill>
              <a:latin typeface="+mn-ea"/>
            </a:endParaRPr>
          </a:p>
          <a:p>
            <a:pPr algn="just"/>
            <a:r>
              <a:rPr lang="zh-CN" altLang="en-US" sz="2000" b="1" dirty="0" smtClean="0">
                <a:solidFill>
                  <a:srgbClr val="000000"/>
                </a:solidFill>
                <a:latin typeface="+mn-ea"/>
              </a:rPr>
              <a:t>步骤</a:t>
            </a:r>
            <a:r>
              <a:rPr lang="zh-CN" altLang="en-US" sz="2000" dirty="0" smtClean="0">
                <a:solidFill>
                  <a:srgbClr val="000000"/>
                </a:solidFill>
                <a:latin typeface="+mn-ea"/>
              </a:rPr>
              <a:t>：</a:t>
            </a:r>
            <a:endParaRPr lang="zh-CN" altLang="en-US" sz="2000" dirty="0" smtClean="0">
              <a:solidFill>
                <a:srgbClr val="000000"/>
              </a:solidFill>
              <a:latin typeface="+mn-ea"/>
            </a:endParaRPr>
          </a:p>
          <a:p>
            <a:pPr algn="just"/>
            <a:endParaRPr lang="en-US" altLang="zh-CN" sz="2000" dirty="0" smtClean="0">
              <a:solidFill>
                <a:srgbClr val="000000"/>
              </a:solidFill>
              <a:latin typeface="+mn-ea"/>
            </a:endParaRPr>
          </a:p>
          <a:p>
            <a:pPr algn="just"/>
            <a:r>
              <a:rPr lang="zh-CN" altLang="en-US" sz="2000" dirty="0" smtClean="0">
                <a:solidFill>
                  <a:srgbClr val="000000"/>
                </a:solidFill>
                <a:latin typeface="+mn-ea"/>
              </a:rPr>
              <a:t> </a:t>
            </a:r>
            <a:r>
              <a:rPr lang="en-US" altLang="zh-CN" sz="2000" dirty="0">
                <a:solidFill>
                  <a:srgbClr val="000000"/>
                </a:solidFill>
                <a:latin typeface="+mn-ea"/>
              </a:rPr>
              <a:t>1</a:t>
            </a:r>
            <a:r>
              <a:rPr lang="zh-CN" altLang="en-US" sz="2000" dirty="0">
                <a:solidFill>
                  <a:srgbClr val="000000"/>
                </a:solidFill>
                <a:latin typeface="+mn-ea"/>
              </a:rPr>
              <a:t>）</a:t>
            </a:r>
            <a:r>
              <a:rPr lang="zh-CN" altLang="en-US" sz="2000" dirty="0" smtClean="0">
                <a:solidFill>
                  <a:srgbClr val="000000"/>
                </a:solidFill>
                <a:latin typeface="+mn-ea"/>
              </a:rPr>
              <a:t>从二分图</a:t>
            </a:r>
            <a:r>
              <a:rPr lang="zh-CN" altLang="en-US" sz="2000" dirty="0">
                <a:solidFill>
                  <a:srgbClr val="000000"/>
                </a:solidFill>
                <a:latin typeface="+mn-ea"/>
              </a:rPr>
              <a:t>中随机选择一端</a:t>
            </a:r>
            <a:r>
              <a:rPr lang="en-US" altLang="zh-CN" sz="2000" dirty="0" smtClean="0">
                <a:solidFill>
                  <a:srgbClr val="000000"/>
                </a:solidFill>
                <a:latin typeface="+mn-ea"/>
              </a:rPr>
              <a:t>(</a:t>
            </a:r>
            <a:r>
              <a:rPr lang="en-US" altLang="zh-CN" sz="2000" dirty="0">
                <a:solidFill>
                  <a:srgbClr val="000000"/>
                </a:solidFill>
                <a:latin typeface="+mn-ea"/>
              </a:rPr>
              <a:t>Mashup</a:t>
            </a:r>
            <a:r>
              <a:rPr lang="en-US" altLang="zh-CN" sz="2000" dirty="0" smtClean="0">
                <a:solidFill>
                  <a:srgbClr val="000000"/>
                </a:solidFill>
                <a:latin typeface="+mn-ea"/>
              </a:rPr>
              <a:t> </a:t>
            </a:r>
            <a:r>
              <a:rPr lang="zh-CN" altLang="en-US" sz="2000" dirty="0">
                <a:solidFill>
                  <a:srgbClr val="000000"/>
                </a:solidFill>
                <a:latin typeface="+mn-ea"/>
              </a:rPr>
              <a:t>端或 </a:t>
            </a:r>
            <a:r>
              <a:rPr lang="en-US" altLang="zh-CN" sz="2000" dirty="0">
                <a:solidFill>
                  <a:srgbClr val="000000"/>
                </a:solidFill>
                <a:latin typeface="+mn-ea"/>
              </a:rPr>
              <a:t>APIs</a:t>
            </a:r>
            <a:r>
              <a:rPr lang="zh-CN" altLang="en-US" sz="2000" dirty="0">
                <a:solidFill>
                  <a:srgbClr val="000000"/>
                </a:solidFill>
                <a:latin typeface="+mn-ea"/>
              </a:rPr>
              <a:t>端</a:t>
            </a:r>
            <a:r>
              <a:rPr lang="en-US" altLang="zh-CN" sz="2000" dirty="0">
                <a:solidFill>
                  <a:srgbClr val="000000"/>
                </a:solidFill>
                <a:latin typeface="+mn-ea"/>
              </a:rPr>
              <a:t>)</a:t>
            </a:r>
            <a:r>
              <a:rPr lang="zh-CN" altLang="en-US" sz="2000" dirty="0">
                <a:solidFill>
                  <a:srgbClr val="000000"/>
                </a:solidFill>
                <a:latin typeface="+mn-ea"/>
              </a:rPr>
              <a:t>进行初始化，也就是 利用 </a:t>
            </a:r>
            <a:r>
              <a:rPr lang="en-US" altLang="zh-CN" sz="2000" dirty="0">
                <a:solidFill>
                  <a:srgbClr val="000000"/>
                </a:solidFill>
                <a:latin typeface="+mn-ea"/>
              </a:rPr>
              <a:t>BOW </a:t>
            </a:r>
            <a:r>
              <a:rPr lang="zh-CN" altLang="en-US" sz="2000" dirty="0">
                <a:solidFill>
                  <a:srgbClr val="000000"/>
                </a:solidFill>
                <a:latin typeface="+mn-ea"/>
              </a:rPr>
              <a:t>模型对文本进行表示，之后对其进行 </a:t>
            </a:r>
            <a:r>
              <a:rPr lang="en-US" altLang="zh-CN" sz="2000" dirty="0">
                <a:solidFill>
                  <a:srgbClr val="000000"/>
                </a:solidFill>
                <a:latin typeface="+mn-ea"/>
              </a:rPr>
              <a:t>L2 </a:t>
            </a:r>
            <a:r>
              <a:rPr lang="zh-CN" altLang="en-US" sz="2000" dirty="0">
                <a:solidFill>
                  <a:srgbClr val="000000"/>
                </a:solidFill>
                <a:latin typeface="+mn-ea"/>
              </a:rPr>
              <a:t>标准化 </a:t>
            </a:r>
            <a:endParaRPr lang="en-US" altLang="zh-CN" sz="2000" dirty="0" smtClean="0">
              <a:solidFill>
                <a:srgbClr val="000000"/>
              </a:solidFill>
              <a:latin typeface="+mn-ea"/>
            </a:endParaRPr>
          </a:p>
          <a:p>
            <a:pPr algn="just"/>
            <a:endParaRPr lang="en-US" altLang="zh-CN" sz="2000" dirty="0" smtClean="0">
              <a:solidFill>
                <a:srgbClr val="000000"/>
              </a:solidFill>
              <a:latin typeface="+mn-ea"/>
            </a:endParaRPr>
          </a:p>
          <a:p>
            <a:pPr algn="just"/>
            <a:r>
              <a:rPr lang="en-US" altLang="zh-CN" sz="2000" dirty="0" smtClean="0">
                <a:solidFill>
                  <a:srgbClr val="000000"/>
                </a:solidFill>
                <a:latin typeface="+mn-ea"/>
              </a:rPr>
              <a:t>2</a:t>
            </a:r>
            <a:r>
              <a:rPr lang="zh-CN" altLang="en-US" sz="2000" dirty="0" smtClean="0">
                <a:solidFill>
                  <a:srgbClr val="000000"/>
                </a:solidFill>
                <a:latin typeface="+mn-ea"/>
              </a:rPr>
              <a:t>）</a:t>
            </a:r>
            <a:r>
              <a:rPr lang="en-US" altLang="zh-CN" sz="2000" dirty="0" smtClean="0">
                <a:solidFill>
                  <a:srgbClr val="000000"/>
                </a:solidFill>
                <a:latin typeface="+mn-ea"/>
              </a:rPr>
              <a:t>Mashup </a:t>
            </a:r>
            <a:r>
              <a:rPr lang="zh-CN" altLang="en-US" sz="2000" dirty="0">
                <a:solidFill>
                  <a:srgbClr val="000000"/>
                </a:solidFill>
                <a:latin typeface="+mn-ea"/>
              </a:rPr>
              <a:t>向量表示的权</a:t>
            </a:r>
            <a:r>
              <a:rPr lang="zh-CN" altLang="en-US" sz="2000" dirty="0" smtClean="0">
                <a:solidFill>
                  <a:srgbClr val="000000"/>
                </a:solidFill>
                <a:latin typeface="+mn-ea"/>
              </a:rPr>
              <a:t>重设置为</a:t>
            </a:r>
            <a:r>
              <a:rPr lang="en-US" altLang="zh-CN" sz="2000" dirty="0" smtClean="0">
                <a:solidFill>
                  <a:srgbClr val="000000"/>
                </a:solidFill>
                <a:latin typeface="+mn-ea"/>
              </a:rPr>
              <a:t>1</a:t>
            </a:r>
            <a:r>
              <a:rPr lang="zh-CN" altLang="en-US" sz="2000" dirty="0" smtClean="0">
                <a:solidFill>
                  <a:srgbClr val="000000"/>
                </a:solidFill>
                <a:latin typeface="+mn-ea"/>
              </a:rPr>
              <a:t>，</a:t>
            </a:r>
            <a:r>
              <a:rPr lang="zh-CN" altLang="en-US" sz="2000" dirty="0">
                <a:solidFill>
                  <a:srgbClr val="000000"/>
                </a:solidFill>
                <a:latin typeface="+mn-ea"/>
              </a:rPr>
              <a:t>然后</a:t>
            </a:r>
            <a:r>
              <a:rPr lang="zh-CN" altLang="en-US" sz="2000" dirty="0" smtClean="0">
                <a:solidFill>
                  <a:srgbClr val="000000"/>
                </a:solidFill>
                <a:latin typeface="+mn-ea"/>
              </a:rPr>
              <a:t>依据二分图</a:t>
            </a:r>
            <a:r>
              <a:rPr lang="zh-CN" altLang="en-US" sz="2000" dirty="0">
                <a:solidFill>
                  <a:srgbClr val="000000"/>
                </a:solidFill>
                <a:latin typeface="+mn-ea"/>
              </a:rPr>
              <a:t>将其传播至 对应的 </a:t>
            </a:r>
            <a:r>
              <a:rPr lang="en-US" altLang="zh-CN" sz="2000" dirty="0" smtClean="0">
                <a:solidFill>
                  <a:srgbClr val="000000"/>
                </a:solidFill>
                <a:latin typeface="+mn-ea"/>
              </a:rPr>
              <a:t>APIs </a:t>
            </a:r>
            <a:endParaRPr lang="en-US" altLang="zh-CN" sz="2000" dirty="0" smtClean="0">
              <a:solidFill>
                <a:srgbClr val="000000"/>
              </a:solidFill>
              <a:latin typeface="+mn-ea"/>
            </a:endParaRPr>
          </a:p>
          <a:p>
            <a:pPr algn="just"/>
            <a:endParaRPr lang="en-US" altLang="zh-CN" sz="2000" dirty="0" smtClean="0">
              <a:solidFill>
                <a:srgbClr val="000000"/>
              </a:solidFill>
              <a:latin typeface="+mn-ea"/>
            </a:endParaRPr>
          </a:p>
          <a:p>
            <a:pPr algn="just"/>
            <a:r>
              <a:rPr lang="en-US" altLang="zh-CN" sz="2000" dirty="0" smtClean="0">
                <a:solidFill>
                  <a:srgbClr val="000000"/>
                </a:solidFill>
                <a:latin typeface="+mn-ea"/>
              </a:rPr>
              <a:t>3</a:t>
            </a:r>
            <a:r>
              <a:rPr lang="zh-CN" altLang="en-US" sz="2000" dirty="0" smtClean="0">
                <a:solidFill>
                  <a:srgbClr val="000000"/>
                </a:solidFill>
                <a:latin typeface="+mn-ea"/>
              </a:rPr>
              <a:t>）</a:t>
            </a:r>
            <a:r>
              <a:rPr lang="en-US" altLang="zh-CN" sz="2000" dirty="0" smtClean="0">
                <a:solidFill>
                  <a:srgbClr val="000000"/>
                </a:solidFill>
                <a:latin typeface="+mn-ea"/>
              </a:rPr>
              <a:t>API </a:t>
            </a:r>
            <a:r>
              <a:rPr lang="zh-CN" altLang="en-US" sz="2000" dirty="0">
                <a:solidFill>
                  <a:srgbClr val="000000"/>
                </a:solidFill>
                <a:latin typeface="+mn-ea"/>
              </a:rPr>
              <a:t>聚合所有的 </a:t>
            </a:r>
            <a:r>
              <a:rPr lang="en-US" altLang="zh-CN" sz="2000" dirty="0" smtClean="0">
                <a:solidFill>
                  <a:srgbClr val="000000"/>
                </a:solidFill>
                <a:latin typeface="+mn-ea"/>
              </a:rPr>
              <a:t>Mashup </a:t>
            </a:r>
            <a:r>
              <a:rPr lang="zh-CN" altLang="en-US" sz="2000" dirty="0">
                <a:solidFill>
                  <a:srgbClr val="000000"/>
                </a:solidFill>
                <a:latin typeface="+mn-ea"/>
              </a:rPr>
              <a:t>向量表示后计算自身的向量表示，然后</a:t>
            </a:r>
            <a:r>
              <a:rPr lang="zh-CN" altLang="en-US" sz="2000" dirty="0" smtClean="0">
                <a:solidFill>
                  <a:srgbClr val="000000"/>
                </a:solidFill>
                <a:latin typeface="+mn-ea"/>
              </a:rPr>
              <a:t>依据二分图</a:t>
            </a:r>
            <a:r>
              <a:rPr lang="zh-CN" altLang="en-US" sz="2000" dirty="0">
                <a:solidFill>
                  <a:srgbClr val="000000"/>
                </a:solidFill>
                <a:latin typeface="+mn-ea"/>
              </a:rPr>
              <a:t>将其传播至对应的 </a:t>
            </a:r>
            <a:r>
              <a:rPr lang="en-US" altLang="zh-CN" sz="2000" dirty="0" smtClean="0">
                <a:solidFill>
                  <a:srgbClr val="000000"/>
                </a:solidFill>
                <a:latin typeface="+mn-ea"/>
              </a:rPr>
              <a:t>Mashup</a:t>
            </a:r>
            <a:r>
              <a:rPr lang="zh-CN" altLang="en-US" sz="2000" dirty="0" smtClean="0">
                <a:solidFill>
                  <a:srgbClr val="000000"/>
                </a:solidFill>
                <a:latin typeface="+mn-ea"/>
              </a:rPr>
              <a:t>。</a:t>
            </a:r>
            <a:r>
              <a:rPr lang="zh-CN" altLang="en-US" sz="2000" dirty="0">
                <a:solidFill>
                  <a:srgbClr val="000000"/>
                </a:solidFill>
                <a:latin typeface="+mn-ea"/>
              </a:rPr>
              <a:t>同理</a:t>
            </a:r>
            <a:r>
              <a:rPr lang="zh-CN" altLang="en-US" sz="2000" dirty="0" smtClean="0">
                <a:solidFill>
                  <a:srgbClr val="000000"/>
                </a:solidFill>
                <a:latin typeface="+mn-ea"/>
              </a:rPr>
              <a:t>，</a:t>
            </a:r>
            <a:r>
              <a:rPr lang="en-US" altLang="zh-CN" sz="2000" dirty="0" smtClean="0">
                <a:solidFill>
                  <a:srgbClr val="000000"/>
                </a:solidFill>
                <a:latin typeface="+mn-ea"/>
              </a:rPr>
              <a:t>Mashup </a:t>
            </a:r>
            <a:r>
              <a:rPr lang="zh-CN" altLang="en-US" sz="2000" dirty="0">
                <a:solidFill>
                  <a:srgbClr val="000000"/>
                </a:solidFill>
                <a:latin typeface="+mn-ea"/>
              </a:rPr>
              <a:t>的向量表示也如此计算 </a:t>
            </a:r>
            <a:endParaRPr lang="en-US" altLang="zh-CN" sz="2000" dirty="0" smtClean="0">
              <a:solidFill>
                <a:srgbClr val="000000"/>
              </a:solidFill>
              <a:latin typeface="+mn-ea"/>
            </a:endParaRPr>
          </a:p>
          <a:p>
            <a:pPr algn="just"/>
            <a:endParaRPr lang="en-US" altLang="zh-CN" sz="2000" dirty="0" smtClean="0">
              <a:solidFill>
                <a:srgbClr val="000000"/>
              </a:solidFill>
              <a:latin typeface="+mn-ea"/>
            </a:endParaRPr>
          </a:p>
          <a:p>
            <a:pPr algn="just"/>
            <a:r>
              <a:rPr lang="en-US" altLang="zh-CN" sz="2000" dirty="0" smtClean="0">
                <a:solidFill>
                  <a:srgbClr val="000000"/>
                </a:solidFill>
                <a:latin typeface="+mn-ea"/>
              </a:rPr>
              <a:t>4</a:t>
            </a:r>
            <a:r>
              <a:rPr lang="zh-CN" altLang="en-US" sz="2000" dirty="0">
                <a:solidFill>
                  <a:srgbClr val="000000"/>
                </a:solidFill>
                <a:latin typeface="+mn-ea"/>
              </a:rPr>
              <a:t>）重复进行步骤</a:t>
            </a:r>
            <a:r>
              <a:rPr lang="en-US" altLang="zh-CN" sz="2000" dirty="0">
                <a:solidFill>
                  <a:srgbClr val="000000"/>
                </a:solidFill>
                <a:latin typeface="+mn-ea"/>
              </a:rPr>
              <a:t>2</a:t>
            </a:r>
            <a:r>
              <a:rPr lang="zh-CN" altLang="en-US" sz="2000" dirty="0">
                <a:solidFill>
                  <a:srgbClr val="000000"/>
                </a:solidFill>
                <a:latin typeface="+mn-ea"/>
              </a:rPr>
              <a:t>）和步骤</a:t>
            </a:r>
            <a:r>
              <a:rPr lang="en-US" altLang="zh-CN" sz="2000" dirty="0">
                <a:solidFill>
                  <a:srgbClr val="000000"/>
                </a:solidFill>
                <a:latin typeface="+mn-ea"/>
              </a:rPr>
              <a:t>3</a:t>
            </a:r>
            <a:r>
              <a:rPr lang="zh-CN" altLang="en-US" sz="2000" dirty="0">
                <a:solidFill>
                  <a:srgbClr val="000000"/>
                </a:solidFill>
                <a:latin typeface="+mn-ea"/>
              </a:rPr>
              <a:t>），直至两端的向量表示不再变化</a:t>
            </a:r>
            <a:endParaRPr lang="zh-CN" altLang="en-US" sz="2000" dirty="0">
              <a:solidFill>
                <a:srgbClr val="000000"/>
              </a:solidFill>
              <a:latin typeface="+mn-ea"/>
            </a:endParaRPr>
          </a:p>
        </p:txBody>
      </p:sp>
      <p:sp>
        <p:nvSpPr>
          <p:cNvPr id="16" name="矩形 15"/>
          <p:cNvSpPr/>
          <p:nvPr/>
        </p:nvSpPr>
        <p:spPr>
          <a:xfrm>
            <a:off x="80737" y="599842"/>
            <a:ext cx="4094480" cy="650875"/>
          </a:xfrm>
          <a:prstGeom prst="rect">
            <a:avLst/>
          </a:prstGeom>
        </p:spPr>
        <p:txBody>
          <a:bodyPr wrap="none">
            <a:spAutoFit/>
          </a:bodyPr>
          <a:p>
            <a:pPr lvl="0">
              <a:lnSpc>
                <a:spcPct val="130000"/>
              </a:lnSpc>
            </a:pPr>
            <a:r>
              <a:rPr lang="zh-CN" altLang="en-US" sz="2800" dirty="0" smtClean="0">
                <a:solidFill>
                  <a:schemeClr val="tx1"/>
                </a:solidFill>
                <a:latin typeface="+mn-ea"/>
                <a:cs typeface="+mn-ea"/>
              </a:rPr>
              <a:t>模型设计：向量传播算法</a:t>
            </a:r>
            <a:endParaRPr lang="zh-CN" altLang="en-US" sz="2800" dirty="0" smtClean="0">
              <a:solidFill>
                <a:schemeClr val="tx1"/>
              </a:solidFill>
              <a:latin typeface="+mn-ea"/>
              <a:cs typeface="+mn-ea"/>
            </a:endParaRPr>
          </a:p>
        </p:txBody>
      </p:sp>
      <p:sp>
        <p:nvSpPr>
          <p:cNvPr id="17" name="矩形 16"/>
          <p:cNvSpPr/>
          <p:nvPr/>
        </p:nvSpPr>
        <p:spPr>
          <a:xfrm>
            <a:off x="0" y="0"/>
            <a:ext cx="12192000" cy="49088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p>
        </p:txBody>
      </p:sp>
      <p:sp>
        <p:nvSpPr>
          <p:cNvPr id="45" name="文本框 44"/>
          <p:cNvSpPr txBox="1"/>
          <p:nvPr/>
        </p:nvSpPr>
        <p:spPr>
          <a:xfrm>
            <a:off x="675613" y="60921"/>
            <a:ext cx="1468755" cy="368300"/>
          </a:xfrm>
          <a:prstGeom prst="rect">
            <a:avLst/>
          </a:prstGeom>
          <a:noFill/>
        </p:spPr>
        <p:txBody>
          <a:bodyPr wrap="none" rtlCol="0">
            <a:spAutoFit/>
          </a:bodyPr>
          <a:p>
            <a:r>
              <a:rPr lang="zh-CN" altLang="en-US" dirty="0">
                <a:solidFill>
                  <a:schemeClr val="bg1">
                    <a:alpha val="30000"/>
                  </a:schemeClr>
                </a:solidFill>
              </a:rPr>
              <a:t>01 研究背景</a:t>
            </a:r>
            <a:endParaRPr lang="zh-CN" altLang="en-US" dirty="0">
              <a:solidFill>
                <a:schemeClr val="bg1"/>
              </a:solidFill>
            </a:endParaRPr>
          </a:p>
        </p:txBody>
      </p:sp>
      <p:sp>
        <p:nvSpPr>
          <p:cNvPr id="46" name="文本框 45"/>
          <p:cNvSpPr txBox="1"/>
          <p:nvPr/>
        </p:nvSpPr>
        <p:spPr>
          <a:xfrm>
            <a:off x="2565744" y="69811"/>
            <a:ext cx="3297555" cy="368300"/>
          </a:xfrm>
          <a:prstGeom prst="rect">
            <a:avLst/>
          </a:prstGeom>
          <a:noFill/>
        </p:spPr>
        <p:txBody>
          <a:bodyPr wrap="none" rtlCol="0">
            <a:spAutoFit/>
          </a:bodyPr>
          <a:p>
            <a:r>
              <a:rPr lang="zh-CN" altLang="en-US" dirty="0">
                <a:solidFill>
                  <a:schemeClr val="bg1">
                    <a:alpha val="30000"/>
                  </a:schemeClr>
                </a:solidFill>
              </a:rPr>
              <a:t>02 基于文本描述的相关性计算</a:t>
            </a:r>
            <a:endParaRPr lang="zh-CN" altLang="en-US" dirty="0">
              <a:solidFill>
                <a:schemeClr val="bg1"/>
              </a:solidFill>
            </a:endParaRPr>
          </a:p>
        </p:txBody>
      </p:sp>
      <p:sp>
        <p:nvSpPr>
          <p:cNvPr id="47" name="文本框 46"/>
          <p:cNvSpPr txBox="1"/>
          <p:nvPr/>
        </p:nvSpPr>
        <p:spPr>
          <a:xfrm>
            <a:off x="6179264" y="69811"/>
            <a:ext cx="3297555" cy="368300"/>
          </a:xfrm>
          <a:prstGeom prst="rect">
            <a:avLst/>
          </a:prstGeom>
          <a:noFill/>
        </p:spPr>
        <p:txBody>
          <a:bodyPr wrap="none" rtlCol="0">
            <a:spAutoFit/>
          </a:bodyPr>
          <a:p>
            <a:r>
              <a:rPr lang="zh-CN" altLang="en-US" dirty="0" smtClean="0">
                <a:solidFill>
                  <a:schemeClr val="bg1"/>
                </a:solidFill>
              </a:rPr>
              <a:t>03 基于交互矩阵的相关性计算</a:t>
            </a:r>
            <a:endParaRPr lang="zh-CN" altLang="en-US" dirty="0">
              <a:solidFill>
                <a:srgbClr val="F3F9FA">
                  <a:alpha val="30000"/>
                </a:srgbClr>
              </a:solidFill>
            </a:endParaRPr>
          </a:p>
        </p:txBody>
      </p:sp>
      <p:sp>
        <p:nvSpPr>
          <p:cNvPr id="48" name="文本框 47"/>
          <p:cNvSpPr txBox="1"/>
          <p:nvPr/>
        </p:nvSpPr>
        <p:spPr>
          <a:xfrm>
            <a:off x="9860466" y="69811"/>
            <a:ext cx="1468755" cy="368300"/>
          </a:xfrm>
          <a:prstGeom prst="rect">
            <a:avLst/>
          </a:prstGeom>
          <a:noFill/>
        </p:spPr>
        <p:txBody>
          <a:bodyPr wrap="none" rtlCol="0">
            <a:spAutoFit/>
          </a:bodyPr>
          <a:p>
            <a:r>
              <a:rPr lang="en-US" altLang="zh-CN" dirty="0" smtClean="0">
                <a:solidFill>
                  <a:schemeClr val="bg1">
                    <a:alpha val="30000"/>
                  </a:schemeClr>
                </a:solidFill>
              </a:rPr>
              <a:t>04 </a:t>
            </a:r>
            <a:r>
              <a:rPr lang="zh-CN" altLang="en-US" dirty="0" smtClean="0">
                <a:solidFill>
                  <a:schemeClr val="bg1">
                    <a:alpha val="30000"/>
                  </a:schemeClr>
                </a:solidFill>
              </a:rPr>
              <a:t>实验</a:t>
            </a:r>
            <a:r>
              <a:rPr lang="zh-CN" altLang="en-US" dirty="0">
                <a:solidFill>
                  <a:schemeClr val="bg1">
                    <a:alpha val="30000"/>
                  </a:schemeClr>
                </a:solidFill>
              </a:rPr>
              <a:t>方案</a:t>
            </a:r>
            <a:endParaRPr lang="zh-CN" altLang="en-US" dirty="0">
              <a:solidFill>
                <a:schemeClr val="bg1">
                  <a:alpha val="30000"/>
                </a:schemeClr>
              </a:solidFill>
            </a:endParaRPr>
          </a:p>
        </p:txBody>
      </p:sp>
      <p:cxnSp>
        <p:nvCxnSpPr>
          <p:cNvPr id="49" name="直接连接符 48"/>
          <p:cNvCxnSpPr/>
          <p:nvPr/>
        </p:nvCxnSpPr>
        <p:spPr>
          <a:xfrm flipH="1">
            <a:off x="2326906"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6067224"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9624407"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8" name="文本框 17"/>
              <p:cNvSpPr txBox="1"/>
              <p:nvPr/>
            </p:nvSpPr>
            <p:spPr>
              <a:xfrm>
                <a:off x="452720" y="1689859"/>
                <a:ext cx="10752835" cy="4779193"/>
              </a:xfrm>
              <a:prstGeom prst="rect">
                <a:avLst/>
              </a:prstGeom>
              <a:noFill/>
            </p:spPr>
            <p:txBody>
              <a:bodyPr wrap="square" rtlCol="0">
                <a:spAutoFit/>
              </a:bodyPr>
              <a:lstStyle/>
              <a:p>
                <a:pPr algn="just"/>
                <a:r>
                  <a:rPr lang="zh-CN" altLang="en-US" sz="2400" b="1" dirty="0" smtClean="0">
                    <a:solidFill>
                      <a:schemeClr val="accent1">
                        <a:lumMod val="50000"/>
                      </a:schemeClr>
                    </a:solidFill>
                  </a:rPr>
                  <a:t>向量传播算法</a:t>
                </a:r>
                <a:endParaRPr lang="en-US" altLang="zh-CN" sz="2400" b="1" dirty="0" smtClean="0">
                  <a:solidFill>
                    <a:schemeClr val="accent1">
                      <a:lumMod val="50000"/>
                    </a:schemeClr>
                  </a:solidFill>
                </a:endParaRPr>
              </a:p>
              <a:p>
                <a:pPr algn="just"/>
                <a:endParaRPr lang="en-US" altLang="zh-CN" sz="2400" b="1" dirty="0" smtClean="0">
                  <a:solidFill>
                    <a:schemeClr val="accent1">
                      <a:lumMod val="50000"/>
                    </a:schemeClr>
                  </a:solidFill>
                </a:endParaRPr>
              </a:p>
              <a:p>
                <a:pPr algn="just"/>
                <a:r>
                  <a:rPr lang="zh-CN" altLang="en-US" sz="2000" b="1" dirty="0">
                    <a:solidFill>
                      <a:srgbClr val="000000"/>
                    </a:solidFill>
                    <a:latin typeface="+mn-ea"/>
                  </a:rPr>
                  <a:t>公式化</a:t>
                </a:r>
                <a:r>
                  <a:rPr lang="zh-CN" altLang="en-US" sz="2000" b="1" dirty="0" smtClean="0">
                    <a:solidFill>
                      <a:srgbClr val="000000"/>
                    </a:solidFill>
                    <a:latin typeface="+mn-ea"/>
                  </a:rPr>
                  <a:t>表述：</a:t>
                </a:r>
                <a:endParaRPr lang="en-US" altLang="zh-CN" sz="2000" b="1" dirty="0" smtClean="0">
                  <a:solidFill>
                    <a:srgbClr val="000000"/>
                  </a:solidFill>
                  <a:latin typeface="+mn-ea"/>
                </a:endParaRPr>
              </a:p>
              <a:p>
                <a:pPr algn="just"/>
                <a:endParaRPr lang="en-US" altLang="zh-CN" sz="2000" b="1" dirty="0" smtClean="0">
                  <a:solidFill>
                    <a:srgbClr val="000000"/>
                  </a:solidFill>
                  <a:latin typeface="+mn-ea"/>
                </a:endParaRPr>
              </a:p>
              <a:p>
                <a:pPr algn="just"/>
                <a:r>
                  <a:rPr lang="zh-CN" altLang="en-US" sz="2000" b="1" dirty="0" smtClean="0">
                    <a:solidFill>
                      <a:srgbClr val="000000"/>
                    </a:solidFill>
                    <a:latin typeface="+mn-ea"/>
                  </a:rPr>
                  <a:t>经过</a:t>
                </a:r>
                <a:r>
                  <a:rPr lang="en-US" altLang="zh-CN" sz="2000" b="1" dirty="0">
                    <a:solidFill>
                      <a:srgbClr val="000000"/>
                    </a:solidFill>
                    <a:latin typeface="+mn-ea"/>
                  </a:rPr>
                  <a:t>n</a:t>
                </a:r>
                <a:r>
                  <a:rPr lang="zh-CN" altLang="en-US" sz="2000" b="1" dirty="0">
                    <a:solidFill>
                      <a:srgbClr val="000000"/>
                    </a:solidFill>
                    <a:latin typeface="+mn-ea"/>
                  </a:rPr>
                  <a:t>轮迭代之后，对于第 </a:t>
                </a:r>
                <a:r>
                  <a:rPr lang="en-US" altLang="zh-CN" sz="2000" b="1" dirty="0">
                    <a:solidFill>
                      <a:srgbClr val="000000"/>
                    </a:solidFill>
                    <a:latin typeface="+mn-ea"/>
                  </a:rPr>
                  <a:t>j </a:t>
                </a:r>
                <a:r>
                  <a:rPr lang="zh-CN" altLang="en-US" sz="2000" b="1" dirty="0">
                    <a:solidFill>
                      <a:srgbClr val="000000"/>
                    </a:solidFill>
                    <a:latin typeface="+mn-ea"/>
                  </a:rPr>
                  <a:t>个 </a:t>
                </a:r>
                <a:r>
                  <a:rPr lang="en-US" altLang="zh-CN" sz="2000" b="1" dirty="0" smtClean="0">
                    <a:solidFill>
                      <a:srgbClr val="000000"/>
                    </a:solidFill>
                    <a:latin typeface="+mn-ea"/>
                  </a:rPr>
                  <a:t>API</a:t>
                </a:r>
                <a:r>
                  <a:rPr lang="zh-CN" altLang="en-US" sz="2000" b="1" dirty="0" smtClean="0">
                    <a:solidFill>
                      <a:srgbClr val="000000"/>
                    </a:solidFill>
                    <a:latin typeface="+mn-ea"/>
                  </a:rPr>
                  <a:t>：</a:t>
                </a:r>
                <a:endParaRPr lang="en-US" altLang="zh-CN" sz="2000" b="1" dirty="0" smtClean="0">
                  <a:solidFill>
                    <a:srgbClr val="000000"/>
                  </a:solidFill>
                  <a:latin typeface="+mn-ea"/>
                </a:endParaRPr>
              </a:p>
              <a:p>
                <a:pPr algn="just"/>
                <a14:m>
                  <m:oMathPara xmlns:m="http://schemas.openxmlformats.org/officeDocument/2006/math">
                    <m:oMathParaPr>
                      <m:jc m:val="centerGroup"/>
                    </m:oMathParaPr>
                    <m:oMath xmlns:m="http://schemas.openxmlformats.org/officeDocument/2006/math">
                      <m:sSubSup>
                        <m:sSubSupPr>
                          <m:ctrlPr>
                            <a:rPr lang="en-US" altLang="zh-CN" sz="2000" i="1">
                              <a:solidFill>
                                <a:srgbClr val="000000"/>
                              </a:solidFill>
                              <a:latin typeface="Cambria Math" panose="02040503050406030204" pitchFamily="18" charset="0"/>
                            </a:rPr>
                          </m:ctrlPr>
                        </m:sSubSupPr>
                        <m:e>
                          <m:r>
                            <a:rPr lang="en-US" altLang="zh-CN" sz="2000" i="1">
                              <a:solidFill>
                                <a:srgbClr val="000000"/>
                              </a:solidFill>
                              <a:latin typeface="Cambria Math" panose="02040503050406030204" pitchFamily="18" charset="0"/>
                            </a:rPr>
                            <m:t>𝐴</m:t>
                          </m:r>
                        </m:e>
                        <m:sub>
                          <m:r>
                            <a:rPr lang="en-US" altLang="zh-CN" sz="2000" i="1">
                              <a:solidFill>
                                <a:srgbClr val="000000"/>
                              </a:solidFill>
                              <a:latin typeface="Cambria Math" panose="02040503050406030204" pitchFamily="18" charset="0"/>
                            </a:rPr>
                            <m:t>𝑗</m:t>
                          </m:r>
                        </m:sub>
                        <m:sup>
                          <m:r>
                            <a:rPr lang="en-US" altLang="zh-CN" sz="2000" i="1">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𝑛</m:t>
                          </m:r>
                          <m:r>
                            <a:rPr lang="en-US" altLang="zh-CN" sz="2000" i="1">
                              <a:solidFill>
                                <a:srgbClr val="000000"/>
                              </a:solidFill>
                              <a:latin typeface="Cambria Math" panose="02040503050406030204" pitchFamily="18" charset="0"/>
                            </a:rPr>
                            <m:t>)</m:t>
                          </m:r>
                        </m:sup>
                      </m:sSubSup>
                      <m:r>
                        <a:rPr lang="en-US" altLang="zh-CN" sz="2000" i="1">
                          <a:solidFill>
                            <a:srgbClr val="000000"/>
                          </a:solidFill>
                          <a:latin typeface="Cambria Math" panose="02040503050406030204" pitchFamily="18" charset="0"/>
                          <a:ea typeface="Cambria Math" panose="02040503050406030204" pitchFamily="18" charset="0"/>
                        </a:rPr>
                        <m:t>=</m:t>
                      </m:r>
                      <m:f>
                        <m:fPr>
                          <m:ctrlPr>
                            <a:rPr lang="en-US" altLang="zh-CN" sz="2000" i="1">
                              <a:solidFill>
                                <a:srgbClr val="000000"/>
                              </a:solidFill>
                              <a:latin typeface="Cambria Math" panose="02040503050406030204" pitchFamily="18" charset="0"/>
                              <a:ea typeface="Cambria Math" panose="02040503050406030204" pitchFamily="18" charset="0"/>
                            </a:rPr>
                          </m:ctrlPr>
                        </m:fPr>
                        <m:num>
                          <m:r>
                            <a:rPr lang="en-US" altLang="zh-CN" sz="2000" i="1">
                              <a:solidFill>
                                <a:srgbClr val="000000"/>
                              </a:solidFill>
                              <a:latin typeface="Cambria Math" panose="02040503050406030204" pitchFamily="18" charset="0"/>
                              <a:ea typeface="Cambria Math" panose="02040503050406030204" pitchFamily="18" charset="0"/>
                            </a:rPr>
                            <m:t>1</m:t>
                          </m:r>
                        </m:num>
                        <m:den>
                          <m:sSub>
                            <m:sSubPr>
                              <m:ctrlPr>
                                <a:rPr lang="en-US" altLang="zh-CN" sz="2000" i="1">
                                  <a:solidFill>
                                    <a:srgbClr val="000000"/>
                                  </a:solidFill>
                                  <a:latin typeface="Cambria Math" panose="02040503050406030204" pitchFamily="18" charset="0"/>
                                  <a:ea typeface="Cambria Math" panose="02040503050406030204" pitchFamily="18" charset="0"/>
                                </a:rPr>
                              </m:ctrlPr>
                            </m:sSubPr>
                            <m:e>
                              <m:r>
                                <a:rPr lang="en-US" altLang="zh-CN" sz="2000" i="1">
                                  <a:solidFill>
                                    <a:srgbClr val="000000"/>
                                  </a:solidFill>
                                  <a:latin typeface="Cambria Math" panose="02040503050406030204" pitchFamily="18" charset="0"/>
                                  <a:ea typeface="Cambria Math" panose="02040503050406030204" pitchFamily="18" charset="0"/>
                                </a:rPr>
                                <m:t>||</m:t>
                              </m:r>
                              <m:nary>
                                <m:naryPr>
                                  <m:chr m:val="∑"/>
                                  <m:limLoc m:val="subSup"/>
                                  <m:ctrlPr>
                                    <a:rPr lang="en-US" altLang="zh-CN" sz="2000" i="1">
                                      <a:solidFill>
                                        <a:srgbClr val="000000"/>
                                      </a:solidFill>
                                      <a:latin typeface="Cambria Math" panose="02040503050406030204" pitchFamily="18" charset="0"/>
                                      <a:ea typeface="Cambria Math" panose="02040503050406030204" pitchFamily="18" charset="0"/>
                                    </a:rPr>
                                  </m:ctrlPr>
                                </m:naryPr>
                                <m:sub>
                                  <m:r>
                                    <m:rPr>
                                      <m:brk m:alnAt="25"/>
                                    </m:rPr>
                                    <a:rPr lang="en-US" altLang="zh-CN" sz="2000" i="1">
                                      <a:solidFill>
                                        <a:srgbClr val="000000"/>
                                      </a:solidFill>
                                      <a:latin typeface="Cambria Math" panose="02040503050406030204" pitchFamily="18" charset="0"/>
                                      <a:ea typeface="Cambria Math" panose="02040503050406030204" pitchFamily="18" charset="0"/>
                                    </a:rPr>
                                    <m:t>𝑖</m:t>
                                  </m:r>
                                  <m:r>
                                    <a:rPr lang="en-US" altLang="zh-CN" sz="2000" i="1">
                                      <a:solidFill>
                                        <a:srgbClr val="000000"/>
                                      </a:solidFill>
                                      <a:latin typeface="Cambria Math" panose="02040503050406030204" pitchFamily="18" charset="0"/>
                                      <a:ea typeface="Cambria Math" panose="02040503050406030204" pitchFamily="18" charset="0"/>
                                    </a:rPr>
                                    <m:t>=1</m:t>
                                  </m:r>
                                </m:sub>
                                <m:sup>
                                  <m:r>
                                    <a:rPr lang="en-US" altLang="zh-CN" sz="2000" i="1">
                                      <a:solidFill>
                                        <a:srgbClr val="000000"/>
                                      </a:solidFill>
                                      <a:latin typeface="Cambria Math" panose="02040503050406030204" pitchFamily="18" charset="0"/>
                                      <a:ea typeface="Cambria Math" panose="02040503050406030204" pitchFamily="18" charset="0"/>
                                    </a:rPr>
                                    <m:t>|</m:t>
                                  </m:r>
                                  <m:r>
                                    <a:rPr lang="en-US" altLang="zh-CN" sz="2000" i="1">
                                      <a:solidFill>
                                        <a:srgbClr val="000000"/>
                                      </a:solidFill>
                                      <a:latin typeface="Cambria Math" panose="02040503050406030204" pitchFamily="18" charset="0"/>
                                      <a:ea typeface="Cambria Math" panose="02040503050406030204" pitchFamily="18" charset="0"/>
                                    </a:rPr>
                                    <m:t>𝑀𝑎𝑠h𝑢𝑝</m:t>
                                  </m:r>
                                  <m:r>
                                    <a:rPr lang="en-US" altLang="zh-CN" sz="2000" i="1">
                                      <a:solidFill>
                                        <a:srgbClr val="000000"/>
                                      </a:solidFill>
                                      <a:latin typeface="Cambria Math" panose="02040503050406030204" pitchFamily="18" charset="0"/>
                                      <a:ea typeface="Cambria Math" panose="02040503050406030204" pitchFamily="18" charset="0"/>
                                    </a:rPr>
                                    <m:t>|</m:t>
                                  </m:r>
                                </m:sup>
                                <m:e>
                                  <m:sSub>
                                    <m:sSubPr>
                                      <m:ctrlPr>
                                        <a:rPr lang="en-US" altLang="zh-CN" sz="2000" i="1">
                                          <a:solidFill>
                                            <a:srgbClr val="000000"/>
                                          </a:solidFill>
                                          <a:latin typeface="Cambria Math" panose="02040503050406030204" pitchFamily="18" charset="0"/>
                                          <a:ea typeface="Cambria Math" panose="02040503050406030204" pitchFamily="18" charset="0"/>
                                        </a:rPr>
                                      </m:ctrlPr>
                                    </m:sSubPr>
                                    <m:e>
                                      <m:r>
                                        <a:rPr lang="en-US" altLang="zh-CN" sz="2000" i="1">
                                          <a:solidFill>
                                            <a:srgbClr val="000000"/>
                                          </a:solidFill>
                                          <a:latin typeface="Cambria Math" panose="02040503050406030204" pitchFamily="18" charset="0"/>
                                          <a:ea typeface="Cambria Math" panose="02040503050406030204" pitchFamily="18" charset="0"/>
                                        </a:rPr>
                                        <m:t>𝐶</m:t>
                                      </m:r>
                                    </m:e>
                                    <m:sub>
                                      <m:r>
                                        <a:rPr lang="en-US" altLang="zh-CN" sz="2000" i="1">
                                          <a:solidFill>
                                            <a:srgbClr val="000000"/>
                                          </a:solidFill>
                                          <a:latin typeface="Cambria Math" panose="02040503050406030204" pitchFamily="18" charset="0"/>
                                          <a:ea typeface="Cambria Math" panose="02040503050406030204" pitchFamily="18" charset="0"/>
                                        </a:rPr>
                                        <m:t>𝑖</m:t>
                                      </m:r>
                                      <m:r>
                                        <a:rPr lang="en-US" altLang="zh-CN" sz="2000" i="1">
                                          <a:solidFill>
                                            <a:srgbClr val="000000"/>
                                          </a:solidFill>
                                          <a:latin typeface="Cambria Math" panose="02040503050406030204" pitchFamily="18" charset="0"/>
                                          <a:ea typeface="Cambria Math" panose="02040503050406030204" pitchFamily="18" charset="0"/>
                                        </a:rPr>
                                        <m:t>,</m:t>
                                      </m:r>
                                      <m:r>
                                        <a:rPr lang="en-US" altLang="zh-CN" sz="2000" i="1">
                                          <a:solidFill>
                                            <a:srgbClr val="000000"/>
                                          </a:solidFill>
                                          <a:latin typeface="Cambria Math" panose="02040503050406030204" pitchFamily="18" charset="0"/>
                                          <a:ea typeface="Cambria Math" panose="02040503050406030204" pitchFamily="18" charset="0"/>
                                        </a:rPr>
                                        <m:t>𝑗</m:t>
                                      </m:r>
                                    </m:sub>
                                  </m:sSub>
                                  <m:r>
                                    <a:rPr lang="en-US" altLang="zh-CN" sz="2000" i="1">
                                      <a:solidFill>
                                        <a:srgbClr val="000000"/>
                                      </a:solidFill>
                                      <a:latin typeface="Cambria Math" panose="02040503050406030204" pitchFamily="18" charset="0"/>
                                      <a:ea typeface="Cambria Math" panose="02040503050406030204" pitchFamily="18" charset="0"/>
                                    </a:rPr>
                                    <m:t>∙</m:t>
                                  </m:r>
                                  <m:sSubSup>
                                    <m:sSubSupPr>
                                      <m:ctrlPr>
                                        <a:rPr lang="en-US" altLang="zh-CN" sz="2000" i="1">
                                          <a:solidFill>
                                            <a:srgbClr val="000000"/>
                                          </a:solidFill>
                                          <a:latin typeface="Cambria Math" panose="02040503050406030204" pitchFamily="18" charset="0"/>
                                          <a:ea typeface="Cambria Math" panose="02040503050406030204" pitchFamily="18" charset="0"/>
                                        </a:rPr>
                                      </m:ctrlPr>
                                    </m:sSubSupPr>
                                    <m:e>
                                      <m:r>
                                        <a:rPr lang="en-US" altLang="zh-CN" sz="2000" i="1">
                                          <a:solidFill>
                                            <a:srgbClr val="000000"/>
                                          </a:solidFill>
                                          <a:latin typeface="Cambria Math" panose="02040503050406030204" pitchFamily="18" charset="0"/>
                                          <a:ea typeface="Cambria Math" panose="02040503050406030204" pitchFamily="18" charset="0"/>
                                        </a:rPr>
                                        <m:t>𝑀</m:t>
                                      </m:r>
                                    </m:e>
                                    <m:sub>
                                      <m:r>
                                        <a:rPr lang="en-US" altLang="zh-CN" sz="2000" i="1">
                                          <a:solidFill>
                                            <a:srgbClr val="000000"/>
                                          </a:solidFill>
                                          <a:latin typeface="Cambria Math" panose="02040503050406030204" pitchFamily="18" charset="0"/>
                                          <a:ea typeface="Cambria Math" panose="02040503050406030204" pitchFamily="18" charset="0"/>
                                        </a:rPr>
                                        <m:t>𝑖</m:t>
                                      </m:r>
                                    </m:sub>
                                    <m:sup>
                                      <m:r>
                                        <a:rPr lang="en-US" altLang="zh-CN" sz="2000" i="1">
                                          <a:solidFill>
                                            <a:srgbClr val="000000"/>
                                          </a:solidFill>
                                          <a:latin typeface="Cambria Math" panose="02040503050406030204" pitchFamily="18" charset="0"/>
                                          <a:ea typeface="Cambria Math" panose="02040503050406030204" pitchFamily="18" charset="0"/>
                                        </a:rPr>
                                        <m:t>(</m:t>
                                      </m:r>
                                      <m:r>
                                        <a:rPr lang="en-US" altLang="zh-CN" sz="2000" i="1">
                                          <a:solidFill>
                                            <a:srgbClr val="000000"/>
                                          </a:solidFill>
                                          <a:latin typeface="Cambria Math" panose="02040503050406030204" pitchFamily="18" charset="0"/>
                                          <a:ea typeface="Cambria Math" panose="02040503050406030204" pitchFamily="18" charset="0"/>
                                        </a:rPr>
                                        <m:t>𝑛</m:t>
                                      </m:r>
                                      <m:r>
                                        <a:rPr lang="en-US" altLang="zh-CN" sz="2000" i="1">
                                          <a:solidFill>
                                            <a:srgbClr val="000000"/>
                                          </a:solidFill>
                                          <a:latin typeface="Cambria Math" panose="02040503050406030204" pitchFamily="18" charset="0"/>
                                          <a:ea typeface="Cambria Math" panose="02040503050406030204" pitchFamily="18" charset="0"/>
                                        </a:rPr>
                                        <m:t>−1)</m:t>
                                      </m:r>
                                    </m:sup>
                                  </m:sSubSup>
                                </m:e>
                              </m:nary>
                              <m:r>
                                <a:rPr lang="en-US" altLang="zh-CN" sz="2000" i="1">
                                  <a:solidFill>
                                    <a:srgbClr val="000000"/>
                                  </a:solidFill>
                                  <a:latin typeface="Cambria Math" panose="02040503050406030204" pitchFamily="18" charset="0"/>
                                  <a:ea typeface="Cambria Math" panose="02040503050406030204" pitchFamily="18" charset="0"/>
                                </a:rPr>
                                <m:t>||</m:t>
                              </m:r>
                            </m:e>
                            <m:sub>
                              <m:r>
                                <a:rPr lang="en-US" altLang="zh-CN" sz="2000" i="1">
                                  <a:solidFill>
                                    <a:srgbClr val="000000"/>
                                  </a:solidFill>
                                  <a:latin typeface="Cambria Math" panose="02040503050406030204" pitchFamily="18" charset="0"/>
                                  <a:ea typeface="Cambria Math" panose="02040503050406030204" pitchFamily="18" charset="0"/>
                                </a:rPr>
                                <m:t>2</m:t>
                              </m:r>
                            </m:sub>
                          </m:sSub>
                        </m:den>
                      </m:f>
                      <m:nary>
                        <m:naryPr>
                          <m:chr m:val="∑"/>
                          <m:ctrlPr>
                            <a:rPr lang="en-US" altLang="zh-CN" sz="2000" i="1">
                              <a:solidFill>
                                <a:srgbClr val="000000"/>
                              </a:solidFill>
                              <a:latin typeface="Cambria Math" panose="02040503050406030204" pitchFamily="18" charset="0"/>
                              <a:ea typeface="Cambria Math" panose="02040503050406030204" pitchFamily="18" charset="0"/>
                            </a:rPr>
                          </m:ctrlPr>
                        </m:naryPr>
                        <m:sub>
                          <m:r>
                            <m:rPr>
                              <m:brk m:alnAt="23"/>
                            </m:rPr>
                            <a:rPr lang="en-US" altLang="zh-CN" sz="2000" i="1">
                              <a:solidFill>
                                <a:srgbClr val="000000"/>
                              </a:solidFill>
                              <a:latin typeface="Cambria Math" panose="02040503050406030204" pitchFamily="18" charset="0"/>
                              <a:ea typeface="Cambria Math" panose="02040503050406030204" pitchFamily="18" charset="0"/>
                            </a:rPr>
                            <m:t>𝑖</m:t>
                          </m:r>
                          <m:r>
                            <a:rPr lang="en-US" altLang="zh-CN" sz="2000" i="1">
                              <a:solidFill>
                                <a:srgbClr val="000000"/>
                              </a:solidFill>
                              <a:latin typeface="Cambria Math" panose="02040503050406030204" pitchFamily="18" charset="0"/>
                              <a:ea typeface="Cambria Math" panose="02040503050406030204" pitchFamily="18" charset="0"/>
                            </a:rPr>
                            <m:t>=1</m:t>
                          </m:r>
                        </m:sub>
                        <m:sup>
                          <m:r>
                            <a:rPr lang="en-US" altLang="zh-CN" sz="2000" i="1">
                              <a:solidFill>
                                <a:srgbClr val="000000"/>
                              </a:solidFill>
                              <a:latin typeface="Cambria Math" panose="02040503050406030204" pitchFamily="18" charset="0"/>
                              <a:ea typeface="Cambria Math" panose="02040503050406030204" pitchFamily="18" charset="0"/>
                            </a:rPr>
                            <m:t>|</m:t>
                          </m:r>
                          <m:r>
                            <a:rPr lang="en-US" altLang="zh-CN" sz="2000" i="1">
                              <a:solidFill>
                                <a:srgbClr val="000000"/>
                              </a:solidFill>
                              <a:latin typeface="Cambria Math" panose="02040503050406030204" pitchFamily="18" charset="0"/>
                              <a:ea typeface="Cambria Math" panose="02040503050406030204" pitchFamily="18" charset="0"/>
                            </a:rPr>
                            <m:t>𝑀𝑎𝑠h𝑢𝑝</m:t>
                          </m:r>
                          <m:r>
                            <a:rPr lang="en-US" altLang="zh-CN" sz="2000" i="1">
                              <a:solidFill>
                                <a:srgbClr val="000000"/>
                              </a:solidFill>
                              <a:latin typeface="Cambria Math" panose="02040503050406030204" pitchFamily="18" charset="0"/>
                              <a:ea typeface="Cambria Math" panose="02040503050406030204" pitchFamily="18" charset="0"/>
                            </a:rPr>
                            <m:t>|</m:t>
                          </m:r>
                        </m:sup>
                        <m:e>
                          <m:sSub>
                            <m:sSubPr>
                              <m:ctrlPr>
                                <a:rPr lang="en-US" altLang="zh-CN" sz="2000" i="1">
                                  <a:solidFill>
                                    <a:srgbClr val="000000"/>
                                  </a:solidFill>
                                  <a:latin typeface="Cambria Math" panose="02040503050406030204" pitchFamily="18" charset="0"/>
                                  <a:ea typeface="Cambria Math" panose="02040503050406030204" pitchFamily="18" charset="0"/>
                                </a:rPr>
                              </m:ctrlPr>
                            </m:sSubPr>
                            <m:e>
                              <m:r>
                                <a:rPr lang="en-US" altLang="zh-CN" sz="2000" i="1">
                                  <a:solidFill>
                                    <a:srgbClr val="000000"/>
                                  </a:solidFill>
                                  <a:latin typeface="Cambria Math" panose="02040503050406030204" pitchFamily="18" charset="0"/>
                                  <a:ea typeface="Cambria Math" panose="02040503050406030204" pitchFamily="18" charset="0"/>
                                </a:rPr>
                                <m:t>𝐶</m:t>
                              </m:r>
                            </m:e>
                            <m:sub>
                              <m:r>
                                <a:rPr lang="en-US" altLang="zh-CN" sz="2000" i="1">
                                  <a:solidFill>
                                    <a:srgbClr val="000000"/>
                                  </a:solidFill>
                                  <a:latin typeface="Cambria Math" panose="02040503050406030204" pitchFamily="18" charset="0"/>
                                  <a:ea typeface="Cambria Math" panose="02040503050406030204" pitchFamily="18" charset="0"/>
                                </a:rPr>
                                <m:t>𝑖</m:t>
                              </m:r>
                              <m:r>
                                <a:rPr lang="en-US" altLang="zh-CN" sz="2000" i="1">
                                  <a:solidFill>
                                    <a:srgbClr val="000000"/>
                                  </a:solidFill>
                                  <a:latin typeface="Cambria Math" panose="02040503050406030204" pitchFamily="18" charset="0"/>
                                  <a:ea typeface="Cambria Math" panose="02040503050406030204" pitchFamily="18" charset="0"/>
                                </a:rPr>
                                <m:t>,</m:t>
                              </m:r>
                              <m:r>
                                <a:rPr lang="en-US" altLang="zh-CN" sz="2000" i="1">
                                  <a:solidFill>
                                    <a:srgbClr val="000000"/>
                                  </a:solidFill>
                                  <a:latin typeface="Cambria Math" panose="02040503050406030204" pitchFamily="18" charset="0"/>
                                  <a:ea typeface="Cambria Math" panose="02040503050406030204" pitchFamily="18" charset="0"/>
                                </a:rPr>
                                <m:t>𝑗</m:t>
                              </m:r>
                            </m:sub>
                          </m:sSub>
                          <m:r>
                            <a:rPr lang="en-US" altLang="zh-CN" sz="2000" i="1">
                              <a:solidFill>
                                <a:srgbClr val="000000"/>
                              </a:solidFill>
                              <a:latin typeface="Cambria Math" panose="02040503050406030204" pitchFamily="18" charset="0"/>
                              <a:ea typeface="Cambria Math" panose="02040503050406030204" pitchFamily="18" charset="0"/>
                            </a:rPr>
                            <m:t>∙</m:t>
                          </m:r>
                          <m:sSubSup>
                            <m:sSubSupPr>
                              <m:ctrlPr>
                                <a:rPr lang="en-US" altLang="zh-CN" sz="2000" i="1">
                                  <a:solidFill>
                                    <a:srgbClr val="000000"/>
                                  </a:solidFill>
                                  <a:latin typeface="Cambria Math" panose="02040503050406030204" pitchFamily="18" charset="0"/>
                                  <a:ea typeface="Cambria Math" panose="02040503050406030204" pitchFamily="18" charset="0"/>
                                </a:rPr>
                              </m:ctrlPr>
                            </m:sSubSupPr>
                            <m:e>
                              <m:r>
                                <a:rPr lang="en-US" altLang="zh-CN" sz="2000" i="1">
                                  <a:solidFill>
                                    <a:srgbClr val="000000"/>
                                  </a:solidFill>
                                  <a:latin typeface="Cambria Math" panose="02040503050406030204" pitchFamily="18" charset="0"/>
                                  <a:ea typeface="Cambria Math" panose="02040503050406030204" pitchFamily="18" charset="0"/>
                                </a:rPr>
                                <m:t>𝑀</m:t>
                              </m:r>
                            </m:e>
                            <m:sub>
                              <m:r>
                                <a:rPr lang="en-US" altLang="zh-CN" sz="2000" i="1">
                                  <a:solidFill>
                                    <a:srgbClr val="000000"/>
                                  </a:solidFill>
                                  <a:latin typeface="Cambria Math" panose="02040503050406030204" pitchFamily="18" charset="0"/>
                                  <a:ea typeface="Cambria Math" panose="02040503050406030204" pitchFamily="18" charset="0"/>
                                </a:rPr>
                                <m:t>𝑖</m:t>
                              </m:r>
                            </m:sub>
                            <m:sup>
                              <m:r>
                                <a:rPr lang="en-US" altLang="zh-CN" sz="2000" i="1">
                                  <a:solidFill>
                                    <a:srgbClr val="000000"/>
                                  </a:solidFill>
                                  <a:latin typeface="Cambria Math" panose="02040503050406030204" pitchFamily="18" charset="0"/>
                                  <a:ea typeface="Cambria Math" panose="02040503050406030204" pitchFamily="18" charset="0"/>
                                </a:rPr>
                                <m:t>(</m:t>
                              </m:r>
                              <m:r>
                                <a:rPr lang="en-US" altLang="zh-CN" sz="2000" i="1">
                                  <a:solidFill>
                                    <a:srgbClr val="000000"/>
                                  </a:solidFill>
                                  <a:latin typeface="Cambria Math" panose="02040503050406030204" pitchFamily="18" charset="0"/>
                                  <a:ea typeface="Cambria Math" panose="02040503050406030204" pitchFamily="18" charset="0"/>
                                </a:rPr>
                                <m:t>𝑛</m:t>
                              </m:r>
                              <m:r>
                                <a:rPr lang="en-US" altLang="zh-CN" sz="2000" i="1">
                                  <a:solidFill>
                                    <a:srgbClr val="000000"/>
                                  </a:solidFill>
                                  <a:latin typeface="Cambria Math" panose="02040503050406030204" pitchFamily="18" charset="0"/>
                                  <a:ea typeface="Cambria Math" panose="02040503050406030204" pitchFamily="18" charset="0"/>
                                </a:rPr>
                                <m:t>−1)</m:t>
                              </m:r>
                            </m:sup>
                          </m:sSubSup>
                        </m:e>
                      </m:nary>
                    </m:oMath>
                  </m:oMathPara>
                </a14:m>
                <a:endParaRPr lang="zh-CN" altLang="en-US" sz="2400" b="1" dirty="0">
                  <a:solidFill>
                    <a:srgbClr val="000000"/>
                  </a:solidFill>
                  <a:latin typeface="+mn-ea"/>
                </a:endParaRPr>
              </a:p>
              <a:p>
                <a:pPr algn="just"/>
                <a:endParaRPr lang="en-US" altLang="zh-CN" sz="2000" b="1" dirty="0" smtClean="0">
                  <a:solidFill>
                    <a:srgbClr val="000000"/>
                  </a:solidFill>
                  <a:latin typeface="+mn-ea"/>
                </a:endParaRPr>
              </a:p>
              <a:p>
                <a:pPr algn="just"/>
                <a:r>
                  <a:rPr lang="zh-CN" altLang="en-US" sz="2000" b="1" dirty="0" smtClean="0">
                    <a:solidFill>
                      <a:srgbClr val="000000"/>
                    </a:solidFill>
                    <a:latin typeface="+mn-ea"/>
                  </a:rPr>
                  <a:t>由</a:t>
                </a:r>
                <a:r>
                  <a:rPr lang="zh-CN" altLang="en-US" sz="2000" b="1" dirty="0">
                    <a:solidFill>
                      <a:srgbClr val="000000"/>
                    </a:solidFill>
                    <a:latin typeface="+mn-ea"/>
                  </a:rPr>
                  <a:t>第 </a:t>
                </a:r>
                <a:r>
                  <a:rPr lang="en-US" altLang="zh-CN" sz="2000" b="1" dirty="0">
                    <a:solidFill>
                      <a:srgbClr val="000000"/>
                    </a:solidFill>
                    <a:latin typeface="+mn-ea"/>
                  </a:rPr>
                  <a:t>n </a:t>
                </a:r>
                <a:r>
                  <a:rPr lang="zh-CN" altLang="en-US" sz="2000" b="1" dirty="0">
                    <a:solidFill>
                      <a:srgbClr val="000000"/>
                    </a:solidFill>
                    <a:latin typeface="+mn-ea"/>
                  </a:rPr>
                  <a:t>轮得到的 </a:t>
                </a:r>
                <a:r>
                  <a:rPr lang="en-US" altLang="zh-CN" sz="2000" b="1" dirty="0">
                    <a:solidFill>
                      <a:srgbClr val="000000"/>
                    </a:solidFill>
                    <a:latin typeface="+mn-ea"/>
                  </a:rPr>
                  <a:t>A</a:t>
                </a:r>
                <a:r>
                  <a:rPr lang="en-US" altLang="zh-CN" sz="2000" b="1" dirty="0" smtClean="0">
                    <a:solidFill>
                      <a:srgbClr val="000000"/>
                    </a:solidFill>
                    <a:latin typeface="+mn-ea"/>
                  </a:rPr>
                  <a:t> </a:t>
                </a:r>
                <a:r>
                  <a:rPr lang="zh-CN" altLang="en-US" sz="2000" b="1" dirty="0">
                    <a:solidFill>
                      <a:srgbClr val="000000"/>
                    </a:solidFill>
                    <a:latin typeface="+mn-ea"/>
                  </a:rPr>
                  <a:t>计算第 </a:t>
                </a:r>
                <a:r>
                  <a:rPr lang="en-US" altLang="zh-CN" sz="2000" b="1" dirty="0" err="1">
                    <a:solidFill>
                      <a:srgbClr val="000000"/>
                    </a:solidFill>
                    <a:latin typeface="+mn-ea"/>
                  </a:rPr>
                  <a:t>i</a:t>
                </a:r>
                <a:r>
                  <a:rPr lang="en-US" altLang="zh-CN" sz="2000" b="1" dirty="0">
                    <a:solidFill>
                      <a:srgbClr val="000000"/>
                    </a:solidFill>
                    <a:latin typeface="+mn-ea"/>
                  </a:rPr>
                  <a:t> </a:t>
                </a:r>
                <a:r>
                  <a:rPr lang="zh-CN" altLang="en-US" sz="2000" b="1" dirty="0" smtClean="0">
                    <a:solidFill>
                      <a:srgbClr val="000000"/>
                    </a:solidFill>
                    <a:latin typeface="+mn-ea"/>
                  </a:rPr>
                  <a:t>个</a:t>
                </a:r>
                <a:r>
                  <a:rPr lang="en-US" altLang="zh-CN" sz="2000" b="1" dirty="0" smtClean="0">
                    <a:solidFill>
                      <a:srgbClr val="000000"/>
                    </a:solidFill>
                    <a:latin typeface="+mn-ea"/>
                  </a:rPr>
                  <a:t>Mashup </a:t>
                </a:r>
                <a:r>
                  <a:rPr lang="zh-CN" altLang="en-US" sz="2000" b="1" dirty="0">
                    <a:solidFill>
                      <a:srgbClr val="000000"/>
                    </a:solidFill>
                    <a:latin typeface="+mn-ea"/>
                  </a:rPr>
                  <a:t>的向量表示</a:t>
                </a:r>
                <a:r>
                  <a:rPr lang="zh-CN" altLang="en-US" sz="2000" b="1" dirty="0" smtClean="0">
                    <a:solidFill>
                      <a:srgbClr val="000000"/>
                    </a:solidFill>
                    <a:latin typeface="+mn-ea"/>
                  </a:rPr>
                  <a:t>：</a:t>
                </a:r>
                <a:endParaRPr lang="en-US" altLang="zh-CN" sz="2000" b="1" dirty="0">
                  <a:solidFill>
                    <a:srgbClr val="000000"/>
                  </a:solidFill>
                  <a:latin typeface="+mn-ea"/>
                </a:endParaRPr>
              </a:p>
              <a:p>
                <a:pPr algn="just"/>
                <a:endParaRPr lang="zh-CN" altLang="en-US" sz="2000" b="1" dirty="0">
                  <a:solidFill>
                    <a:srgbClr val="000000"/>
                  </a:solidFill>
                  <a:latin typeface="+mn-ea"/>
                </a:endParaRPr>
              </a:p>
              <a:p>
                <a:pPr algn="just"/>
                <a14:m>
                  <m:oMathPara xmlns:m="http://schemas.openxmlformats.org/officeDocument/2006/math">
                    <m:oMathParaPr>
                      <m:jc m:val="centerGroup"/>
                    </m:oMathParaPr>
                    <m:oMath xmlns:m="http://schemas.openxmlformats.org/officeDocument/2006/math">
                      <m:sSubSup>
                        <m:sSubSupPr>
                          <m:ctrlPr>
                            <a:rPr lang="en-US" altLang="zh-CN" sz="2000" i="1">
                              <a:solidFill>
                                <a:srgbClr val="000000"/>
                              </a:solidFill>
                              <a:latin typeface="Cambria Math" panose="02040503050406030204" pitchFamily="18" charset="0"/>
                            </a:rPr>
                          </m:ctrlPr>
                        </m:sSubSupPr>
                        <m:e>
                          <m:r>
                            <a:rPr lang="en-US" altLang="zh-CN" sz="2000" b="0" i="1" smtClean="0">
                              <a:solidFill>
                                <a:srgbClr val="000000"/>
                              </a:solidFill>
                              <a:latin typeface="Cambria Math" panose="02040503050406030204" pitchFamily="18" charset="0"/>
                            </a:rPr>
                            <m:t>𝑀</m:t>
                          </m:r>
                        </m:e>
                        <m:sub>
                          <m:r>
                            <a:rPr lang="en-US" altLang="zh-CN" sz="2000" b="0" i="1" smtClean="0">
                              <a:solidFill>
                                <a:srgbClr val="000000"/>
                              </a:solidFill>
                              <a:latin typeface="Cambria Math" panose="02040503050406030204" pitchFamily="18" charset="0"/>
                            </a:rPr>
                            <m:t>𝑖</m:t>
                          </m:r>
                        </m:sub>
                        <m:sup>
                          <m:r>
                            <a:rPr lang="en-US" altLang="zh-CN" sz="2000" i="1">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𝑛</m:t>
                          </m:r>
                          <m:r>
                            <a:rPr lang="en-US" altLang="zh-CN" sz="2000" i="1">
                              <a:solidFill>
                                <a:srgbClr val="000000"/>
                              </a:solidFill>
                              <a:latin typeface="Cambria Math" panose="02040503050406030204" pitchFamily="18" charset="0"/>
                            </a:rPr>
                            <m:t>)</m:t>
                          </m:r>
                        </m:sup>
                      </m:sSubSup>
                      <m:r>
                        <a:rPr lang="en-US" altLang="zh-CN" sz="2000" i="1">
                          <a:solidFill>
                            <a:srgbClr val="000000"/>
                          </a:solidFill>
                          <a:latin typeface="Cambria Math" panose="02040503050406030204" pitchFamily="18" charset="0"/>
                          <a:ea typeface="Cambria Math" panose="02040503050406030204" pitchFamily="18" charset="0"/>
                        </a:rPr>
                        <m:t>=</m:t>
                      </m:r>
                      <m:f>
                        <m:fPr>
                          <m:ctrlPr>
                            <a:rPr lang="en-US" altLang="zh-CN" sz="2000" i="1">
                              <a:solidFill>
                                <a:srgbClr val="000000"/>
                              </a:solidFill>
                              <a:latin typeface="Cambria Math" panose="02040503050406030204" pitchFamily="18" charset="0"/>
                              <a:ea typeface="Cambria Math" panose="02040503050406030204" pitchFamily="18" charset="0"/>
                            </a:rPr>
                          </m:ctrlPr>
                        </m:fPr>
                        <m:num>
                          <m:r>
                            <a:rPr lang="en-US" altLang="zh-CN" sz="2000" i="1">
                              <a:solidFill>
                                <a:srgbClr val="000000"/>
                              </a:solidFill>
                              <a:latin typeface="Cambria Math" panose="02040503050406030204" pitchFamily="18" charset="0"/>
                              <a:ea typeface="Cambria Math" panose="02040503050406030204" pitchFamily="18" charset="0"/>
                            </a:rPr>
                            <m:t>1</m:t>
                          </m:r>
                        </m:num>
                        <m:den>
                          <m:sSub>
                            <m:sSubPr>
                              <m:ctrlPr>
                                <a:rPr lang="en-US" altLang="zh-CN" sz="2000" i="1">
                                  <a:solidFill>
                                    <a:srgbClr val="000000"/>
                                  </a:solidFill>
                                  <a:latin typeface="Cambria Math" panose="02040503050406030204" pitchFamily="18" charset="0"/>
                                  <a:ea typeface="Cambria Math" panose="02040503050406030204" pitchFamily="18" charset="0"/>
                                </a:rPr>
                              </m:ctrlPr>
                            </m:sSubPr>
                            <m:e>
                              <m:r>
                                <a:rPr lang="en-US" altLang="zh-CN" sz="2000" i="1">
                                  <a:solidFill>
                                    <a:srgbClr val="000000"/>
                                  </a:solidFill>
                                  <a:latin typeface="Cambria Math" panose="02040503050406030204" pitchFamily="18" charset="0"/>
                                  <a:ea typeface="Cambria Math" panose="02040503050406030204" pitchFamily="18" charset="0"/>
                                </a:rPr>
                                <m:t>||</m:t>
                              </m:r>
                              <m:nary>
                                <m:naryPr>
                                  <m:chr m:val="∑"/>
                                  <m:limLoc m:val="subSup"/>
                                  <m:ctrlPr>
                                    <a:rPr lang="en-US" altLang="zh-CN" sz="2000" i="1">
                                      <a:solidFill>
                                        <a:srgbClr val="000000"/>
                                      </a:solidFill>
                                      <a:latin typeface="Cambria Math" panose="02040503050406030204" pitchFamily="18" charset="0"/>
                                      <a:ea typeface="Cambria Math" panose="02040503050406030204" pitchFamily="18" charset="0"/>
                                    </a:rPr>
                                  </m:ctrlPr>
                                </m:naryPr>
                                <m:sub>
                                  <m:r>
                                    <m:rPr>
                                      <m:brk m:alnAt="1"/>
                                    </m:rPr>
                                    <a:rPr lang="en-US" altLang="zh-CN" sz="2000" b="0" i="1" smtClean="0">
                                      <a:solidFill>
                                        <a:srgbClr val="000000"/>
                                      </a:solidFill>
                                      <a:latin typeface="Cambria Math" panose="02040503050406030204" pitchFamily="18" charset="0"/>
                                      <a:ea typeface="Cambria Math" panose="02040503050406030204" pitchFamily="18" charset="0"/>
                                    </a:rPr>
                                    <m:t>𝑗</m:t>
                                  </m:r>
                                </m:sub>
                                <m:sup>
                                  <m:r>
                                    <a:rPr lang="en-US" altLang="zh-CN" sz="2000" b="0" i="1" smtClean="0">
                                      <a:solidFill>
                                        <a:srgbClr val="000000"/>
                                      </a:solidFill>
                                      <a:latin typeface="Cambria Math" panose="02040503050406030204" pitchFamily="18" charset="0"/>
                                      <a:ea typeface="Cambria Math" panose="02040503050406030204" pitchFamily="18" charset="0"/>
                                    </a:rPr>
                                    <m:t>|</m:t>
                                  </m:r>
                                  <m:r>
                                    <a:rPr lang="en-US" altLang="zh-CN" sz="2000" b="0" i="1" smtClean="0">
                                      <a:solidFill>
                                        <a:srgbClr val="000000"/>
                                      </a:solidFill>
                                      <a:latin typeface="Cambria Math" panose="02040503050406030204" pitchFamily="18" charset="0"/>
                                      <a:ea typeface="Cambria Math" panose="02040503050406030204" pitchFamily="18" charset="0"/>
                                    </a:rPr>
                                    <m:t>𝐴𝑃𝐼</m:t>
                                  </m:r>
                                  <m:r>
                                    <a:rPr lang="en-US" altLang="zh-CN" sz="2000" i="1">
                                      <a:solidFill>
                                        <a:srgbClr val="000000"/>
                                      </a:solidFill>
                                      <a:latin typeface="Cambria Math" panose="02040503050406030204" pitchFamily="18" charset="0"/>
                                      <a:ea typeface="Cambria Math" panose="02040503050406030204" pitchFamily="18" charset="0"/>
                                    </a:rPr>
                                    <m:t>|</m:t>
                                  </m:r>
                                </m:sup>
                                <m:e>
                                  <m:sSub>
                                    <m:sSubPr>
                                      <m:ctrlPr>
                                        <a:rPr lang="en-US" altLang="zh-CN" sz="2000" i="1">
                                          <a:solidFill>
                                            <a:srgbClr val="000000"/>
                                          </a:solidFill>
                                          <a:latin typeface="Cambria Math" panose="02040503050406030204" pitchFamily="18" charset="0"/>
                                          <a:ea typeface="Cambria Math" panose="02040503050406030204" pitchFamily="18" charset="0"/>
                                        </a:rPr>
                                      </m:ctrlPr>
                                    </m:sSubPr>
                                    <m:e>
                                      <m:r>
                                        <a:rPr lang="en-US" altLang="zh-CN" sz="2000" i="1">
                                          <a:solidFill>
                                            <a:srgbClr val="000000"/>
                                          </a:solidFill>
                                          <a:latin typeface="Cambria Math" panose="02040503050406030204" pitchFamily="18" charset="0"/>
                                          <a:ea typeface="Cambria Math" panose="02040503050406030204" pitchFamily="18" charset="0"/>
                                        </a:rPr>
                                        <m:t>𝐶</m:t>
                                      </m:r>
                                    </m:e>
                                    <m:sub>
                                      <m:r>
                                        <a:rPr lang="en-US" altLang="zh-CN" sz="2000" i="1">
                                          <a:solidFill>
                                            <a:srgbClr val="000000"/>
                                          </a:solidFill>
                                          <a:latin typeface="Cambria Math" panose="02040503050406030204" pitchFamily="18" charset="0"/>
                                          <a:ea typeface="Cambria Math" panose="02040503050406030204" pitchFamily="18" charset="0"/>
                                        </a:rPr>
                                        <m:t>𝑖</m:t>
                                      </m:r>
                                      <m:r>
                                        <a:rPr lang="en-US" altLang="zh-CN" sz="2000" i="1">
                                          <a:solidFill>
                                            <a:srgbClr val="000000"/>
                                          </a:solidFill>
                                          <a:latin typeface="Cambria Math" panose="02040503050406030204" pitchFamily="18" charset="0"/>
                                          <a:ea typeface="Cambria Math" panose="02040503050406030204" pitchFamily="18" charset="0"/>
                                        </a:rPr>
                                        <m:t>,</m:t>
                                      </m:r>
                                      <m:r>
                                        <a:rPr lang="en-US" altLang="zh-CN" sz="2000" i="1">
                                          <a:solidFill>
                                            <a:srgbClr val="000000"/>
                                          </a:solidFill>
                                          <a:latin typeface="Cambria Math" panose="02040503050406030204" pitchFamily="18" charset="0"/>
                                          <a:ea typeface="Cambria Math" panose="02040503050406030204" pitchFamily="18" charset="0"/>
                                        </a:rPr>
                                        <m:t>𝑗</m:t>
                                      </m:r>
                                    </m:sub>
                                  </m:sSub>
                                  <m:r>
                                    <a:rPr lang="en-US" altLang="zh-CN" sz="2000" i="1">
                                      <a:solidFill>
                                        <a:srgbClr val="000000"/>
                                      </a:solidFill>
                                      <a:latin typeface="Cambria Math" panose="02040503050406030204" pitchFamily="18" charset="0"/>
                                      <a:ea typeface="Cambria Math" panose="02040503050406030204" pitchFamily="18" charset="0"/>
                                    </a:rPr>
                                    <m:t>∙</m:t>
                                  </m:r>
                                  <m:sSubSup>
                                    <m:sSubSupPr>
                                      <m:ctrlPr>
                                        <a:rPr lang="en-US" altLang="zh-CN" sz="2000" i="1">
                                          <a:solidFill>
                                            <a:srgbClr val="000000"/>
                                          </a:solidFill>
                                          <a:latin typeface="Cambria Math" panose="02040503050406030204" pitchFamily="18" charset="0"/>
                                          <a:ea typeface="Cambria Math" panose="02040503050406030204" pitchFamily="18" charset="0"/>
                                        </a:rPr>
                                      </m:ctrlPr>
                                    </m:sSubSupPr>
                                    <m:e>
                                      <m:r>
                                        <a:rPr lang="en-US" altLang="zh-CN" sz="2000" b="0" i="1" smtClean="0">
                                          <a:solidFill>
                                            <a:srgbClr val="000000"/>
                                          </a:solidFill>
                                          <a:latin typeface="Cambria Math" panose="02040503050406030204" pitchFamily="18" charset="0"/>
                                          <a:ea typeface="Cambria Math" panose="02040503050406030204" pitchFamily="18" charset="0"/>
                                        </a:rPr>
                                        <m:t>𝐴</m:t>
                                      </m:r>
                                    </m:e>
                                    <m:sub>
                                      <m:r>
                                        <a:rPr lang="en-US" altLang="zh-CN" sz="2000" b="0" i="1" smtClean="0">
                                          <a:solidFill>
                                            <a:srgbClr val="000000"/>
                                          </a:solidFill>
                                          <a:latin typeface="Cambria Math" panose="02040503050406030204" pitchFamily="18" charset="0"/>
                                          <a:ea typeface="Cambria Math" panose="02040503050406030204" pitchFamily="18" charset="0"/>
                                        </a:rPr>
                                        <m:t>𝑗</m:t>
                                      </m:r>
                                    </m:sub>
                                    <m:sup>
                                      <m:r>
                                        <a:rPr lang="en-US" altLang="zh-CN" sz="2000" i="1">
                                          <a:solidFill>
                                            <a:srgbClr val="000000"/>
                                          </a:solidFill>
                                          <a:latin typeface="Cambria Math" panose="02040503050406030204" pitchFamily="18" charset="0"/>
                                          <a:ea typeface="Cambria Math" panose="02040503050406030204" pitchFamily="18" charset="0"/>
                                        </a:rPr>
                                        <m:t>(</m:t>
                                      </m:r>
                                      <m:r>
                                        <a:rPr lang="en-US" altLang="zh-CN" sz="2000" i="1" smtClean="0">
                                          <a:solidFill>
                                            <a:srgbClr val="000000"/>
                                          </a:solidFill>
                                          <a:latin typeface="Cambria Math" panose="02040503050406030204" pitchFamily="18" charset="0"/>
                                          <a:ea typeface="Cambria Math" panose="02040503050406030204" pitchFamily="18" charset="0"/>
                                        </a:rPr>
                                        <m:t>𝑛</m:t>
                                      </m:r>
                                      <m:r>
                                        <a:rPr lang="en-US" altLang="zh-CN" sz="2000" i="1">
                                          <a:solidFill>
                                            <a:srgbClr val="000000"/>
                                          </a:solidFill>
                                          <a:latin typeface="Cambria Math" panose="02040503050406030204" pitchFamily="18" charset="0"/>
                                          <a:ea typeface="Cambria Math" panose="02040503050406030204" pitchFamily="18" charset="0"/>
                                        </a:rPr>
                                        <m:t>)</m:t>
                                      </m:r>
                                    </m:sup>
                                  </m:sSubSup>
                                </m:e>
                              </m:nary>
                              <m:r>
                                <a:rPr lang="en-US" altLang="zh-CN" sz="2000" i="1">
                                  <a:solidFill>
                                    <a:srgbClr val="000000"/>
                                  </a:solidFill>
                                  <a:latin typeface="Cambria Math" panose="02040503050406030204" pitchFamily="18" charset="0"/>
                                  <a:ea typeface="Cambria Math" panose="02040503050406030204" pitchFamily="18" charset="0"/>
                                </a:rPr>
                                <m:t>||</m:t>
                              </m:r>
                            </m:e>
                            <m:sub>
                              <m:r>
                                <a:rPr lang="en-US" altLang="zh-CN" sz="2000" i="1">
                                  <a:solidFill>
                                    <a:srgbClr val="000000"/>
                                  </a:solidFill>
                                  <a:latin typeface="Cambria Math" panose="02040503050406030204" pitchFamily="18" charset="0"/>
                                  <a:ea typeface="Cambria Math" panose="02040503050406030204" pitchFamily="18" charset="0"/>
                                </a:rPr>
                                <m:t>2</m:t>
                              </m:r>
                            </m:sub>
                          </m:sSub>
                        </m:den>
                      </m:f>
                      <m:nary>
                        <m:naryPr>
                          <m:chr m:val="∑"/>
                          <m:ctrlPr>
                            <a:rPr lang="en-US" altLang="zh-CN" sz="2000" i="1">
                              <a:solidFill>
                                <a:srgbClr val="000000"/>
                              </a:solidFill>
                              <a:latin typeface="Cambria Math" panose="02040503050406030204" pitchFamily="18" charset="0"/>
                              <a:ea typeface="Cambria Math" panose="02040503050406030204" pitchFamily="18" charset="0"/>
                            </a:rPr>
                          </m:ctrlPr>
                        </m:naryPr>
                        <m:sub>
                          <m:r>
                            <a:rPr lang="en-US" altLang="zh-CN" sz="2000" b="0" i="1" smtClean="0">
                              <a:solidFill>
                                <a:srgbClr val="000000"/>
                              </a:solidFill>
                              <a:latin typeface="Cambria Math" panose="02040503050406030204" pitchFamily="18" charset="0"/>
                              <a:ea typeface="Cambria Math" panose="02040503050406030204" pitchFamily="18" charset="0"/>
                            </a:rPr>
                            <m:t>𝑗</m:t>
                          </m:r>
                          <m:r>
                            <a:rPr lang="en-US" altLang="zh-CN" sz="2000" i="1">
                              <a:solidFill>
                                <a:srgbClr val="000000"/>
                              </a:solidFill>
                              <a:latin typeface="Cambria Math" panose="02040503050406030204" pitchFamily="18" charset="0"/>
                              <a:ea typeface="Cambria Math" panose="02040503050406030204" pitchFamily="18" charset="0"/>
                            </a:rPr>
                            <m:t>=1</m:t>
                          </m:r>
                        </m:sub>
                        <m:sup>
                          <m:r>
                            <a:rPr lang="en-US" altLang="zh-CN" sz="2000" i="1">
                              <a:solidFill>
                                <a:srgbClr val="000000"/>
                              </a:solidFill>
                              <a:latin typeface="Cambria Math" panose="02040503050406030204" pitchFamily="18" charset="0"/>
                              <a:ea typeface="Cambria Math" panose="02040503050406030204" pitchFamily="18" charset="0"/>
                            </a:rPr>
                            <m:t>|</m:t>
                          </m:r>
                          <m:r>
                            <a:rPr lang="en-US" altLang="zh-CN" sz="2000" b="0" i="1" smtClean="0">
                              <a:solidFill>
                                <a:srgbClr val="000000"/>
                              </a:solidFill>
                              <a:latin typeface="Cambria Math" panose="02040503050406030204" pitchFamily="18" charset="0"/>
                              <a:ea typeface="Cambria Math" panose="02040503050406030204" pitchFamily="18" charset="0"/>
                            </a:rPr>
                            <m:t>𝐴𝑃𝐼</m:t>
                          </m:r>
                          <m:r>
                            <a:rPr lang="en-US" altLang="zh-CN" sz="2000" i="1">
                              <a:solidFill>
                                <a:srgbClr val="000000"/>
                              </a:solidFill>
                              <a:latin typeface="Cambria Math" panose="02040503050406030204" pitchFamily="18" charset="0"/>
                              <a:ea typeface="Cambria Math" panose="02040503050406030204" pitchFamily="18" charset="0"/>
                            </a:rPr>
                            <m:t>|</m:t>
                          </m:r>
                        </m:sup>
                        <m:e>
                          <m:sSub>
                            <m:sSubPr>
                              <m:ctrlPr>
                                <a:rPr lang="en-US" altLang="zh-CN" sz="2000" i="1">
                                  <a:solidFill>
                                    <a:srgbClr val="000000"/>
                                  </a:solidFill>
                                  <a:latin typeface="Cambria Math" panose="02040503050406030204" pitchFamily="18" charset="0"/>
                                  <a:ea typeface="Cambria Math" panose="02040503050406030204" pitchFamily="18" charset="0"/>
                                </a:rPr>
                              </m:ctrlPr>
                            </m:sSubPr>
                            <m:e>
                              <m:r>
                                <a:rPr lang="en-US" altLang="zh-CN" sz="2000" i="1">
                                  <a:solidFill>
                                    <a:srgbClr val="000000"/>
                                  </a:solidFill>
                                  <a:latin typeface="Cambria Math" panose="02040503050406030204" pitchFamily="18" charset="0"/>
                                  <a:ea typeface="Cambria Math" panose="02040503050406030204" pitchFamily="18" charset="0"/>
                                </a:rPr>
                                <m:t>𝐶</m:t>
                              </m:r>
                            </m:e>
                            <m:sub>
                              <m:r>
                                <a:rPr lang="en-US" altLang="zh-CN" sz="2000" i="1">
                                  <a:solidFill>
                                    <a:srgbClr val="000000"/>
                                  </a:solidFill>
                                  <a:latin typeface="Cambria Math" panose="02040503050406030204" pitchFamily="18" charset="0"/>
                                  <a:ea typeface="Cambria Math" panose="02040503050406030204" pitchFamily="18" charset="0"/>
                                </a:rPr>
                                <m:t>𝑖</m:t>
                              </m:r>
                              <m:r>
                                <a:rPr lang="en-US" altLang="zh-CN" sz="2000" i="1">
                                  <a:solidFill>
                                    <a:srgbClr val="000000"/>
                                  </a:solidFill>
                                  <a:latin typeface="Cambria Math" panose="02040503050406030204" pitchFamily="18" charset="0"/>
                                  <a:ea typeface="Cambria Math" panose="02040503050406030204" pitchFamily="18" charset="0"/>
                                </a:rPr>
                                <m:t>,</m:t>
                              </m:r>
                              <m:r>
                                <a:rPr lang="en-US" altLang="zh-CN" sz="2000" i="1">
                                  <a:solidFill>
                                    <a:srgbClr val="000000"/>
                                  </a:solidFill>
                                  <a:latin typeface="Cambria Math" panose="02040503050406030204" pitchFamily="18" charset="0"/>
                                  <a:ea typeface="Cambria Math" panose="02040503050406030204" pitchFamily="18" charset="0"/>
                                </a:rPr>
                                <m:t>𝑗</m:t>
                              </m:r>
                            </m:sub>
                          </m:sSub>
                          <m:r>
                            <a:rPr lang="en-US" altLang="zh-CN" sz="2000" i="1">
                              <a:solidFill>
                                <a:srgbClr val="000000"/>
                              </a:solidFill>
                              <a:latin typeface="Cambria Math" panose="02040503050406030204" pitchFamily="18" charset="0"/>
                              <a:ea typeface="Cambria Math" panose="02040503050406030204" pitchFamily="18" charset="0"/>
                            </a:rPr>
                            <m:t>∙</m:t>
                          </m:r>
                          <m:sSubSup>
                            <m:sSubSupPr>
                              <m:ctrlPr>
                                <a:rPr lang="en-US" altLang="zh-CN" sz="2000" i="1">
                                  <a:solidFill>
                                    <a:srgbClr val="000000"/>
                                  </a:solidFill>
                                  <a:latin typeface="Cambria Math" panose="02040503050406030204" pitchFamily="18" charset="0"/>
                                  <a:ea typeface="Cambria Math" panose="02040503050406030204" pitchFamily="18" charset="0"/>
                                </a:rPr>
                              </m:ctrlPr>
                            </m:sSubSupPr>
                            <m:e>
                              <m:r>
                                <a:rPr lang="en-US" altLang="zh-CN" sz="2000" b="0" i="1" smtClean="0">
                                  <a:solidFill>
                                    <a:srgbClr val="000000"/>
                                  </a:solidFill>
                                  <a:latin typeface="Cambria Math" panose="02040503050406030204" pitchFamily="18" charset="0"/>
                                  <a:ea typeface="Cambria Math" panose="02040503050406030204" pitchFamily="18" charset="0"/>
                                </a:rPr>
                                <m:t>𝐴</m:t>
                              </m:r>
                            </m:e>
                            <m:sub>
                              <m:r>
                                <a:rPr lang="en-US" altLang="zh-CN" sz="2000" b="0" i="1" smtClean="0">
                                  <a:solidFill>
                                    <a:srgbClr val="000000"/>
                                  </a:solidFill>
                                  <a:latin typeface="Cambria Math" panose="02040503050406030204" pitchFamily="18" charset="0"/>
                                  <a:ea typeface="Cambria Math" panose="02040503050406030204" pitchFamily="18" charset="0"/>
                                </a:rPr>
                                <m:t>𝑗</m:t>
                              </m:r>
                            </m:sub>
                            <m:sup>
                              <m:r>
                                <a:rPr lang="en-US" altLang="zh-CN" sz="2000" i="1">
                                  <a:solidFill>
                                    <a:srgbClr val="000000"/>
                                  </a:solidFill>
                                  <a:latin typeface="Cambria Math" panose="02040503050406030204" pitchFamily="18" charset="0"/>
                                  <a:ea typeface="Cambria Math" panose="02040503050406030204" pitchFamily="18" charset="0"/>
                                </a:rPr>
                                <m:t>(</m:t>
                              </m:r>
                              <m:r>
                                <a:rPr lang="en-US" altLang="zh-CN" sz="2000" i="1">
                                  <a:solidFill>
                                    <a:srgbClr val="000000"/>
                                  </a:solidFill>
                                  <a:latin typeface="Cambria Math" panose="02040503050406030204" pitchFamily="18" charset="0"/>
                                  <a:ea typeface="Cambria Math" panose="02040503050406030204" pitchFamily="18" charset="0"/>
                                </a:rPr>
                                <m:t>𝑛</m:t>
                              </m:r>
                              <m:r>
                                <a:rPr lang="en-US" altLang="zh-CN" sz="2000" i="1">
                                  <a:solidFill>
                                    <a:srgbClr val="000000"/>
                                  </a:solidFill>
                                  <a:latin typeface="Cambria Math" panose="02040503050406030204" pitchFamily="18" charset="0"/>
                                  <a:ea typeface="Cambria Math" panose="02040503050406030204" pitchFamily="18" charset="0"/>
                                </a:rPr>
                                <m:t>)</m:t>
                              </m:r>
                            </m:sup>
                          </m:sSubSup>
                        </m:e>
                      </m:nary>
                    </m:oMath>
                  </m:oMathPara>
                </a14:m>
                <a:endParaRPr lang="en-US" altLang="zh-CN" sz="2000" b="1" dirty="0" smtClean="0">
                  <a:solidFill>
                    <a:srgbClr val="000000"/>
                  </a:solidFill>
                  <a:latin typeface="+mn-ea"/>
                </a:endParaRPr>
              </a:p>
              <a:p>
                <a:pPr algn="just"/>
                <a:endParaRPr lang="zh-CN" altLang="en-US" sz="2000" b="1" dirty="0">
                  <a:solidFill>
                    <a:schemeClr val="accent1">
                      <a:lumMod val="50000"/>
                    </a:schemeClr>
                  </a:solidFill>
                </a:endParaRPr>
              </a:p>
            </p:txBody>
          </p:sp>
        </mc:Choice>
        <mc:Fallback>
          <p:sp>
            <p:nvSpPr>
              <p:cNvPr id="18" name="文本框 17"/>
              <p:cNvSpPr txBox="1">
                <a:spLocks noRot="1" noChangeAspect="1" noMove="1" noResize="1" noEditPoints="1" noAdjustHandles="1" noChangeArrowheads="1" noChangeShapeType="1" noTextEdit="1"/>
              </p:cNvSpPr>
              <p:nvPr/>
            </p:nvSpPr>
            <p:spPr>
              <a:xfrm>
                <a:off x="80610" y="1387599"/>
                <a:ext cx="10752835" cy="4779193"/>
              </a:xfrm>
              <a:prstGeom prst="rect">
                <a:avLst/>
              </a:prstGeom>
              <a:blipFill rotWithShape="0">
                <a:blip r:embed="rId1"/>
                <a:stretch>
                  <a:fillRect l="-850" t="-1020"/>
                </a:stretch>
              </a:blipFill>
            </p:spPr>
            <p:txBody>
              <a:bodyPr/>
              <a:lstStyle/>
              <a:p>
                <a:r>
                  <a:rPr lang="zh-CN" altLang="en-US">
                    <a:noFill/>
                  </a:rPr>
                  <a:t> </a:t>
                </a:r>
                <a:endParaRPr lang="zh-CN" altLang="en-US">
                  <a:noFill/>
                </a:endParaRPr>
              </a:p>
            </p:txBody>
          </p:sp>
        </mc:Fallback>
      </mc:AlternateContent>
      <p:sp>
        <p:nvSpPr>
          <p:cNvPr id="16" name="矩形 15"/>
          <p:cNvSpPr/>
          <p:nvPr/>
        </p:nvSpPr>
        <p:spPr>
          <a:xfrm>
            <a:off x="80737" y="599842"/>
            <a:ext cx="4094480" cy="650875"/>
          </a:xfrm>
          <a:prstGeom prst="rect">
            <a:avLst/>
          </a:prstGeom>
        </p:spPr>
        <p:txBody>
          <a:bodyPr wrap="none">
            <a:spAutoFit/>
          </a:bodyPr>
          <a:p>
            <a:pPr lvl="0">
              <a:lnSpc>
                <a:spcPct val="130000"/>
              </a:lnSpc>
            </a:pPr>
            <a:r>
              <a:rPr lang="zh-CN" altLang="en-US" sz="2800" dirty="0" smtClean="0">
                <a:solidFill>
                  <a:schemeClr val="tx1"/>
                </a:solidFill>
                <a:latin typeface="+mn-ea"/>
                <a:cs typeface="+mn-ea"/>
              </a:rPr>
              <a:t>模型设计：向量传播算法</a:t>
            </a:r>
            <a:endParaRPr lang="zh-CN" altLang="en-US" sz="2800" dirty="0" smtClean="0">
              <a:solidFill>
                <a:schemeClr val="tx1"/>
              </a:solidFill>
              <a:latin typeface="+mn-ea"/>
              <a:cs typeface="+mn-ea"/>
            </a:endParaRPr>
          </a:p>
        </p:txBody>
      </p:sp>
      <p:sp>
        <p:nvSpPr>
          <p:cNvPr id="17" name="矩形 16"/>
          <p:cNvSpPr/>
          <p:nvPr/>
        </p:nvSpPr>
        <p:spPr>
          <a:xfrm>
            <a:off x="0" y="0"/>
            <a:ext cx="12192000" cy="49088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p>
        </p:txBody>
      </p:sp>
      <p:sp>
        <p:nvSpPr>
          <p:cNvPr id="45" name="文本框 44"/>
          <p:cNvSpPr txBox="1"/>
          <p:nvPr/>
        </p:nvSpPr>
        <p:spPr>
          <a:xfrm>
            <a:off x="675613" y="60921"/>
            <a:ext cx="1468755" cy="368300"/>
          </a:xfrm>
          <a:prstGeom prst="rect">
            <a:avLst/>
          </a:prstGeom>
          <a:noFill/>
        </p:spPr>
        <p:txBody>
          <a:bodyPr wrap="none" rtlCol="0">
            <a:spAutoFit/>
          </a:bodyPr>
          <a:p>
            <a:r>
              <a:rPr lang="zh-CN" altLang="en-US" dirty="0">
                <a:solidFill>
                  <a:schemeClr val="bg1">
                    <a:alpha val="30000"/>
                  </a:schemeClr>
                </a:solidFill>
              </a:rPr>
              <a:t>01 研究背景</a:t>
            </a:r>
            <a:endParaRPr lang="zh-CN" altLang="en-US" dirty="0">
              <a:solidFill>
                <a:schemeClr val="bg1"/>
              </a:solidFill>
            </a:endParaRPr>
          </a:p>
        </p:txBody>
      </p:sp>
      <p:sp>
        <p:nvSpPr>
          <p:cNvPr id="46" name="文本框 45"/>
          <p:cNvSpPr txBox="1"/>
          <p:nvPr/>
        </p:nvSpPr>
        <p:spPr>
          <a:xfrm>
            <a:off x="2565744" y="69811"/>
            <a:ext cx="3297555" cy="368300"/>
          </a:xfrm>
          <a:prstGeom prst="rect">
            <a:avLst/>
          </a:prstGeom>
          <a:noFill/>
        </p:spPr>
        <p:txBody>
          <a:bodyPr wrap="none" rtlCol="0">
            <a:spAutoFit/>
          </a:bodyPr>
          <a:p>
            <a:r>
              <a:rPr lang="zh-CN" altLang="en-US" dirty="0">
                <a:solidFill>
                  <a:schemeClr val="bg1">
                    <a:alpha val="30000"/>
                  </a:schemeClr>
                </a:solidFill>
              </a:rPr>
              <a:t>02 基于文本描述的相关性计算</a:t>
            </a:r>
            <a:endParaRPr lang="zh-CN" altLang="en-US" dirty="0">
              <a:solidFill>
                <a:schemeClr val="bg1"/>
              </a:solidFill>
            </a:endParaRPr>
          </a:p>
        </p:txBody>
      </p:sp>
      <p:sp>
        <p:nvSpPr>
          <p:cNvPr id="47" name="文本框 46"/>
          <p:cNvSpPr txBox="1"/>
          <p:nvPr/>
        </p:nvSpPr>
        <p:spPr>
          <a:xfrm>
            <a:off x="6179264" y="69811"/>
            <a:ext cx="3297555" cy="368300"/>
          </a:xfrm>
          <a:prstGeom prst="rect">
            <a:avLst/>
          </a:prstGeom>
          <a:noFill/>
        </p:spPr>
        <p:txBody>
          <a:bodyPr wrap="none" rtlCol="0">
            <a:spAutoFit/>
          </a:bodyPr>
          <a:p>
            <a:r>
              <a:rPr lang="zh-CN" altLang="en-US" dirty="0" smtClean="0">
                <a:solidFill>
                  <a:schemeClr val="bg1"/>
                </a:solidFill>
              </a:rPr>
              <a:t>03 基于交互矩阵的相关性计算</a:t>
            </a:r>
            <a:endParaRPr lang="zh-CN" altLang="en-US" dirty="0">
              <a:solidFill>
                <a:srgbClr val="F3F9FA">
                  <a:alpha val="30000"/>
                </a:srgbClr>
              </a:solidFill>
            </a:endParaRPr>
          </a:p>
        </p:txBody>
      </p:sp>
      <p:sp>
        <p:nvSpPr>
          <p:cNvPr id="48" name="文本框 47"/>
          <p:cNvSpPr txBox="1"/>
          <p:nvPr/>
        </p:nvSpPr>
        <p:spPr>
          <a:xfrm>
            <a:off x="9860466" y="69811"/>
            <a:ext cx="1468755" cy="368300"/>
          </a:xfrm>
          <a:prstGeom prst="rect">
            <a:avLst/>
          </a:prstGeom>
          <a:noFill/>
        </p:spPr>
        <p:txBody>
          <a:bodyPr wrap="none" rtlCol="0">
            <a:spAutoFit/>
          </a:bodyPr>
          <a:p>
            <a:r>
              <a:rPr lang="en-US" altLang="zh-CN" dirty="0" smtClean="0">
                <a:solidFill>
                  <a:schemeClr val="bg1">
                    <a:alpha val="30000"/>
                  </a:schemeClr>
                </a:solidFill>
              </a:rPr>
              <a:t>04 </a:t>
            </a:r>
            <a:r>
              <a:rPr lang="zh-CN" altLang="en-US" dirty="0" smtClean="0">
                <a:solidFill>
                  <a:schemeClr val="bg1">
                    <a:alpha val="30000"/>
                  </a:schemeClr>
                </a:solidFill>
              </a:rPr>
              <a:t>实验</a:t>
            </a:r>
            <a:r>
              <a:rPr lang="zh-CN" altLang="en-US" dirty="0">
                <a:solidFill>
                  <a:schemeClr val="bg1">
                    <a:alpha val="30000"/>
                  </a:schemeClr>
                </a:solidFill>
              </a:rPr>
              <a:t>方案</a:t>
            </a:r>
            <a:endParaRPr lang="zh-CN" altLang="en-US" dirty="0">
              <a:solidFill>
                <a:schemeClr val="bg1">
                  <a:alpha val="30000"/>
                </a:schemeClr>
              </a:solidFill>
            </a:endParaRPr>
          </a:p>
        </p:txBody>
      </p:sp>
      <p:cxnSp>
        <p:nvCxnSpPr>
          <p:cNvPr id="49" name="直接连接符 48"/>
          <p:cNvCxnSpPr/>
          <p:nvPr/>
        </p:nvCxnSpPr>
        <p:spPr>
          <a:xfrm flipH="1">
            <a:off x="2326906"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6067224"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9624407"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79705" y="1250950"/>
            <a:ext cx="10935970" cy="398780"/>
          </a:xfrm>
          <a:prstGeom prst="rect">
            <a:avLst/>
          </a:prstGeom>
          <a:noFill/>
        </p:spPr>
        <p:txBody>
          <a:bodyPr wrap="square" rtlCol="0">
            <a:spAutoFit/>
          </a:bodyPr>
          <a:lstStyle/>
          <a:p>
            <a:pPr algn="just"/>
            <a:r>
              <a:rPr lang="zh-CN" altLang="en-US" sz="2000" dirty="0" smtClean="0">
                <a:solidFill>
                  <a:srgbClr val="000000"/>
                </a:solidFill>
                <a:latin typeface="+mn-ea"/>
              </a:rPr>
              <a:t>获取</a:t>
            </a:r>
            <a:r>
              <a:rPr lang="en-US" altLang="zh-CN" sz="2000" dirty="0" smtClean="0">
                <a:solidFill>
                  <a:srgbClr val="000000"/>
                </a:solidFill>
                <a:latin typeface="+mn-ea"/>
              </a:rPr>
              <a:t>Mashup</a:t>
            </a:r>
            <a:r>
              <a:rPr lang="zh-CN" altLang="en-US" sz="2000" dirty="0" smtClean="0">
                <a:solidFill>
                  <a:srgbClr val="000000"/>
                </a:solidFill>
                <a:latin typeface="+mn-ea"/>
              </a:rPr>
              <a:t>和</a:t>
            </a:r>
            <a:r>
              <a:rPr lang="en-US" altLang="zh-CN" sz="2000" dirty="0" smtClean="0">
                <a:solidFill>
                  <a:srgbClr val="000000"/>
                </a:solidFill>
                <a:latin typeface="+mn-ea"/>
              </a:rPr>
              <a:t>APIS</a:t>
            </a:r>
            <a:r>
              <a:rPr lang="zh-CN" altLang="en-US" sz="2000" dirty="0" smtClean="0">
                <a:solidFill>
                  <a:srgbClr val="000000"/>
                </a:solidFill>
                <a:latin typeface="+mn-ea"/>
              </a:rPr>
              <a:t>的向量表示，</a:t>
            </a:r>
            <a:r>
              <a:rPr lang="zh-CN" altLang="en-US" sz="2000" dirty="0">
                <a:solidFill>
                  <a:srgbClr val="000000"/>
                </a:solidFill>
                <a:latin typeface="+mn-ea"/>
              </a:rPr>
              <a:t>利用神经网络模型 进行拟合，得到</a:t>
            </a:r>
            <a:r>
              <a:rPr lang="en-US" altLang="zh-CN" sz="2000" dirty="0">
                <a:solidFill>
                  <a:srgbClr val="000000"/>
                </a:solidFill>
                <a:latin typeface="+mn-ea"/>
              </a:rPr>
              <a:t>128</a:t>
            </a:r>
            <a:r>
              <a:rPr lang="zh-CN" altLang="en-US" sz="2000" dirty="0">
                <a:solidFill>
                  <a:srgbClr val="000000"/>
                </a:solidFill>
                <a:latin typeface="+mn-ea"/>
              </a:rPr>
              <a:t>维的向量</a:t>
            </a:r>
            <a:r>
              <a:rPr lang="zh-CN" altLang="en-US" sz="2000" dirty="0" smtClean="0">
                <a:solidFill>
                  <a:srgbClr val="000000"/>
                </a:solidFill>
                <a:latin typeface="+mn-ea"/>
              </a:rPr>
              <a:t>表示</a:t>
            </a:r>
            <a:endParaRPr lang="en-US" altLang="zh-CN" sz="2000" b="1" dirty="0">
              <a:solidFill>
                <a:srgbClr val="000000"/>
              </a:solidFill>
              <a:latin typeface="+mn-ea"/>
            </a:endParaRPr>
          </a:p>
        </p:txBody>
      </p:sp>
      <p:sp>
        <p:nvSpPr>
          <p:cNvPr id="16" name="矩形 15"/>
          <p:cNvSpPr/>
          <p:nvPr/>
        </p:nvSpPr>
        <p:spPr>
          <a:xfrm>
            <a:off x="80737" y="599842"/>
            <a:ext cx="3383280" cy="650875"/>
          </a:xfrm>
          <a:prstGeom prst="rect">
            <a:avLst/>
          </a:prstGeom>
        </p:spPr>
        <p:txBody>
          <a:bodyPr wrap="none">
            <a:spAutoFit/>
          </a:bodyPr>
          <a:p>
            <a:pPr lvl="0">
              <a:lnSpc>
                <a:spcPct val="130000"/>
              </a:lnSpc>
            </a:pPr>
            <a:r>
              <a:rPr lang="zh-CN" altLang="en-US" sz="2800" dirty="0" smtClean="0">
                <a:solidFill>
                  <a:schemeClr val="tx1"/>
                </a:solidFill>
                <a:latin typeface="+mn-ea"/>
                <a:cs typeface="+mn-ea"/>
              </a:rPr>
              <a:t>模型设计：泛化模型</a:t>
            </a:r>
            <a:endParaRPr lang="zh-CN" altLang="en-US" sz="2800" dirty="0" smtClean="0">
              <a:solidFill>
                <a:schemeClr val="tx1"/>
              </a:solidFill>
              <a:latin typeface="+mn-ea"/>
              <a:cs typeface="+mn-ea"/>
            </a:endParaRPr>
          </a:p>
        </p:txBody>
      </p:sp>
      <p:sp>
        <p:nvSpPr>
          <p:cNvPr id="17" name="矩形 16"/>
          <p:cNvSpPr/>
          <p:nvPr/>
        </p:nvSpPr>
        <p:spPr>
          <a:xfrm>
            <a:off x="0" y="0"/>
            <a:ext cx="12192000" cy="49088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p>
        </p:txBody>
      </p:sp>
      <p:sp>
        <p:nvSpPr>
          <p:cNvPr id="45" name="文本框 44"/>
          <p:cNvSpPr txBox="1"/>
          <p:nvPr/>
        </p:nvSpPr>
        <p:spPr>
          <a:xfrm>
            <a:off x="675613" y="60921"/>
            <a:ext cx="1468755" cy="368300"/>
          </a:xfrm>
          <a:prstGeom prst="rect">
            <a:avLst/>
          </a:prstGeom>
          <a:noFill/>
        </p:spPr>
        <p:txBody>
          <a:bodyPr wrap="none" rtlCol="0">
            <a:spAutoFit/>
          </a:bodyPr>
          <a:p>
            <a:r>
              <a:rPr lang="zh-CN" altLang="en-US" dirty="0">
                <a:solidFill>
                  <a:schemeClr val="bg1">
                    <a:alpha val="30000"/>
                  </a:schemeClr>
                </a:solidFill>
              </a:rPr>
              <a:t>01 研究背景</a:t>
            </a:r>
            <a:endParaRPr lang="zh-CN" altLang="en-US" dirty="0">
              <a:solidFill>
                <a:schemeClr val="bg1"/>
              </a:solidFill>
            </a:endParaRPr>
          </a:p>
        </p:txBody>
      </p:sp>
      <p:sp>
        <p:nvSpPr>
          <p:cNvPr id="46" name="文本框 45"/>
          <p:cNvSpPr txBox="1"/>
          <p:nvPr/>
        </p:nvSpPr>
        <p:spPr>
          <a:xfrm>
            <a:off x="2565744" y="69811"/>
            <a:ext cx="3297555" cy="368300"/>
          </a:xfrm>
          <a:prstGeom prst="rect">
            <a:avLst/>
          </a:prstGeom>
          <a:noFill/>
        </p:spPr>
        <p:txBody>
          <a:bodyPr wrap="none" rtlCol="0">
            <a:spAutoFit/>
          </a:bodyPr>
          <a:p>
            <a:r>
              <a:rPr lang="zh-CN" altLang="en-US" dirty="0">
                <a:solidFill>
                  <a:schemeClr val="bg1">
                    <a:alpha val="30000"/>
                  </a:schemeClr>
                </a:solidFill>
              </a:rPr>
              <a:t>02 基于文本描述的相关性计算</a:t>
            </a:r>
            <a:endParaRPr lang="zh-CN" altLang="en-US" dirty="0">
              <a:solidFill>
                <a:schemeClr val="bg1"/>
              </a:solidFill>
            </a:endParaRPr>
          </a:p>
        </p:txBody>
      </p:sp>
      <p:sp>
        <p:nvSpPr>
          <p:cNvPr id="47" name="文本框 46"/>
          <p:cNvSpPr txBox="1"/>
          <p:nvPr/>
        </p:nvSpPr>
        <p:spPr>
          <a:xfrm>
            <a:off x="6179264" y="69811"/>
            <a:ext cx="3297555" cy="368300"/>
          </a:xfrm>
          <a:prstGeom prst="rect">
            <a:avLst/>
          </a:prstGeom>
          <a:noFill/>
        </p:spPr>
        <p:txBody>
          <a:bodyPr wrap="none" rtlCol="0">
            <a:spAutoFit/>
          </a:bodyPr>
          <a:p>
            <a:r>
              <a:rPr lang="zh-CN" altLang="en-US" dirty="0" smtClean="0">
                <a:solidFill>
                  <a:schemeClr val="bg1"/>
                </a:solidFill>
              </a:rPr>
              <a:t>03 基于交互矩阵的相关性计算</a:t>
            </a:r>
            <a:endParaRPr lang="zh-CN" altLang="en-US" dirty="0">
              <a:solidFill>
                <a:srgbClr val="F3F9FA">
                  <a:alpha val="30000"/>
                </a:srgbClr>
              </a:solidFill>
            </a:endParaRPr>
          </a:p>
        </p:txBody>
      </p:sp>
      <p:sp>
        <p:nvSpPr>
          <p:cNvPr id="48" name="文本框 47"/>
          <p:cNvSpPr txBox="1"/>
          <p:nvPr/>
        </p:nvSpPr>
        <p:spPr>
          <a:xfrm>
            <a:off x="9860466" y="69811"/>
            <a:ext cx="1468755" cy="368300"/>
          </a:xfrm>
          <a:prstGeom prst="rect">
            <a:avLst/>
          </a:prstGeom>
          <a:noFill/>
        </p:spPr>
        <p:txBody>
          <a:bodyPr wrap="none" rtlCol="0">
            <a:spAutoFit/>
          </a:bodyPr>
          <a:p>
            <a:r>
              <a:rPr lang="en-US" altLang="zh-CN" dirty="0" smtClean="0">
                <a:solidFill>
                  <a:schemeClr val="bg1">
                    <a:alpha val="30000"/>
                  </a:schemeClr>
                </a:solidFill>
              </a:rPr>
              <a:t>04 </a:t>
            </a:r>
            <a:r>
              <a:rPr lang="zh-CN" altLang="en-US" dirty="0" smtClean="0">
                <a:solidFill>
                  <a:schemeClr val="bg1">
                    <a:alpha val="30000"/>
                  </a:schemeClr>
                </a:solidFill>
              </a:rPr>
              <a:t>实验</a:t>
            </a:r>
            <a:r>
              <a:rPr lang="zh-CN" altLang="en-US" dirty="0">
                <a:solidFill>
                  <a:schemeClr val="bg1">
                    <a:alpha val="30000"/>
                  </a:schemeClr>
                </a:solidFill>
              </a:rPr>
              <a:t>方案</a:t>
            </a:r>
            <a:endParaRPr lang="zh-CN" altLang="en-US" dirty="0">
              <a:solidFill>
                <a:schemeClr val="bg1">
                  <a:alpha val="30000"/>
                </a:schemeClr>
              </a:solidFill>
            </a:endParaRPr>
          </a:p>
        </p:txBody>
      </p:sp>
      <p:cxnSp>
        <p:nvCxnSpPr>
          <p:cNvPr id="49" name="直接连接符 48"/>
          <p:cNvCxnSpPr/>
          <p:nvPr/>
        </p:nvCxnSpPr>
        <p:spPr>
          <a:xfrm flipH="1">
            <a:off x="2326906"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6067224"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9624407"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1" name="图片 20"/>
          <p:cNvPicPr>
            <a:picLocks noChangeAspect="1"/>
          </p:cNvPicPr>
          <p:nvPr/>
        </p:nvPicPr>
        <p:blipFill>
          <a:blip r:embed="rId1"/>
          <a:stretch>
            <a:fillRect/>
          </a:stretch>
        </p:blipFill>
        <p:spPr>
          <a:xfrm>
            <a:off x="1863090" y="1649730"/>
            <a:ext cx="8264525" cy="44932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normAutofit/>
          </a:bodyPr>
          <a:lstStyle/>
          <a:p>
            <a:r>
              <a:rPr kumimoji="1" lang="zh-CN" altLang="en-US" dirty="0"/>
              <a:t>实验方案</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t>5.</a:t>
            </a:r>
            <a:endParaRPr kumimoji="1"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pageCurlDoubl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4294967295"/>
          </p:nvPr>
        </p:nvSpPr>
        <p:spPr>
          <a:xfrm>
            <a:off x="11754485" y="6530975"/>
            <a:ext cx="339725" cy="321310"/>
          </a:xfrm>
        </p:spPr>
        <p:txBody>
          <a:bodyPr/>
          <a:p>
            <a:fld id="{51D91E7F-84B6-4064-9D4E-CC7D244BCA04}" type="slidenum">
              <a:rPr lang="zh-CN" altLang="en-US" smtClean="0"/>
            </a:fld>
            <a:endParaRPr lang="zh-CN" altLang="en-US"/>
          </a:p>
        </p:txBody>
      </p:sp>
      <p:sp>
        <p:nvSpPr>
          <p:cNvPr id="8" name="矩形 7"/>
          <p:cNvSpPr/>
          <p:nvPr/>
        </p:nvSpPr>
        <p:spPr>
          <a:xfrm>
            <a:off x="-322579" y="-5715"/>
            <a:ext cx="1866428" cy="685800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9" name="矩形 8"/>
          <p:cNvSpPr/>
          <p:nvPr/>
        </p:nvSpPr>
        <p:spPr>
          <a:xfrm>
            <a:off x="215591" y="2548414"/>
            <a:ext cx="1223412" cy="715581"/>
          </a:xfrm>
          <a:prstGeom prst="rect">
            <a:avLst/>
          </a:prstGeom>
        </p:spPr>
        <p:txBody>
          <a:bodyPr wrap="none">
            <a:spAutoFit/>
          </a:bodyPr>
          <a:p>
            <a:r>
              <a:rPr kumimoji="1" lang="zh-CN" altLang="en-US" sz="405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目录</a:t>
            </a:r>
            <a:endParaRPr kumimoji="1" lang="zh-CN" altLang="en-US" sz="405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03" y="248989"/>
            <a:ext cx="1431404" cy="2024743"/>
          </a:xfrm>
          <a:prstGeom prst="rect">
            <a:avLst/>
          </a:prstGeom>
        </p:spPr>
      </p:pic>
      <p:sp>
        <p:nvSpPr>
          <p:cNvPr id="4" name="文本框 3"/>
          <p:cNvSpPr txBox="1"/>
          <p:nvPr/>
        </p:nvSpPr>
        <p:spPr>
          <a:xfrm>
            <a:off x="3338454" y="1516477"/>
            <a:ext cx="2051487" cy="584775"/>
          </a:xfrm>
          <a:prstGeom prst="rect">
            <a:avLst/>
          </a:prstGeom>
          <a:noFill/>
        </p:spPr>
        <p:txBody>
          <a:bodyPr wrap="square" rtlCol="0">
            <a:spAutoFit/>
          </a:bodyPr>
          <a:p>
            <a:r>
              <a:rPr lang="zh-CN" altLang="en-US" sz="3200" dirty="0">
                <a:solidFill>
                  <a:srgbClr val="20517C"/>
                </a:solidFill>
                <a:latin typeface="微软雅黑" panose="020B0503020204020204" pitchFamily="34" charset="-122"/>
                <a:ea typeface="微软雅黑" panose="020B0503020204020204" pitchFamily="34" charset="-122"/>
                <a:cs typeface="微软雅黑" panose="020B0503020204020204" pitchFamily="34" charset="-122"/>
              </a:rPr>
              <a:t>研究背景</a:t>
            </a:r>
            <a:endParaRPr lang="zh-CN" altLang="en-US" sz="3200" dirty="0">
              <a:solidFill>
                <a:srgbClr val="20517C"/>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矩形 11"/>
          <p:cNvSpPr/>
          <p:nvPr/>
        </p:nvSpPr>
        <p:spPr>
          <a:xfrm>
            <a:off x="2601497" y="1514831"/>
            <a:ext cx="576000" cy="576000"/>
          </a:xfrm>
          <a:prstGeom prst="rect">
            <a:avLst/>
          </a:prstGeom>
          <a:noFill/>
          <a:ln>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dirty="0">
                <a:solidFill>
                  <a:srgbClr val="20517C"/>
                </a:solidFill>
                <a:latin typeface="STHeiti Light" charset="-122"/>
                <a:ea typeface="STHeiti Light" charset="-122"/>
                <a:cs typeface="STHeiti Light" charset="-122"/>
              </a:rPr>
              <a:t>1</a:t>
            </a:r>
            <a:endParaRPr lang="zh-CN" altLang="en-US" sz="3200" dirty="0">
              <a:solidFill>
                <a:srgbClr val="20517C"/>
              </a:solidFill>
              <a:latin typeface="STHeiti Light" charset="-122"/>
              <a:ea typeface="STHeiti Light" charset="-122"/>
              <a:cs typeface="STHeiti Light" charset="-122"/>
            </a:endParaRPr>
          </a:p>
        </p:txBody>
      </p:sp>
      <p:sp>
        <p:nvSpPr>
          <p:cNvPr id="36" name="文本框 35"/>
          <p:cNvSpPr txBox="1"/>
          <p:nvPr/>
        </p:nvSpPr>
        <p:spPr>
          <a:xfrm>
            <a:off x="3323590" y="2642235"/>
            <a:ext cx="5299710" cy="583565"/>
          </a:xfrm>
          <a:prstGeom prst="rect">
            <a:avLst/>
          </a:prstGeom>
          <a:noFill/>
        </p:spPr>
        <p:txBody>
          <a:bodyPr wrap="square" rtlCol="0">
            <a:spAutoFit/>
          </a:bodyPr>
          <a:p>
            <a:r>
              <a:rPr lang="zh-CN" altLang="en-US" sz="3200" dirty="0">
                <a:solidFill>
                  <a:srgbClr val="20517C"/>
                </a:solidFill>
                <a:latin typeface="微软雅黑" panose="020B0503020204020204" pitchFamily="34" charset="-122"/>
                <a:ea typeface="微软雅黑" panose="020B0503020204020204" pitchFamily="34" charset="-122"/>
                <a:cs typeface="微软雅黑" panose="020B0503020204020204" pitchFamily="34" charset="-122"/>
              </a:rPr>
              <a:t>基于文本描述的相关性计算</a:t>
            </a:r>
            <a:endParaRPr lang="zh-CN" altLang="en-US" sz="3200" dirty="0">
              <a:solidFill>
                <a:srgbClr val="20517C"/>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 name="矩形 36"/>
          <p:cNvSpPr/>
          <p:nvPr/>
        </p:nvSpPr>
        <p:spPr>
          <a:xfrm>
            <a:off x="2586733" y="2617895"/>
            <a:ext cx="576000" cy="576000"/>
          </a:xfrm>
          <a:prstGeom prst="rect">
            <a:avLst/>
          </a:prstGeom>
          <a:noFill/>
          <a:ln>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dirty="0">
                <a:solidFill>
                  <a:srgbClr val="20517C"/>
                </a:solidFill>
                <a:latin typeface="STHeiti Light" charset="-122"/>
                <a:ea typeface="STHeiti Light" charset="-122"/>
                <a:cs typeface="STHeiti Light" charset="-122"/>
              </a:rPr>
              <a:t>2</a:t>
            </a:r>
            <a:endParaRPr lang="zh-CN" altLang="en-US" sz="3200" dirty="0">
              <a:solidFill>
                <a:srgbClr val="20517C"/>
              </a:solidFill>
              <a:latin typeface="STHeiti Light" charset="-122"/>
              <a:ea typeface="STHeiti Light" charset="-122"/>
              <a:cs typeface="STHeiti Light" charset="-122"/>
            </a:endParaRPr>
          </a:p>
        </p:txBody>
      </p:sp>
      <p:sp>
        <p:nvSpPr>
          <p:cNvPr id="38" name="文本框 37"/>
          <p:cNvSpPr txBox="1"/>
          <p:nvPr/>
        </p:nvSpPr>
        <p:spPr>
          <a:xfrm>
            <a:off x="3332480" y="3750945"/>
            <a:ext cx="5290820" cy="583565"/>
          </a:xfrm>
          <a:prstGeom prst="rect">
            <a:avLst/>
          </a:prstGeom>
          <a:noFill/>
        </p:spPr>
        <p:txBody>
          <a:bodyPr wrap="square" rtlCol="0">
            <a:spAutoFit/>
          </a:bodyPr>
          <a:p>
            <a:r>
              <a:rPr lang="zh-CN" altLang="en-US" sz="3200" dirty="0">
                <a:solidFill>
                  <a:srgbClr val="20517C"/>
                </a:solidFill>
                <a:latin typeface="微软雅黑" panose="020B0503020204020204" pitchFamily="34" charset="-122"/>
                <a:ea typeface="微软雅黑" panose="020B0503020204020204" pitchFamily="34" charset="-122"/>
                <a:cs typeface="微软雅黑" panose="020B0503020204020204" pitchFamily="34" charset="-122"/>
              </a:rPr>
              <a:t>基于交互矩阵的相关性计算</a:t>
            </a:r>
            <a:endParaRPr lang="zh-CN" altLang="en-US" sz="3200" dirty="0">
              <a:solidFill>
                <a:srgbClr val="20517C"/>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9" name="矩形 38"/>
          <p:cNvSpPr/>
          <p:nvPr/>
        </p:nvSpPr>
        <p:spPr>
          <a:xfrm>
            <a:off x="2586892" y="3750869"/>
            <a:ext cx="576000" cy="576000"/>
          </a:xfrm>
          <a:prstGeom prst="rect">
            <a:avLst/>
          </a:prstGeom>
          <a:noFill/>
          <a:ln>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dirty="0">
                <a:solidFill>
                  <a:srgbClr val="20517C"/>
                </a:solidFill>
                <a:latin typeface="STHeiti Light" charset="-122"/>
                <a:ea typeface="STHeiti Light" charset="-122"/>
                <a:cs typeface="STHeiti Light" charset="-122"/>
              </a:rPr>
              <a:t>3</a:t>
            </a:r>
            <a:endParaRPr lang="zh-CN" altLang="en-US" sz="3200" dirty="0">
              <a:solidFill>
                <a:srgbClr val="20517C"/>
              </a:solidFill>
              <a:latin typeface="STHeiti Light" charset="-122"/>
              <a:ea typeface="STHeiti Light" charset="-122"/>
              <a:cs typeface="STHeiti Light" charset="-122"/>
            </a:endParaRPr>
          </a:p>
        </p:txBody>
      </p:sp>
      <p:sp>
        <p:nvSpPr>
          <p:cNvPr id="40" name="文本框 39"/>
          <p:cNvSpPr txBox="1"/>
          <p:nvPr/>
        </p:nvSpPr>
        <p:spPr>
          <a:xfrm>
            <a:off x="3323628" y="4883975"/>
            <a:ext cx="2051487" cy="583565"/>
          </a:xfrm>
          <a:prstGeom prst="rect">
            <a:avLst/>
          </a:prstGeom>
          <a:noFill/>
        </p:spPr>
        <p:txBody>
          <a:bodyPr wrap="square" rtlCol="0">
            <a:spAutoFit/>
          </a:bodyPr>
          <a:p>
            <a:r>
              <a:rPr lang="zh-CN" altLang="en-US" sz="3200" dirty="0">
                <a:solidFill>
                  <a:srgbClr val="20517C"/>
                </a:solidFill>
                <a:latin typeface="微软雅黑" panose="020B0503020204020204" pitchFamily="34" charset="-122"/>
                <a:ea typeface="微软雅黑" panose="020B0503020204020204" pitchFamily="34" charset="-122"/>
                <a:cs typeface="微软雅黑" panose="020B0503020204020204" pitchFamily="34" charset="-122"/>
              </a:rPr>
              <a:t>实验方案</a:t>
            </a:r>
            <a:endParaRPr lang="zh-CN" altLang="en-US" sz="3200" dirty="0">
              <a:solidFill>
                <a:srgbClr val="20517C"/>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1" name="矩形 40"/>
          <p:cNvSpPr/>
          <p:nvPr/>
        </p:nvSpPr>
        <p:spPr>
          <a:xfrm>
            <a:off x="2586733" y="4882329"/>
            <a:ext cx="576000" cy="576000"/>
          </a:xfrm>
          <a:prstGeom prst="rect">
            <a:avLst/>
          </a:prstGeom>
          <a:noFill/>
          <a:ln>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dirty="0">
                <a:solidFill>
                  <a:srgbClr val="20517C"/>
                </a:solidFill>
                <a:latin typeface="STHeiti Light" charset="-122"/>
                <a:ea typeface="STHeiti Light" charset="-122"/>
                <a:cs typeface="STHeiti Light" charset="-122"/>
              </a:rPr>
              <a:t>4</a:t>
            </a:r>
            <a:endParaRPr lang="zh-CN" altLang="en-US" sz="3200" dirty="0">
              <a:solidFill>
                <a:srgbClr val="20517C"/>
              </a:solidFill>
              <a:latin typeface="STHeiti Light" charset="-122"/>
              <a:ea typeface="STHeiti Light" charset="-122"/>
              <a:cs typeface="STHeiti Light"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p:cNvSpPr txBox="1"/>
          <p:nvPr/>
        </p:nvSpPr>
        <p:spPr>
          <a:xfrm>
            <a:off x="502025" y="1586184"/>
            <a:ext cx="11005406" cy="830997"/>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solidFill>
                  <a:srgbClr val="000000"/>
                </a:solidFill>
                <a:latin typeface="+mn-ea"/>
              </a:rPr>
              <a:t>数据集：来源于</a:t>
            </a:r>
            <a:r>
              <a:rPr lang="en-US" altLang="zh-CN" sz="2400" dirty="0" err="1">
                <a:solidFill>
                  <a:srgbClr val="000000"/>
                </a:solidFill>
                <a:latin typeface="+mn-ea"/>
              </a:rPr>
              <a:t>ProgrammableWeb</a:t>
            </a:r>
            <a:r>
              <a:rPr lang="zh-CN" altLang="zh-CN" sz="2400" dirty="0">
                <a:solidFill>
                  <a:srgbClr val="000000"/>
                </a:solidFill>
                <a:latin typeface="+mn-ea"/>
              </a:rPr>
              <a:t>（</a:t>
            </a:r>
            <a:r>
              <a:rPr lang="en-US" altLang="zh-CN" sz="2400" dirty="0">
                <a:solidFill>
                  <a:srgbClr val="000000"/>
                </a:solidFill>
                <a:latin typeface="+mn-ea"/>
              </a:rPr>
              <a:t>PW</a:t>
            </a:r>
            <a:r>
              <a:rPr lang="zh-CN" altLang="zh-CN" sz="2400" dirty="0">
                <a:solidFill>
                  <a:srgbClr val="000000"/>
                </a:solidFill>
                <a:latin typeface="+mn-ea"/>
              </a:rPr>
              <a:t>）</a:t>
            </a:r>
            <a:r>
              <a:rPr lang="zh-CN" altLang="en-US" sz="2400" dirty="0">
                <a:solidFill>
                  <a:srgbClr val="000000"/>
                </a:solidFill>
                <a:latin typeface="+mn-ea"/>
              </a:rPr>
              <a:t>，</a:t>
            </a:r>
            <a:r>
              <a:rPr lang="zh-CN" altLang="zh-CN" sz="2400" dirty="0">
                <a:solidFill>
                  <a:srgbClr val="000000"/>
                </a:solidFill>
                <a:latin typeface="+mn-ea"/>
              </a:rPr>
              <a:t>迄今为止最大的在线</a:t>
            </a:r>
            <a:r>
              <a:rPr lang="en-US" altLang="zh-CN" sz="2400" dirty="0">
                <a:solidFill>
                  <a:srgbClr val="000000"/>
                </a:solidFill>
                <a:latin typeface="+mn-ea"/>
              </a:rPr>
              <a:t>Web APIS</a:t>
            </a:r>
            <a:r>
              <a:rPr lang="zh-CN" altLang="en-US" sz="2400" dirty="0">
                <a:solidFill>
                  <a:srgbClr val="000000"/>
                </a:solidFill>
                <a:latin typeface="+mn-ea"/>
              </a:rPr>
              <a:t>，</a:t>
            </a:r>
            <a:r>
              <a:rPr lang="en-US" altLang="zh-CN" sz="2400" dirty="0">
                <a:solidFill>
                  <a:srgbClr val="000000"/>
                </a:solidFill>
                <a:latin typeface="+mn-ea"/>
              </a:rPr>
              <a:t>mashup</a:t>
            </a:r>
            <a:r>
              <a:rPr lang="zh-CN" altLang="zh-CN" sz="2400" dirty="0">
                <a:solidFill>
                  <a:srgbClr val="000000"/>
                </a:solidFill>
                <a:latin typeface="+mn-ea"/>
              </a:rPr>
              <a:t>注册表。</a:t>
            </a:r>
            <a:r>
              <a:rPr lang="zh-CN" altLang="en-US" sz="2400" dirty="0">
                <a:solidFill>
                  <a:srgbClr val="000000"/>
                </a:solidFill>
                <a:latin typeface="+mn-ea"/>
              </a:rPr>
              <a:t>                                                                                                                                                                                                                                                                                                                                                                                                                                   </a:t>
            </a:r>
            <a:endParaRPr lang="zh-CN" altLang="en-US" sz="2400" dirty="0">
              <a:solidFill>
                <a:srgbClr val="000000"/>
              </a:solidFill>
              <a:latin typeface="+mn-ea"/>
            </a:endParaRPr>
          </a:p>
        </p:txBody>
      </p:sp>
      <p:graphicFrame>
        <p:nvGraphicFramePr>
          <p:cNvPr id="10" name="表格 9"/>
          <p:cNvGraphicFramePr>
            <a:graphicFrameLocks noGrp="1"/>
          </p:cNvGraphicFramePr>
          <p:nvPr/>
        </p:nvGraphicFramePr>
        <p:xfrm>
          <a:off x="502025" y="2417081"/>
          <a:ext cx="11005407" cy="3143504"/>
        </p:xfrm>
        <a:graphic>
          <a:graphicData uri="http://schemas.openxmlformats.org/drawingml/2006/table">
            <a:tbl>
              <a:tblPr firstRow="1" bandRow="1">
                <a:tableStyleId>{5C22544A-7EE6-4342-B048-85BDC9FD1C3A}</a:tableStyleId>
              </a:tblPr>
              <a:tblGrid>
                <a:gridCol w="3668469"/>
                <a:gridCol w="3668469"/>
                <a:gridCol w="3668469"/>
              </a:tblGrid>
              <a:tr h="370840">
                <a:tc>
                  <a:txBody>
                    <a:bodyPr/>
                    <a:lstStyle/>
                    <a:p>
                      <a:pPr algn="ctr"/>
                      <a:r>
                        <a:rPr lang="zh-CN" altLang="en-US" dirty="0" smtClean="0"/>
                        <a:t>类型</a:t>
                      </a:r>
                      <a:endParaRPr lang="zh-CN" altLang="en-US" dirty="0"/>
                    </a:p>
                  </a:txBody>
                  <a:tcPr/>
                </a:tc>
                <a:tc>
                  <a:txBody>
                    <a:bodyPr/>
                    <a:lstStyle/>
                    <a:p>
                      <a:pPr algn="ctr"/>
                      <a:r>
                        <a:rPr lang="zh-CN" altLang="en-US" dirty="0" smtClean="0"/>
                        <a:t>数量</a:t>
                      </a:r>
                      <a:endParaRPr lang="zh-CN" altLang="en-US" dirty="0"/>
                    </a:p>
                  </a:txBody>
                  <a:tcPr/>
                </a:tc>
                <a:tc>
                  <a:txBody>
                    <a:bodyPr/>
                    <a:lstStyle/>
                    <a:p>
                      <a:pPr algn="ctr"/>
                      <a:r>
                        <a:rPr lang="zh-CN" altLang="en-US" dirty="0" smtClean="0"/>
                        <a:t>字段</a:t>
                      </a:r>
                      <a:endParaRPr lang="zh-CN" altLang="en-US" dirty="0"/>
                    </a:p>
                  </a:txBody>
                  <a:tcPr/>
                </a:tc>
              </a:tr>
              <a:tr h="370840">
                <a:tc>
                  <a:txBody>
                    <a:bodyPr/>
                    <a:lstStyle/>
                    <a:p>
                      <a:pPr algn="ctr"/>
                      <a:r>
                        <a:rPr lang="en-US" altLang="zh-CN" dirty="0" smtClean="0"/>
                        <a:t>Mashup</a:t>
                      </a:r>
                      <a:endParaRPr lang="zh-CN" altLang="en-US" dirty="0"/>
                    </a:p>
                  </a:txBody>
                  <a:tcPr anchor="ctr"/>
                </a:tc>
                <a:tc>
                  <a:txBody>
                    <a:bodyPr/>
                    <a:lstStyle/>
                    <a:p>
                      <a:pPr algn="ctr"/>
                      <a:r>
                        <a:rPr lang="en-US" altLang="zh-CN" dirty="0" smtClean="0"/>
                        <a:t>6359</a:t>
                      </a:r>
                      <a:endParaRPr lang="zh-CN" altLang="en-US" dirty="0"/>
                    </a:p>
                  </a:txBody>
                  <a:tcPr anchor="ctr"/>
                </a:tc>
                <a:tc>
                  <a:txBody>
                    <a:bodyPr/>
                    <a:lstStyle/>
                    <a:p>
                      <a:pPr algn="l"/>
                      <a:r>
                        <a:rPr lang="en-US" altLang="zh-CN" dirty="0" smtClean="0"/>
                        <a:t>Name</a:t>
                      </a:r>
                      <a:endParaRPr lang="en-US" altLang="zh-CN" dirty="0" smtClean="0"/>
                    </a:p>
                    <a:p>
                      <a:pPr algn="l"/>
                      <a:r>
                        <a:rPr lang="en-US" altLang="zh-CN" dirty="0" smtClean="0"/>
                        <a:t>Description</a:t>
                      </a:r>
                      <a:endParaRPr lang="en-US" altLang="zh-CN" dirty="0" smtClean="0"/>
                    </a:p>
                    <a:p>
                      <a:pPr algn="l"/>
                      <a:r>
                        <a:rPr lang="en-US" altLang="zh-CN" baseline="0" dirty="0" smtClean="0"/>
                        <a:t>Categories</a:t>
                      </a:r>
                      <a:endParaRPr lang="en-US" altLang="zh-CN" baseline="0" dirty="0" smtClean="0"/>
                    </a:p>
                    <a:p>
                      <a:pPr marL="0" marR="0" lvl="0" indent="0" algn="l" defTabSz="923925" rtl="0" eaLnBrk="1" fontAlgn="auto" latinLnBrk="0" hangingPunct="1">
                        <a:lnSpc>
                          <a:spcPct val="100000"/>
                        </a:lnSpc>
                        <a:spcBef>
                          <a:spcPts val="0"/>
                        </a:spcBef>
                        <a:spcAft>
                          <a:spcPts val="0"/>
                        </a:spcAft>
                        <a:buClrTx/>
                        <a:buSzTx/>
                        <a:buFontTx/>
                        <a:buNone/>
                        <a:defRPr/>
                      </a:pPr>
                      <a:r>
                        <a:rPr lang="en-US" altLang="zh-CN" baseline="0" dirty="0" smtClean="0"/>
                        <a:t>Related APIS</a:t>
                      </a:r>
                      <a:endParaRPr lang="en-US" altLang="zh-CN" baseline="0" dirty="0" smtClean="0"/>
                    </a:p>
                  </a:txBody>
                  <a:tcPr/>
                </a:tc>
              </a:tr>
              <a:tr h="370840">
                <a:tc>
                  <a:txBody>
                    <a:bodyPr/>
                    <a:lstStyle/>
                    <a:p>
                      <a:pPr algn="ctr"/>
                      <a:r>
                        <a:rPr lang="en-US" altLang="zh-CN" dirty="0" smtClean="0"/>
                        <a:t>APIS</a:t>
                      </a:r>
                      <a:endParaRPr lang="zh-CN" altLang="en-US" dirty="0"/>
                    </a:p>
                  </a:txBody>
                  <a:tcPr anchor="ctr"/>
                </a:tc>
                <a:tc>
                  <a:txBody>
                    <a:bodyPr/>
                    <a:lstStyle/>
                    <a:p>
                      <a:pPr algn="ctr"/>
                      <a:r>
                        <a:rPr lang="en-US" altLang="zh-CN" dirty="0" smtClean="0"/>
                        <a:t>16617</a:t>
                      </a:r>
                      <a:endParaRPr lang="zh-CN" altLang="en-US" dirty="0"/>
                    </a:p>
                  </a:txBody>
                  <a:tcPr anchor="ctr"/>
                </a:tc>
                <a:tc>
                  <a:txBody>
                    <a:bodyPr/>
                    <a:lstStyle/>
                    <a:p>
                      <a:pPr algn="l"/>
                      <a:r>
                        <a:rPr lang="en-US" altLang="zh-CN" dirty="0" smtClean="0"/>
                        <a:t>Name</a:t>
                      </a:r>
                      <a:endParaRPr lang="en-US" altLang="zh-CN" dirty="0" smtClean="0"/>
                    </a:p>
                    <a:p>
                      <a:pPr algn="l"/>
                      <a:r>
                        <a:rPr lang="en-US" altLang="zh-CN" dirty="0" smtClean="0"/>
                        <a:t>Description</a:t>
                      </a:r>
                      <a:endParaRPr lang="en-US" altLang="zh-CN" dirty="0" smtClean="0"/>
                    </a:p>
                    <a:p>
                      <a:pPr algn="l"/>
                      <a:r>
                        <a:rPr lang="en-US" altLang="zh-CN" baseline="0" dirty="0" smtClean="0"/>
                        <a:t>P</a:t>
                      </a:r>
                      <a:r>
                        <a:rPr lang="en-US" altLang="zh-CN" dirty="0" smtClean="0"/>
                        <a:t>rimary</a:t>
                      </a:r>
                      <a:r>
                        <a:rPr lang="en-US" altLang="zh-CN" baseline="0" dirty="0" smtClean="0"/>
                        <a:t> Category</a:t>
                      </a:r>
                      <a:endParaRPr lang="en-US" altLang="zh-CN" baseline="0" dirty="0" smtClean="0"/>
                    </a:p>
                    <a:p>
                      <a:pPr algn="l"/>
                      <a:r>
                        <a:rPr lang="en-US" altLang="zh-CN" baseline="0" dirty="0" smtClean="0"/>
                        <a:t>Secondary Category</a:t>
                      </a:r>
                      <a:endParaRPr lang="zh-CN" altLang="en-US" dirty="0" smtClean="0"/>
                    </a:p>
                  </a:txBody>
                  <a:tcPr/>
                </a:tc>
              </a:tr>
              <a:tr h="370840">
                <a:tc>
                  <a:txBody>
                    <a:bodyPr/>
                    <a:lstStyle/>
                    <a:p>
                      <a:pPr algn="ctr"/>
                      <a:r>
                        <a:rPr lang="en-US" altLang="zh-CN" dirty="0" smtClean="0"/>
                        <a:t>mashup-APIS</a:t>
                      </a:r>
                      <a:endParaRPr lang="zh-CN" altLang="en-US" dirty="0"/>
                    </a:p>
                  </a:txBody>
                  <a:tcPr/>
                </a:tc>
                <a:tc>
                  <a:txBody>
                    <a:bodyPr/>
                    <a:lstStyle/>
                    <a:p>
                      <a:pPr algn="ctr"/>
                      <a:r>
                        <a:rPr lang="en-US" altLang="zh-CN" dirty="0" smtClean="0"/>
                        <a:t>9908</a:t>
                      </a:r>
                      <a:endParaRPr lang="zh-CN" altLang="en-US" dirty="0"/>
                    </a:p>
                  </a:txBody>
                  <a:tcPr/>
                </a:tc>
                <a:tc>
                  <a:txBody>
                    <a:bodyPr/>
                    <a:lstStyle/>
                    <a:p>
                      <a:pPr algn="l"/>
                      <a:r>
                        <a:rPr lang="en-US" altLang="zh-CN" dirty="0" smtClean="0"/>
                        <a:t>(</a:t>
                      </a:r>
                      <a:r>
                        <a:rPr lang="en-US" altLang="zh-CN" dirty="0" err="1" smtClean="0"/>
                        <a:t>mashup,API</a:t>
                      </a:r>
                      <a:r>
                        <a:rPr lang="en-US" altLang="zh-CN" dirty="0" smtClean="0"/>
                        <a:t>)</a:t>
                      </a:r>
                      <a:endParaRPr lang="zh-CN" altLang="en-US" dirty="0"/>
                    </a:p>
                  </a:txBody>
                  <a:tcPr/>
                </a:tc>
              </a:tr>
            </a:tbl>
          </a:graphicData>
        </a:graphic>
      </p:graphicFrame>
      <p:sp>
        <p:nvSpPr>
          <p:cNvPr id="11" name="文本框 10"/>
          <p:cNvSpPr txBox="1"/>
          <p:nvPr/>
        </p:nvSpPr>
        <p:spPr>
          <a:xfrm>
            <a:off x="502024" y="5726060"/>
            <a:ext cx="11005407"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solidFill>
                  <a:srgbClr val="000000"/>
                </a:solidFill>
                <a:latin typeface="+mn-ea"/>
              </a:rPr>
              <a:t>数据预处理</a:t>
            </a:r>
            <a:r>
              <a:rPr lang="zh-CN" altLang="en-US" sz="2400" dirty="0" smtClean="0">
                <a:solidFill>
                  <a:srgbClr val="000000"/>
                </a:solidFill>
                <a:latin typeface="+mn-ea"/>
              </a:rPr>
              <a:t>：</a:t>
            </a:r>
            <a:r>
              <a:rPr lang="zh-CN" altLang="zh-CN" sz="2400" dirty="0" smtClean="0"/>
              <a:t>拼写更正</a:t>
            </a:r>
            <a:r>
              <a:rPr lang="zh-CN" altLang="en-US" sz="2400" dirty="0" smtClean="0"/>
              <a:t>，</a:t>
            </a:r>
            <a:r>
              <a:rPr lang="zh-CN" altLang="zh-CN" sz="2400" dirty="0" smtClean="0"/>
              <a:t>符号化</a:t>
            </a:r>
            <a:r>
              <a:rPr lang="zh-CN" altLang="en-US" sz="2400" dirty="0" smtClean="0"/>
              <a:t>，</a:t>
            </a:r>
            <a:r>
              <a:rPr lang="zh-CN" altLang="zh-CN" sz="2400" dirty="0"/>
              <a:t>停用词</a:t>
            </a:r>
            <a:r>
              <a:rPr lang="zh-CN" altLang="zh-CN" sz="2400" dirty="0" smtClean="0"/>
              <a:t>删除</a:t>
            </a:r>
            <a:r>
              <a:rPr lang="zh-CN" altLang="en-US" sz="2400" dirty="0" smtClean="0"/>
              <a:t>，</a:t>
            </a:r>
            <a:r>
              <a:rPr lang="zh-CN" altLang="zh-CN" sz="2400" dirty="0"/>
              <a:t>词形</a:t>
            </a:r>
            <a:r>
              <a:rPr lang="zh-CN" altLang="zh-CN" sz="2400" dirty="0" smtClean="0"/>
              <a:t>还原</a:t>
            </a:r>
            <a:endParaRPr lang="en-US" altLang="zh-CN" sz="2400" dirty="0" smtClean="0"/>
          </a:p>
        </p:txBody>
      </p:sp>
      <p:sp>
        <p:nvSpPr>
          <p:cNvPr id="31" name="矩形 30"/>
          <p:cNvSpPr/>
          <p:nvPr/>
        </p:nvSpPr>
        <p:spPr>
          <a:xfrm>
            <a:off x="502377" y="712872"/>
            <a:ext cx="1605280" cy="650875"/>
          </a:xfrm>
          <a:prstGeom prst="rect">
            <a:avLst/>
          </a:prstGeom>
        </p:spPr>
        <p:txBody>
          <a:bodyPr wrap="none">
            <a:spAutoFit/>
          </a:bodyPr>
          <a:lstStyle/>
          <a:p>
            <a:pPr lvl="0">
              <a:lnSpc>
                <a:spcPct val="130000"/>
              </a:lnSpc>
            </a:pPr>
            <a:r>
              <a:rPr lang="zh-CN" altLang="en-US" sz="2800" b="1" dirty="0" smtClean="0">
                <a:solidFill>
                  <a:schemeClr val="accent1">
                    <a:lumMod val="50000"/>
                  </a:schemeClr>
                </a:solidFill>
              </a:rPr>
              <a:t>数据摘要</a:t>
            </a:r>
            <a:endParaRPr lang="en-US" altLang="zh-CN" sz="2800" b="1" dirty="0">
              <a:solidFill>
                <a:schemeClr val="accent1">
                  <a:lumMod val="50000"/>
                </a:schemeClr>
              </a:solidFill>
            </a:endParaRPr>
          </a:p>
        </p:txBody>
      </p:sp>
      <p:sp>
        <p:nvSpPr>
          <p:cNvPr id="17" name="矩形 16"/>
          <p:cNvSpPr/>
          <p:nvPr/>
        </p:nvSpPr>
        <p:spPr>
          <a:xfrm>
            <a:off x="0" y="0"/>
            <a:ext cx="12192000" cy="49088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p>
        </p:txBody>
      </p:sp>
      <p:sp>
        <p:nvSpPr>
          <p:cNvPr id="45" name="文本框 44"/>
          <p:cNvSpPr txBox="1"/>
          <p:nvPr/>
        </p:nvSpPr>
        <p:spPr>
          <a:xfrm>
            <a:off x="675613" y="60921"/>
            <a:ext cx="1468755" cy="368300"/>
          </a:xfrm>
          <a:prstGeom prst="rect">
            <a:avLst/>
          </a:prstGeom>
          <a:noFill/>
        </p:spPr>
        <p:txBody>
          <a:bodyPr wrap="none" rtlCol="0">
            <a:spAutoFit/>
          </a:bodyPr>
          <a:p>
            <a:r>
              <a:rPr lang="zh-CN" altLang="en-US" dirty="0">
                <a:solidFill>
                  <a:schemeClr val="bg1">
                    <a:alpha val="30000"/>
                  </a:schemeClr>
                </a:solidFill>
              </a:rPr>
              <a:t>01 研究背景</a:t>
            </a:r>
            <a:endParaRPr lang="zh-CN" altLang="en-US" dirty="0">
              <a:solidFill>
                <a:schemeClr val="bg1"/>
              </a:solidFill>
            </a:endParaRPr>
          </a:p>
        </p:txBody>
      </p:sp>
      <p:sp>
        <p:nvSpPr>
          <p:cNvPr id="2" name="文本框 1"/>
          <p:cNvSpPr txBox="1"/>
          <p:nvPr/>
        </p:nvSpPr>
        <p:spPr>
          <a:xfrm>
            <a:off x="2565744" y="69811"/>
            <a:ext cx="3297555" cy="368300"/>
          </a:xfrm>
          <a:prstGeom prst="rect">
            <a:avLst/>
          </a:prstGeom>
          <a:noFill/>
        </p:spPr>
        <p:txBody>
          <a:bodyPr wrap="none" rtlCol="0">
            <a:spAutoFit/>
          </a:bodyPr>
          <a:p>
            <a:r>
              <a:rPr lang="zh-CN" altLang="en-US" dirty="0">
                <a:solidFill>
                  <a:schemeClr val="bg1">
                    <a:alpha val="30000"/>
                  </a:schemeClr>
                </a:solidFill>
              </a:rPr>
              <a:t>02 基于文本描述的相关性计算</a:t>
            </a:r>
            <a:endParaRPr lang="zh-CN" altLang="en-US" dirty="0">
              <a:solidFill>
                <a:schemeClr val="bg1"/>
              </a:solidFill>
            </a:endParaRPr>
          </a:p>
        </p:txBody>
      </p:sp>
      <p:sp>
        <p:nvSpPr>
          <p:cNvPr id="12" name="文本框 11"/>
          <p:cNvSpPr txBox="1"/>
          <p:nvPr/>
        </p:nvSpPr>
        <p:spPr>
          <a:xfrm>
            <a:off x="6179264" y="69811"/>
            <a:ext cx="3297555" cy="368300"/>
          </a:xfrm>
          <a:prstGeom prst="rect">
            <a:avLst/>
          </a:prstGeom>
          <a:noFill/>
        </p:spPr>
        <p:txBody>
          <a:bodyPr wrap="none" rtlCol="0">
            <a:spAutoFit/>
          </a:bodyPr>
          <a:p>
            <a:r>
              <a:rPr lang="zh-CN" altLang="en-US" dirty="0">
                <a:solidFill>
                  <a:schemeClr val="bg1">
                    <a:alpha val="30000"/>
                  </a:schemeClr>
                </a:solidFill>
              </a:rPr>
              <a:t>03 基于交互矩阵的相关性计算</a:t>
            </a:r>
            <a:endParaRPr lang="zh-CN" altLang="en-US" dirty="0">
              <a:solidFill>
                <a:schemeClr val="bg1">
                  <a:alpha val="30000"/>
                </a:schemeClr>
              </a:solidFill>
            </a:endParaRPr>
          </a:p>
        </p:txBody>
      </p:sp>
      <p:sp>
        <p:nvSpPr>
          <p:cNvPr id="48" name="文本框 47"/>
          <p:cNvSpPr txBox="1"/>
          <p:nvPr/>
        </p:nvSpPr>
        <p:spPr>
          <a:xfrm>
            <a:off x="9860466" y="69811"/>
            <a:ext cx="1468755" cy="368300"/>
          </a:xfrm>
          <a:prstGeom prst="rect">
            <a:avLst/>
          </a:prstGeom>
          <a:noFill/>
        </p:spPr>
        <p:txBody>
          <a:bodyPr wrap="none" rtlCol="0">
            <a:spAutoFit/>
          </a:bodyPr>
          <a:p>
            <a:r>
              <a:rPr lang="zh-CN" altLang="en-US" dirty="0" smtClean="0">
                <a:solidFill>
                  <a:schemeClr val="bg1"/>
                </a:solidFill>
              </a:rPr>
              <a:t>04 实验方案</a:t>
            </a:r>
            <a:endParaRPr lang="zh-CN" altLang="en-US" dirty="0" smtClean="0">
              <a:solidFill>
                <a:schemeClr val="bg1"/>
              </a:solidFill>
            </a:endParaRPr>
          </a:p>
        </p:txBody>
      </p:sp>
      <p:cxnSp>
        <p:nvCxnSpPr>
          <p:cNvPr id="49" name="直接连接符 48"/>
          <p:cNvCxnSpPr/>
          <p:nvPr/>
        </p:nvCxnSpPr>
        <p:spPr>
          <a:xfrm flipH="1">
            <a:off x="2326906"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6067224"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9624407"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62727" y="817647"/>
            <a:ext cx="1620957" cy="595804"/>
          </a:xfrm>
          <a:prstGeom prst="rect">
            <a:avLst/>
          </a:prstGeom>
        </p:spPr>
        <p:txBody>
          <a:bodyPr wrap="none">
            <a:spAutoFit/>
          </a:bodyPr>
          <a:lstStyle/>
          <a:p>
            <a:pPr lvl="0">
              <a:lnSpc>
                <a:spcPct val="130000"/>
              </a:lnSpc>
            </a:pPr>
            <a:r>
              <a:rPr lang="zh-CN" altLang="en-US" sz="2800" b="1" dirty="0" smtClean="0">
                <a:solidFill>
                  <a:schemeClr val="accent1">
                    <a:lumMod val="50000"/>
                  </a:schemeClr>
                </a:solidFill>
              </a:rPr>
              <a:t>评估方法</a:t>
            </a:r>
            <a:endParaRPr lang="en-US" altLang="zh-CN" sz="2800" b="1" dirty="0">
              <a:solidFill>
                <a:schemeClr val="accent1">
                  <a:lumMod val="50000"/>
                </a:schemeClr>
              </a:solidFill>
            </a:endParaRPr>
          </a:p>
        </p:txBody>
      </p:sp>
      <mc:AlternateContent xmlns:mc="http://schemas.openxmlformats.org/markup-compatibility/2006">
        <mc:Choice xmlns:a14="http://schemas.microsoft.com/office/drawing/2010/main" Requires="a14">
          <p:sp>
            <p:nvSpPr>
              <p:cNvPr id="15" name="文本框 14"/>
              <p:cNvSpPr txBox="1"/>
              <p:nvPr/>
            </p:nvSpPr>
            <p:spPr>
              <a:xfrm>
                <a:off x="1233469" y="1756663"/>
                <a:ext cx="9585058" cy="4247509"/>
              </a:xfrm>
              <a:prstGeom prst="rect">
                <a:avLst/>
              </a:prstGeom>
              <a:noFill/>
            </p:spPr>
            <p:txBody>
              <a:bodyPr wrap="square" rtlCol="0">
                <a:spAutoFit/>
              </a:bodyPr>
              <a:lstStyle/>
              <a:p>
                <a:r>
                  <a:rPr lang="zh-CN" altLang="zh-CN" sz="2400" b="1" dirty="0">
                    <a:solidFill>
                      <a:schemeClr val="accent1">
                        <a:lumMod val="50000"/>
                      </a:schemeClr>
                    </a:solidFill>
                  </a:rPr>
                  <a:t>采用三个评估指标</a:t>
                </a:r>
                <a:r>
                  <a:rPr lang="zh-CN" altLang="zh-CN" sz="2800" b="1" dirty="0" smtClean="0">
                    <a:solidFill>
                      <a:schemeClr val="accent1">
                        <a:lumMod val="50000"/>
                      </a:schemeClr>
                    </a:solidFill>
                  </a:rPr>
                  <a:t>：</a:t>
                </a:r>
                <a:endParaRPr lang="en-US" altLang="zh-CN" sz="2800" b="1" dirty="0" smtClean="0">
                  <a:solidFill>
                    <a:schemeClr val="accent1">
                      <a:lumMod val="50000"/>
                    </a:schemeClr>
                  </a:solidFill>
                </a:endParaRPr>
              </a:p>
              <a:p>
                <a:endParaRPr lang="en-US" altLang="zh-CN" sz="2800" b="1" dirty="0">
                  <a:solidFill>
                    <a:schemeClr val="accent1">
                      <a:lumMod val="50000"/>
                    </a:schemeClr>
                  </a:solidFill>
                </a:endParaRPr>
              </a:p>
              <a:p>
                <a:r>
                  <a:rPr lang="zh-CN" altLang="zh-CN" sz="2000" b="1" dirty="0"/>
                  <a:t>平均平均精度（</a:t>
                </a:r>
                <a:r>
                  <a:rPr lang="en-US" altLang="zh-CN" sz="2000" b="1" dirty="0"/>
                  <a:t>MAP</a:t>
                </a:r>
                <a:r>
                  <a:rPr lang="zh-CN" altLang="zh-CN" sz="2000" b="1" dirty="0" smtClean="0"/>
                  <a:t>）</a:t>
                </a:r>
                <a:endParaRPr lang="en-US" altLang="zh-CN" sz="2000" b="1" dirty="0" smtClean="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𝑀𝐴𝑃</m:t>
                      </m:r>
                      <m:r>
                        <a:rPr lang="en-US" altLang="zh-CN" i="1">
                          <a:latin typeface="Cambria Math" panose="02040503050406030204" pitchFamily="18" charset="0"/>
                        </a:rPr>
                        <m:t>@</m:t>
                      </m:r>
                      <m:r>
                        <a:rPr lang="en-US" altLang="zh-CN" i="1">
                          <a:latin typeface="Cambria Math" panose="02040503050406030204" pitchFamily="18" charset="0"/>
                        </a:rPr>
                        <m:t>𝑁</m:t>
                      </m:r>
                      <m:r>
                        <a:rPr lang="en-US" altLang="zh-CN" i="1">
                          <a:latin typeface="Cambria Math" panose="02040503050406030204" pitchFamily="18" charset="0"/>
                        </a:rPr>
                        <m:t>= </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𝑀</m:t>
                              </m:r>
                            </m:e>
                          </m:d>
                        </m:den>
                      </m:f>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𝑚</m:t>
                          </m:r>
                          <m:r>
                            <a:rPr lang="en-US" altLang="zh-CN" i="1">
                              <a:latin typeface="Cambria Math" panose="02040503050406030204" pitchFamily="18" charset="0"/>
                            </a:rPr>
                            <m:t>∈</m:t>
                          </m:r>
                          <m:r>
                            <a:rPr lang="en-US" altLang="zh-CN" i="1">
                              <a:latin typeface="Cambria Math" panose="02040503050406030204" pitchFamily="18" charset="0"/>
                            </a:rPr>
                            <m:t>𝑀</m:t>
                          </m:r>
                        </m:sub>
                        <m:sup/>
                        <m:e>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𝑚</m:t>
                                  </m:r>
                                </m:sub>
                              </m:sSub>
                            </m:den>
                          </m:f>
                          <m:nary>
                            <m:naryPr>
                              <m:chr m:val="∑"/>
                              <m:limLoc m:val="subSup"/>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𝑁</m:t>
                              </m:r>
                            </m:sup>
                            <m:e>
                              <m:d>
                                <m:dPr>
                                  <m:ctrlPr>
                                    <a:rPr lang="zh-CN" altLang="zh-CN" i="1">
                                      <a:latin typeface="Cambria Math" panose="02040503050406030204" pitchFamily="18" charset="0"/>
                                    </a:rPr>
                                  </m:ctrlPr>
                                </m:dPr>
                                <m:e>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𝑖</m:t>
                                          </m:r>
                                        </m:sub>
                                      </m:sSub>
                                    </m:num>
                                    <m:den>
                                      <m:r>
                                        <a:rPr lang="en-US" altLang="zh-CN" i="1">
                                          <a:latin typeface="Cambria Math" panose="02040503050406030204" pitchFamily="18" charset="0"/>
                                        </a:rPr>
                                        <m:t>𝑖</m:t>
                                      </m:r>
                                    </m:den>
                                  </m:f>
                                  <m:r>
                                    <a:rPr lang="en-US" altLang="zh-CN" i="1">
                                      <a:latin typeface="Cambria Math" panose="02040503050406030204" pitchFamily="18" charset="0"/>
                                    </a:rPr>
                                    <m:t>∙</m:t>
                                  </m:r>
                                  <m:r>
                                    <a:rPr lang="en-US" altLang="zh-CN" i="1">
                                      <a:latin typeface="Cambria Math" panose="02040503050406030204" pitchFamily="18" charset="0"/>
                                    </a:rPr>
                                    <m:t>𝐼</m:t>
                                  </m:r>
                                  <m:d>
                                    <m:dPr>
                                      <m:ctrlPr>
                                        <a:rPr lang="zh-CN" altLang="zh-CN" i="1">
                                          <a:latin typeface="Cambria Math" panose="02040503050406030204" pitchFamily="18" charset="0"/>
                                        </a:rPr>
                                      </m:ctrlPr>
                                    </m:dPr>
                                    <m:e>
                                      <m:r>
                                        <a:rPr lang="en-US" altLang="zh-CN" i="1">
                                          <a:latin typeface="Cambria Math" panose="02040503050406030204" pitchFamily="18" charset="0"/>
                                        </a:rPr>
                                        <m:t>𝑖</m:t>
                                      </m:r>
                                    </m:e>
                                  </m:d>
                                </m:e>
                              </m:d>
                            </m:e>
                          </m:nary>
                        </m:e>
                      </m:nary>
                    </m:oMath>
                  </m:oMathPara>
                </a14:m>
                <a:endParaRPr lang="en-US" altLang="zh-CN" b="1" dirty="0" smtClean="0"/>
              </a:p>
              <a:p>
                <a:r>
                  <a:rPr lang="zh-CN" altLang="zh-CN" sz="2000" b="1" dirty="0"/>
                  <a:t>标准折扣累积收益（</a:t>
                </a:r>
                <a:r>
                  <a:rPr lang="en-US" altLang="zh-CN" sz="2000" b="1" dirty="0"/>
                  <a:t>NDCG</a:t>
                </a:r>
                <a:r>
                  <a:rPr lang="zh-CN" altLang="zh-CN" sz="2000" b="1" dirty="0" smtClean="0"/>
                  <a:t>）</a:t>
                </a:r>
                <a:endParaRPr lang="en-US" altLang="zh-CN" sz="2000" b="1" dirty="0" smtClean="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𝑁𝐷𝐶𝐺</m:t>
                      </m:r>
                      <m:r>
                        <a:rPr lang="en-US" altLang="zh-CN" i="1">
                          <a:latin typeface="Cambria Math" panose="02040503050406030204" pitchFamily="18" charset="0"/>
                        </a:rPr>
                        <m:t>@</m:t>
                      </m:r>
                      <m:r>
                        <a:rPr lang="en-US" altLang="zh-CN" i="1">
                          <a:latin typeface="Cambria Math" panose="02040503050406030204" pitchFamily="18" charset="0"/>
                        </a:rPr>
                        <m:t>𝑁</m:t>
                      </m:r>
                      <m:r>
                        <a:rPr lang="en-US" altLang="zh-CN" i="1">
                          <a:latin typeface="Cambria Math" panose="02040503050406030204" pitchFamily="18" charset="0"/>
                        </a:rPr>
                        <m:t>= </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𝑀</m:t>
                              </m:r>
                            </m:e>
                          </m:d>
                        </m:den>
                      </m:f>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𝑚</m:t>
                          </m:r>
                          <m:r>
                            <a:rPr lang="en-US" altLang="zh-CN" i="1">
                              <a:latin typeface="Cambria Math" panose="02040503050406030204" pitchFamily="18" charset="0"/>
                            </a:rPr>
                            <m:t>∈</m:t>
                          </m:r>
                          <m:r>
                            <a:rPr lang="en-US" altLang="zh-CN" i="1">
                              <a:latin typeface="Cambria Math" panose="02040503050406030204" pitchFamily="18" charset="0"/>
                            </a:rPr>
                            <m:t>𝑀</m:t>
                          </m:r>
                        </m:sub>
                        <m:sup/>
                        <m:e>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𝑚</m:t>
                                  </m:r>
                                </m:sub>
                              </m:sSub>
                            </m:den>
                          </m:f>
                          <m:nary>
                            <m:naryPr>
                              <m:chr m:val="∑"/>
                              <m:limLoc m:val="subSup"/>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𝑁</m:t>
                              </m:r>
                            </m:sup>
                            <m:e>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𝐼</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sup>
                                  </m:sSup>
                                  <m:r>
                                    <a:rPr lang="en-US" altLang="zh-CN" i="1">
                                      <a:latin typeface="Cambria Math" panose="02040503050406030204" pitchFamily="18" charset="0"/>
                                    </a:rPr>
                                    <m:t>−1</m:t>
                                  </m:r>
                                </m:num>
                                <m:den>
                                  <m:func>
                                    <m:funcPr>
                                      <m:ctrlPr>
                                        <a:rPr lang="zh-CN" altLang="zh-CN" i="1">
                                          <a:latin typeface="Cambria Math" panose="02040503050406030204" pitchFamily="18" charset="0"/>
                                        </a:rPr>
                                      </m:ctrlPr>
                                    </m:funcPr>
                                    <m:fName>
                                      <m:sSub>
                                        <m:sSubPr>
                                          <m:ctrlPr>
                                            <a:rPr lang="zh-CN" altLang="zh-CN" i="1">
                                              <a:latin typeface="Cambria Math" panose="02040503050406030204" pitchFamily="18" charset="0"/>
                                            </a:rPr>
                                          </m:ctrlPr>
                                        </m:sSubPr>
                                        <m:e>
                                          <m:r>
                                            <a:rPr lang="en-US" altLang="zh-CN" i="1">
                                              <a:latin typeface="Cambria Math" panose="02040503050406030204" pitchFamily="18" charset="0"/>
                                            </a:rPr>
                                            <m:t>𝑙𝑜𝑔</m:t>
                                          </m:r>
                                        </m:e>
                                        <m:sub>
                                          <m:r>
                                            <a:rPr lang="en-US" altLang="zh-CN" i="1">
                                              <a:latin typeface="Cambria Math" panose="02040503050406030204" pitchFamily="18" charset="0"/>
                                            </a:rPr>
                                            <m:t>2</m:t>
                                          </m:r>
                                        </m:sub>
                                      </m:sSub>
                                    </m:fName>
                                    <m:e>
                                      <m:r>
                                        <a:rPr lang="en-US" altLang="zh-CN" i="1">
                                          <a:latin typeface="Cambria Math" panose="02040503050406030204" pitchFamily="18" charset="0"/>
                                        </a:rPr>
                                        <m:t>(1+</m:t>
                                      </m:r>
                                      <m:r>
                                        <a:rPr lang="en-US" altLang="zh-CN" i="1">
                                          <a:latin typeface="Cambria Math" panose="02040503050406030204" pitchFamily="18" charset="0"/>
                                        </a:rPr>
                                        <m:t>𝑖</m:t>
                                      </m:r>
                                      <m:r>
                                        <a:rPr lang="en-US" altLang="zh-CN" i="1">
                                          <a:latin typeface="Cambria Math" panose="02040503050406030204" pitchFamily="18" charset="0"/>
                                        </a:rPr>
                                        <m:t>)</m:t>
                                      </m:r>
                                    </m:e>
                                  </m:func>
                                </m:den>
                              </m:f>
                            </m:e>
                          </m:nary>
                        </m:e>
                      </m:nary>
                    </m:oMath>
                  </m:oMathPara>
                </a14:m>
                <a:endParaRPr lang="en-US" altLang="zh-CN" b="1" dirty="0" smtClean="0"/>
              </a:p>
              <a:p>
                <a:r>
                  <a:rPr lang="zh-CN" altLang="en-US" sz="2000" b="1" dirty="0" smtClean="0"/>
                  <a:t>召回率（</a:t>
                </a:r>
                <a:r>
                  <a:rPr lang="en-US" altLang="zh-CN" sz="2000" b="1" dirty="0" smtClean="0"/>
                  <a:t>Recall</a:t>
                </a:r>
                <a:r>
                  <a:rPr lang="zh-CN" altLang="en-US" sz="2000" b="1" dirty="0" smtClean="0"/>
                  <a:t>）</a:t>
                </a:r>
                <a:endParaRPr lang="en-US" altLang="zh-CN" sz="2000" b="1" dirty="0" smtClean="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𝑅𝑒𝑐𝑎𝑙𝑙</m:t>
                      </m:r>
                      <m:r>
                        <a:rPr lang="en-US" altLang="zh-CN" i="1">
                          <a:latin typeface="Cambria Math" panose="02040503050406030204" pitchFamily="18" charset="0"/>
                        </a:rPr>
                        <m:t>@</m:t>
                      </m:r>
                      <m:r>
                        <a:rPr lang="en-US" altLang="zh-CN" i="1">
                          <a:latin typeface="Cambria Math" panose="02040503050406030204" pitchFamily="18" charset="0"/>
                        </a:rPr>
                        <m:t>𝑁</m:t>
                      </m:r>
                      <m:r>
                        <a:rPr lang="en-US" altLang="zh-CN" i="1">
                          <a:latin typeface="Cambria Math" panose="02040503050406030204" pitchFamily="18" charset="0"/>
                        </a:rPr>
                        <m:t>= </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𝑀</m:t>
                              </m:r>
                            </m:e>
                          </m:d>
                        </m:den>
                      </m:f>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𝑚</m:t>
                          </m:r>
                          <m:r>
                            <a:rPr lang="en-US" altLang="zh-CN" i="1">
                              <a:latin typeface="Cambria Math" panose="02040503050406030204" pitchFamily="18" charset="0"/>
                            </a:rPr>
                            <m:t>∈</m:t>
                          </m:r>
                          <m:r>
                            <a:rPr lang="en-US" altLang="zh-CN" i="1">
                              <a:latin typeface="Cambria Math" panose="02040503050406030204" pitchFamily="18" charset="0"/>
                            </a:rPr>
                            <m:t>𝑀</m:t>
                          </m:r>
                        </m:sub>
                        <m:sup/>
                        <m:e>
                          <m:f>
                            <m:fPr>
                              <m:ctrlPr>
                                <a:rPr lang="zh-CN" altLang="zh-CN" i="1">
                                  <a:latin typeface="Cambria Math" panose="02040503050406030204" pitchFamily="18" charset="0"/>
                                </a:rPr>
                              </m:ctrlPr>
                            </m:fPr>
                            <m:num>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𝑟𝑒𝑐</m:t>
                                  </m:r>
                                  <m:d>
                                    <m:dPr>
                                      <m:ctrlPr>
                                        <a:rPr lang="zh-CN" altLang="zh-CN" i="1">
                                          <a:latin typeface="Cambria Math" panose="02040503050406030204" pitchFamily="18" charset="0"/>
                                        </a:rPr>
                                      </m:ctrlPr>
                                    </m:dPr>
                                    <m:e>
                                      <m:r>
                                        <a:rPr lang="en-US" altLang="zh-CN" i="1">
                                          <a:latin typeface="Cambria Math" panose="02040503050406030204" pitchFamily="18" charset="0"/>
                                        </a:rPr>
                                        <m:t>𝑚</m:t>
                                      </m:r>
                                    </m:e>
                                  </m:d>
                                  <m:r>
                                    <a:rPr lang="en-US" altLang="zh-CN" i="1">
                                      <a:latin typeface="Cambria Math" panose="02040503050406030204" pitchFamily="18" charset="0"/>
                                    </a:rPr>
                                    <m:t>∩</m:t>
                                  </m:r>
                                  <m:r>
                                    <a:rPr lang="en-US" altLang="zh-CN" i="1">
                                      <a:latin typeface="Cambria Math" panose="02040503050406030204" pitchFamily="18" charset="0"/>
                                    </a:rPr>
                                    <m:t>𝑡𝑒𝑠𝑡</m:t>
                                  </m:r>
                                  <m:d>
                                    <m:dPr>
                                      <m:ctrlPr>
                                        <a:rPr lang="zh-CN" altLang="zh-CN" i="1">
                                          <a:latin typeface="Cambria Math" panose="02040503050406030204" pitchFamily="18" charset="0"/>
                                        </a:rPr>
                                      </m:ctrlPr>
                                    </m:dPr>
                                    <m:e>
                                      <m:r>
                                        <a:rPr lang="en-US" altLang="zh-CN" i="1">
                                          <a:latin typeface="Cambria Math" panose="02040503050406030204" pitchFamily="18" charset="0"/>
                                        </a:rPr>
                                        <m:t>𝑚</m:t>
                                      </m:r>
                                    </m:e>
                                  </m:d>
                                </m:e>
                              </m:d>
                            </m:num>
                            <m:den>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𝑟𝑒𝑐</m:t>
                                  </m:r>
                                  <m:d>
                                    <m:dPr>
                                      <m:ctrlPr>
                                        <a:rPr lang="zh-CN" altLang="zh-CN" i="1">
                                          <a:latin typeface="Cambria Math" panose="02040503050406030204" pitchFamily="18" charset="0"/>
                                        </a:rPr>
                                      </m:ctrlPr>
                                    </m:dPr>
                                    <m:e>
                                      <m:r>
                                        <a:rPr lang="en-US" altLang="zh-CN" i="1">
                                          <a:latin typeface="Cambria Math" panose="02040503050406030204" pitchFamily="18" charset="0"/>
                                        </a:rPr>
                                        <m:t>𝑚</m:t>
                                      </m:r>
                                    </m:e>
                                  </m:d>
                                </m:e>
                              </m:d>
                            </m:den>
                          </m:f>
                        </m:e>
                      </m:nary>
                    </m:oMath>
                  </m:oMathPara>
                </a14:m>
                <a:endParaRPr lang="en-US" altLang="zh-CN" b="1" dirty="0" smtClean="0"/>
              </a:p>
              <a:p>
                <a:endParaRPr lang="zh-CN" altLang="en-US" dirty="0"/>
              </a:p>
            </p:txBody>
          </p:sp>
        </mc:Choice>
        <mc:Fallback>
          <p:sp>
            <p:nvSpPr>
              <p:cNvPr id="15" name="文本框 14"/>
              <p:cNvSpPr txBox="1">
                <a:spLocks noRot="1" noChangeAspect="1" noMove="1" noResize="1" noEditPoints="1" noAdjustHandles="1" noChangeArrowheads="1" noChangeShapeType="1" noTextEdit="1"/>
              </p:cNvSpPr>
              <p:nvPr/>
            </p:nvSpPr>
            <p:spPr>
              <a:xfrm>
                <a:off x="762934" y="1707133"/>
                <a:ext cx="9585058" cy="4247509"/>
              </a:xfrm>
              <a:prstGeom prst="rect">
                <a:avLst/>
              </a:prstGeom>
              <a:blipFill rotWithShape="0">
                <a:blip r:embed="rId1"/>
                <a:stretch>
                  <a:fillRect l="-954" t="-1435"/>
                </a:stretch>
              </a:blipFill>
            </p:spPr>
            <p:txBody>
              <a:bodyPr/>
              <a:lstStyle/>
              <a:p>
                <a:r>
                  <a:rPr lang="zh-CN" altLang="en-US">
                    <a:noFill/>
                  </a:rPr>
                  <a:t> </a:t>
                </a:r>
                <a:endParaRPr lang="zh-CN" altLang="en-US">
                  <a:noFill/>
                </a:endParaRPr>
              </a:p>
            </p:txBody>
          </p:sp>
        </mc:Fallback>
      </mc:AlternateContent>
      <p:sp>
        <p:nvSpPr>
          <p:cNvPr id="17" name="矩形 16"/>
          <p:cNvSpPr/>
          <p:nvPr/>
        </p:nvSpPr>
        <p:spPr>
          <a:xfrm>
            <a:off x="0" y="0"/>
            <a:ext cx="12192000" cy="49088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p>
        </p:txBody>
      </p:sp>
      <p:sp>
        <p:nvSpPr>
          <p:cNvPr id="45" name="文本框 44"/>
          <p:cNvSpPr txBox="1"/>
          <p:nvPr/>
        </p:nvSpPr>
        <p:spPr>
          <a:xfrm>
            <a:off x="675613" y="60921"/>
            <a:ext cx="1468755" cy="368300"/>
          </a:xfrm>
          <a:prstGeom prst="rect">
            <a:avLst/>
          </a:prstGeom>
          <a:noFill/>
        </p:spPr>
        <p:txBody>
          <a:bodyPr wrap="none" rtlCol="0">
            <a:spAutoFit/>
          </a:bodyPr>
          <a:p>
            <a:r>
              <a:rPr lang="zh-CN" altLang="en-US" dirty="0">
                <a:solidFill>
                  <a:schemeClr val="bg1">
                    <a:alpha val="30000"/>
                  </a:schemeClr>
                </a:solidFill>
              </a:rPr>
              <a:t>01 研究背景</a:t>
            </a:r>
            <a:endParaRPr lang="zh-CN" altLang="en-US" dirty="0">
              <a:solidFill>
                <a:schemeClr val="bg1"/>
              </a:solidFill>
            </a:endParaRPr>
          </a:p>
        </p:txBody>
      </p:sp>
      <p:sp>
        <p:nvSpPr>
          <p:cNvPr id="16" name="文本框 15"/>
          <p:cNvSpPr txBox="1"/>
          <p:nvPr/>
        </p:nvSpPr>
        <p:spPr>
          <a:xfrm>
            <a:off x="2565744" y="69811"/>
            <a:ext cx="3297555" cy="368300"/>
          </a:xfrm>
          <a:prstGeom prst="rect">
            <a:avLst/>
          </a:prstGeom>
          <a:noFill/>
        </p:spPr>
        <p:txBody>
          <a:bodyPr wrap="none" rtlCol="0">
            <a:spAutoFit/>
          </a:bodyPr>
          <a:p>
            <a:r>
              <a:rPr lang="zh-CN" altLang="en-US" dirty="0">
                <a:solidFill>
                  <a:schemeClr val="bg1">
                    <a:alpha val="30000"/>
                  </a:schemeClr>
                </a:solidFill>
              </a:rPr>
              <a:t>02 基于文本描述的相关性计算</a:t>
            </a:r>
            <a:endParaRPr lang="zh-CN" altLang="en-US" dirty="0">
              <a:solidFill>
                <a:schemeClr val="bg1"/>
              </a:solidFill>
            </a:endParaRPr>
          </a:p>
        </p:txBody>
      </p:sp>
      <p:sp>
        <p:nvSpPr>
          <p:cNvPr id="18" name="文本框 17"/>
          <p:cNvSpPr txBox="1"/>
          <p:nvPr/>
        </p:nvSpPr>
        <p:spPr>
          <a:xfrm>
            <a:off x="6179264" y="69811"/>
            <a:ext cx="3297555" cy="368300"/>
          </a:xfrm>
          <a:prstGeom prst="rect">
            <a:avLst/>
          </a:prstGeom>
          <a:noFill/>
        </p:spPr>
        <p:txBody>
          <a:bodyPr wrap="none" rtlCol="0">
            <a:spAutoFit/>
          </a:bodyPr>
          <a:p>
            <a:r>
              <a:rPr lang="zh-CN" altLang="en-US" dirty="0">
                <a:solidFill>
                  <a:schemeClr val="bg1">
                    <a:alpha val="30000"/>
                  </a:schemeClr>
                </a:solidFill>
              </a:rPr>
              <a:t>03 基于交互矩阵的相关性计算</a:t>
            </a:r>
            <a:endParaRPr lang="zh-CN" altLang="en-US" dirty="0">
              <a:solidFill>
                <a:schemeClr val="bg1">
                  <a:alpha val="30000"/>
                </a:schemeClr>
              </a:solidFill>
            </a:endParaRPr>
          </a:p>
        </p:txBody>
      </p:sp>
      <p:sp>
        <p:nvSpPr>
          <p:cNvPr id="48" name="文本框 47"/>
          <p:cNvSpPr txBox="1"/>
          <p:nvPr/>
        </p:nvSpPr>
        <p:spPr>
          <a:xfrm>
            <a:off x="9860466" y="69811"/>
            <a:ext cx="1468755" cy="368300"/>
          </a:xfrm>
          <a:prstGeom prst="rect">
            <a:avLst/>
          </a:prstGeom>
          <a:noFill/>
        </p:spPr>
        <p:txBody>
          <a:bodyPr wrap="none" rtlCol="0">
            <a:spAutoFit/>
          </a:bodyPr>
          <a:p>
            <a:r>
              <a:rPr lang="zh-CN" altLang="en-US" dirty="0" smtClean="0">
                <a:solidFill>
                  <a:schemeClr val="bg1"/>
                </a:solidFill>
              </a:rPr>
              <a:t>04 实验方案</a:t>
            </a:r>
            <a:endParaRPr lang="zh-CN" altLang="en-US" dirty="0" smtClean="0">
              <a:solidFill>
                <a:schemeClr val="bg1"/>
              </a:solidFill>
            </a:endParaRPr>
          </a:p>
        </p:txBody>
      </p:sp>
      <p:cxnSp>
        <p:nvCxnSpPr>
          <p:cNvPr id="49" name="直接连接符 48"/>
          <p:cNvCxnSpPr/>
          <p:nvPr/>
        </p:nvCxnSpPr>
        <p:spPr>
          <a:xfrm flipH="1">
            <a:off x="2326906"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6067224"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9624407"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523332" y="820187"/>
            <a:ext cx="1620957" cy="595804"/>
          </a:xfrm>
          <a:prstGeom prst="rect">
            <a:avLst/>
          </a:prstGeom>
        </p:spPr>
        <p:txBody>
          <a:bodyPr wrap="none">
            <a:spAutoFit/>
          </a:bodyPr>
          <a:lstStyle/>
          <a:p>
            <a:pPr lvl="0">
              <a:lnSpc>
                <a:spcPct val="130000"/>
              </a:lnSpc>
            </a:pPr>
            <a:r>
              <a:rPr lang="zh-CN" altLang="en-US" sz="2800" b="1" dirty="0" smtClean="0">
                <a:solidFill>
                  <a:schemeClr val="accent1">
                    <a:lumMod val="50000"/>
                  </a:schemeClr>
                </a:solidFill>
              </a:rPr>
              <a:t>性能比较</a:t>
            </a:r>
            <a:endParaRPr lang="en-US" altLang="zh-CN" sz="2800" b="1" dirty="0">
              <a:solidFill>
                <a:schemeClr val="accent1">
                  <a:lumMod val="50000"/>
                </a:schemeClr>
              </a:solidFill>
            </a:endParaRPr>
          </a:p>
        </p:txBody>
      </p:sp>
      <p:sp>
        <p:nvSpPr>
          <p:cNvPr id="15" name="文本框 14"/>
          <p:cNvSpPr txBox="1"/>
          <p:nvPr/>
        </p:nvSpPr>
        <p:spPr>
          <a:xfrm>
            <a:off x="523068" y="1713459"/>
            <a:ext cx="10598989" cy="3785652"/>
          </a:xfrm>
          <a:prstGeom prst="rect">
            <a:avLst/>
          </a:prstGeom>
          <a:noFill/>
        </p:spPr>
        <p:txBody>
          <a:bodyPr wrap="square" rtlCol="0">
            <a:spAutoFit/>
          </a:bodyPr>
          <a:lstStyle/>
          <a:p>
            <a:r>
              <a:rPr lang="zh-CN" altLang="zh-CN" sz="2400" dirty="0">
                <a:latin typeface="+mn-ea"/>
              </a:rPr>
              <a:t>考虑到我们的方法结合了</a:t>
            </a:r>
            <a:r>
              <a:rPr lang="zh-CN" altLang="zh-CN" sz="2400" dirty="0" smtClean="0">
                <a:latin typeface="+mn-ea"/>
              </a:rPr>
              <a:t>文本</a:t>
            </a:r>
            <a:r>
              <a:rPr lang="zh-CN" altLang="en-US" sz="2400" dirty="0" smtClean="0">
                <a:latin typeface="+mn-ea"/>
              </a:rPr>
              <a:t>内容</a:t>
            </a:r>
            <a:r>
              <a:rPr lang="zh-CN" altLang="zh-CN" sz="2400" dirty="0" smtClean="0">
                <a:latin typeface="+mn-ea"/>
              </a:rPr>
              <a:t>和协</a:t>
            </a:r>
            <a:r>
              <a:rPr lang="zh-CN" altLang="en-US" sz="2400" dirty="0" smtClean="0">
                <a:latin typeface="+mn-ea"/>
              </a:rPr>
              <a:t>同</a:t>
            </a:r>
            <a:r>
              <a:rPr lang="zh-CN" altLang="zh-CN" sz="2400" dirty="0" smtClean="0">
                <a:latin typeface="+mn-ea"/>
              </a:rPr>
              <a:t>过滤</a:t>
            </a:r>
            <a:r>
              <a:rPr lang="zh-CN" altLang="zh-CN" sz="2400" dirty="0">
                <a:latin typeface="+mn-ea"/>
              </a:rPr>
              <a:t>（</a:t>
            </a:r>
            <a:r>
              <a:rPr lang="en-US" altLang="zh-CN" sz="2400" dirty="0">
                <a:latin typeface="+mn-ea"/>
              </a:rPr>
              <a:t>CF</a:t>
            </a:r>
            <a:r>
              <a:rPr lang="zh-CN" altLang="zh-CN" sz="2400" dirty="0">
                <a:latin typeface="+mn-ea"/>
              </a:rPr>
              <a:t>）方法</a:t>
            </a:r>
            <a:r>
              <a:rPr lang="zh-CN" altLang="zh-CN" sz="2400" dirty="0" smtClean="0">
                <a:latin typeface="+mn-ea"/>
              </a:rPr>
              <a:t>，</a:t>
            </a:r>
            <a:r>
              <a:rPr lang="zh-CN" altLang="en-US" sz="2400" dirty="0" smtClean="0">
                <a:latin typeface="+mn-ea"/>
              </a:rPr>
              <a:t>所以</a:t>
            </a:r>
            <a:r>
              <a:rPr lang="zh-CN" altLang="zh-CN" sz="2400" dirty="0" smtClean="0">
                <a:latin typeface="+mn-ea"/>
              </a:rPr>
              <a:t>选择</a:t>
            </a:r>
            <a:r>
              <a:rPr lang="zh-CN" altLang="zh-CN" sz="2400" dirty="0">
                <a:latin typeface="+mn-ea"/>
              </a:rPr>
              <a:t>的算法涵盖了</a:t>
            </a:r>
            <a:r>
              <a:rPr lang="en-US" altLang="zh-CN" sz="2400" dirty="0">
                <a:latin typeface="+mn-ea"/>
              </a:rPr>
              <a:t>CF</a:t>
            </a:r>
            <a:r>
              <a:rPr lang="zh-CN" altLang="zh-CN" sz="2400" dirty="0">
                <a:latin typeface="+mn-ea"/>
              </a:rPr>
              <a:t>方法，基于内容的方法和混合</a:t>
            </a:r>
            <a:r>
              <a:rPr lang="zh-CN" altLang="zh-CN" sz="2400" dirty="0" smtClean="0">
                <a:latin typeface="+mn-ea"/>
              </a:rPr>
              <a:t>方法</a:t>
            </a:r>
            <a:endParaRPr lang="en-US" altLang="zh-CN" sz="2400" dirty="0" smtClean="0">
              <a:latin typeface="+mn-ea"/>
            </a:endParaRPr>
          </a:p>
          <a:p>
            <a:endParaRPr lang="en-US" altLang="zh-CN" sz="2400" dirty="0" smtClean="0">
              <a:latin typeface="+mn-ea"/>
            </a:endParaRPr>
          </a:p>
          <a:p>
            <a:pPr marL="342900" indent="-342900">
              <a:buFont typeface="Arial" panose="020B0604020202020204" pitchFamily="34" charset="0"/>
              <a:buChar char="•"/>
            </a:pPr>
            <a:r>
              <a:rPr lang="zh-CN" altLang="zh-CN" sz="2400" dirty="0"/>
              <a:t>基于用户的</a:t>
            </a:r>
            <a:r>
              <a:rPr lang="en-US" altLang="zh-CN" sz="2400" dirty="0" smtClean="0"/>
              <a:t>CF</a:t>
            </a:r>
            <a:r>
              <a:rPr lang="zh-CN" altLang="en-US" sz="2400" dirty="0" smtClean="0"/>
              <a:t>：</a:t>
            </a:r>
            <a:r>
              <a:rPr lang="en-US" altLang="zh-CN" sz="2400" dirty="0"/>
              <a:t>CF</a:t>
            </a:r>
            <a:r>
              <a:rPr lang="zh-CN" altLang="zh-CN" sz="2400" dirty="0"/>
              <a:t>是一种经典推荐技术，已被广泛应用于许多推荐</a:t>
            </a:r>
            <a:r>
              <a:rPr lang="zh-CN" altLang="zh-CN" sz="2400" dirty="0" smtClean="0"/>
              <a:t>系统</a:t>
            </a:r>
            <a:r>
              <a:rPr lang="zh-CN" altLang="en-US" sz="2400" dirty="0" smtClean="0"/>
              <a:t>。</a:t>
            </a:r>
            <a:endParaRPr lang="en-US" altLang="zh-CN" sz="2400" dirty="0" smtClean="0"/>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smtClean="0"/>
              <a:t>BPR-</a:t>
            </a:r>
            <a:r>
              <a:rPr lang="en-US" altLang="zh-CN" sz="2400" dirty="0" err="1" smtClean="0"/>
              <a:t>kNN</a:t>
            </a:r>
            <a:r>
              <a:rPr lang="zh-CN" altLang="en-US" sz="2400" dirty="0" smtClean="0"/>
              <a:t>：</a:t>
            </a:r>
            <a:r>
              <a:rPr lang="en-US" altLang="zh-CN" sz="2400" dirty="0"/>
              <a:t>BPR-</a:t>
            </a:r>
            <a:r>
              <a:rPr lang="en-US" altLang="zh-CN" sz="2400" dirty="0" err="1"/>
              <a:t>kNN</a:t>
            </a:r>
            <a:r>
              <a:rPr lang="zh-CN" altLang="zh-CN" sz="2400" dirty="0"/>
              <a:t>使用</a:t>
            </a:r>
            <a:r>
              <a:rPr lang="en-US" altLang="zh-CN" sz="2400" dirty="0"/>
              <a:t>BPR</a:t>
            </a:r>
            <a:r>
              <a:rPr lang="zh-CN" altLang="zh-CN" sz="2400" dirty="0" smtClean="0"/>
              <a:t>从</a:t>
            </a:r>
            <a:r>
              <a:rPr lang="en-US" altLang="zh-CN" sz="2400" dirty="0" smtClean="0"/>
              <a:t>mashup</a:t>
            </a:r>
            <a:r>
              <a:rPr lang="zh-CN" altLang="zh-CN" sz="2400" dirty="0" smtClean="0"/>
              <a:t>的</a:t>
            </a:r>
            <a:r>
              <a:rPr lang="zh-CN" altLang="zh-CN" sz="2400" dirty="0"/>
              <a:t>隐式反馈中学习服务推荐模型和成对排名</a:t>
            </a:r>
            <a:r>
              <a:rPr lang="zh-CN" altLang="zh-CN" sz="2400" dirty="0" smtClean="0"/>
              <a:t>损失</a:t>
            </a:r>
            <a:r>
              <a:rPr lang="zh-CN" altLang="en-US" sz="2400" dirty="0" smtClean="0"/>
              <a:t>。</a:t>
            </a:r>
            <a:endParaRPr lang="en-US" altLang="zh-CN" sz="2400" dirty="0" smtClean="0"/>
          </a:p>
          <a:p>
            <a:endParaRPr lang="en-US" altLang="zh-CN" sz="2400" dirty="0" smtClean="0"/>
          </a:p>
          <a:p>
            <a:pPr marL="342900" indent="-342900">
              <a:buFont typeface="Arial" panose="020B0604020202020204" pitchFamily="34" charset="0"/>
              <a:buChar char="•"/>
            </a:pPr>
            <a:r>
              <a:rPr lang="en-US" altLang="zh-CN" sz="2400" dirty="0" smtClean="0"/>
              <a:t>NCF</a:t>
            </a:r>
            <a:r>
              <a:rPr lang="zh-CN" altLang="en-US" sz="2400" dirty="0" smtClean="0"/>
              <a:t>：</a:t>
            </a:r>
            <a:r>
              <a:rPr lang="zh-CN" altLang="zh-CN" sz="2400" dirty="0"/>
              <a:t>采用神经网络协同过滤技术捕捉混搭与服务之间的非线性关系，推荐混搭的相关</a:t>
            </a:r>
            <a:r>
              <a:rPr lang="zh-CN" altLang="zh-CN" sz="2400" dirty="0" smtClean="0"/>
              <a:t>服务</a:t>
            </a:r>
            <a:r>
              <a:rPr lang="zh-CN" altLang="en-US" sz="2400" dirty="0" smtClean="0"/>
              <a:t>。</a:t>
            </a:r>
            <a:endParaRPr lang="zh-CN" altLang="zh-CN" sz="2400" dirty="0"/>
          </a:p>
        </p:txBody>
      </p:sp>
      <p:sp>
        <p:nvSpPr>
          <p:cNvPr id="17" name="矩形 16"/>
          <p:cNvSpPr/>
          <p:nvPr/>
        </p:nvSpPr>
        <p:spPr>
          <a:xfrm>
            <a:off x="0" y="0"/>
            <a:ext cx="12192000" cy="49088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p>
        </p:txBody>
      </p:sp>
      <p:sp>
        <p:nvSpPr>
          <p:cNvPr id="45" name="文本框 44"/>
          <p:cNvSpPr txBox="1"/>
          <p:nvPr/>
        </p:nvSpPr>
        <p:spPr>
          <a:xfrm>
            <a:off x="675613" y="60921"/>
            <a:ext cx="1468755" cy="368300"/>
          </a:xfrm>
          <a:prstGeom prst="rect">
            <a:avLst/>
          </a:prstGeom>
          <a:noFill/>
        </p:spPr>
        <p:txBody>
          <a:bodyPr wrap="none" rtlCol="0">
            <a:spAutoFit/>
          </a:bodyPr>
          <a:p>
            <a:r>
              <a:rPr lang="zh-CN" altLang="en-US" dirty="0">
                <a:solidFill>
                  <a:schemeClr val="bg1">
                    <a:alpha val="30000"/>
                  </a:schemeClr>
                </a:solidFill>
              </a:rPr>
              <a:t>01 研究背景</a:t>
            </a:r>
            <a:endParaRPr lang="zh-CN" altLang="en-US" dirty="0">
              <a:solidFill>
                <a:schemeClr val="bg1"/>
              </a:solidFill>
            </a:endParaRPr>
          </a:p>
        </p:txBody>
      </p:sp>
      <p:sp>
        <p:nvSpPr>
          <p:cNvPr id="16" name="文本框 15"/>
          <p:cNvSpPr txBox="1"/>
          <p:nvPr/>
        </p:nvSpPr>
        <p:spPr>
          <a:xfrm>
            <a:off x="2565744" y="69811"/>
            <a:ext cx="3297555" cy="368300"/>
          </a:xfrm>
          <a:prstGeom prst="rect">
            <a:avLst/>
          </a:prstGeom>
          <a:noFill/>
        </p:spPr>
        <p:txBody>
          <a:bodyPr wrap="none" rtlCol="0">
            <a:spAutoFit/>
          </a:bodyPr>
          <a:p>
            <a:r>
              <a:rPr lang="zh-CN" altLang="en-US" dirty="0">
                <a:solidFill>
                  <a:schemeClr val="bg1">
                    <a:alpha val="30000"/>
                  </a:schemeClr>
                </a:solidFill>
              </a:rPr>
              <a:t>02 基于文本描述的相关性计算</a:t>
            </a:r>
            <a:endParaRPr lang="zh-CN" altLang="en-US" dirty="0">
              <a:solidFill>
                <a:schemeClr val="bg1"/>
              </a:solidFill>
            </a:endParaRPr>
          </a:p>
        </p:txBody>
      </p:sp>
      <p:sp>
        <p:nvSpPr>
          <p:cNvPr id="18" name="文本框 17"/>
          <p:cNvSpPr txBox="1"/>
          <p:nvPr/>
        </p:nvSpPr>
        <p:spPr>
          <a:xfrm>
            <a:off x="6179264" y="69811"/>
            <a:ext cx="3297555" cy="368300"/>
          </a:xfrm>
          <a:prstGeom prst="rect">
            <a:avLst/>
          </a:prstGeom>
          <a:noFill/>
        </p:spPr>
        <p:txBody>
          <a:bodyPr wrap="none" rtlCol="0">
            <a:spAutoFit/>
          </a:bodyPr>
          <a:p>
            <a:r>
              <a:rPr lang="zh-CN" altLang="en-US" dirty="0">
                <a:solidFill>
                  <a:schemeClr val="bg1">
                    <a:alpha val="30000"/>
                  </a:schemeClr>
                </a:solidFill>
              </a:rPr>
              <a:t>03 基于交互矩阵的相关性计算</a:t>
            </a:r>
            <a:endParaRPr lang="zh-CN" altLang="en-US" dirty="0">
              <a:solidFill>
                <a:schemeClr val="bg1">
                  <a:alpha val="30000"/>
                </a:schemeClr>
              </a:solidFill>
            </a:endParaRPr>
          </a:p>
        </p:txBody>
      </p:sp>
      <p:sp>
        <p:nvSpPr>
          <p:cNvPr id="48" name="文本框 47"/>
          <p:cNvSpPr txBox="1"/>
          <p:nvPr/>
        </p:nvSpPr>
        <p:spPr>
          <a:xfrm>
            <a:off x="9860466" y="69811"/>
            <a:ext cx="1468755" cy="368300"/>
          </a:xfrm>
          <a:prstGeom prst="rect">
            <a:avLst/>
          </a:prstGeom>
          <a:noFill/>
        </p:spPr>
        <p:txBody>
          <a:bodyPr wrap="none" rtlCol="0">
            <a:spAutoFit/>
          </a:bodyPr>
          <a:p>
            <a:r>
              <a:rPr lang="zh-CN" altLang="en-US" dirty="0" smtClean="0">
                <a:solidFill>
                  <a:schemeClr val="bg1"/>
                </a:solidFill>
              </a:rPr>
              <a:t>04 实验方案</a:t>
            </a:r>
            <a:endParaRPr lang="zh-CN" altLang="en-US" dirty="0" smtClean="0">
              <a:solidFill>
                <a:schemeClr val="bg1"/>
              </a:solidFill>
            </a:endParaRPr>
          </a:p>
        </p:txBody>
      </p:sp>
      <p:cxnSp>
        <p:nvCxnSpPr>
          <p:cNvPr id="49" name="直接连接符 48"/>
          <p:cNvCxnSpPr/>
          <p:nvPr/>
        </p:nvCxnSpPr>
        <p:spPr>
          <a:xfrm flipH="1">
            <a:off x="2326906"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6067224"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9624407"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环形箭头 8"/>
          <p:cNvSpPr/>
          <p:nvPr/>
        </p:nvSpPr>
        <p:spPr>
          <a:xfrm>
            <a:off x="3620826" y="745263"/>
            <a:ext cx="5028878" cy="5028878"/>
          </a:xfrm>
          <a:prstGeom prst="circularArrow">
            <a:avLst>
              <a:gd name="adj1" fmla="val 5202"/>
              <a:gd name="adj2" fmla="val 336015"/>
              <a:gd name="adj3" fmla="val 21292825"/>
              <a:gd name="adj4" fmla="val 19766604"/>
              <a:gd name="adj5" fmla="val 6068"/>
            </a:avLst>
          </a:prstGeom>
          <a:solidFill>
            <a:schemeClr val="accent1">
              <a:lumMod val="5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任意多边形 9"/>
          <p:cNvSpPr/>
          <p:nvPr/>
        </p:nvSpPr>
        <p:spPr>
          <a:xfrm>
            <a:off x="7586411" y="3278419"/>
            <a:ext cx="1341437" cy="1341437"/>
          </a:xfrm>
          <a:custGeom>
            <a:avLst/>
            <a:gdLst>
              <a:gd name="connsiteX0" fmla="*/ 0 w 1341437"/>
              <a:gd name="connsiteY0" fmla="*/ 0 h 1341437"/>
              <a:gd name="connsiteX1" fmla="*/ 1341437 w 1341437"/>
              <a:gd name="connsiteY1" fmla="*/ 0 h 1341437"/>
              <a:gd name="connsiteX2" fmla="*/ 1341437 w 1341437"/>
              <a:gd name="connsiteY2" fmla="*/ 1341437 h 1341437"/>
              <a:gd name="connsiteX3" fmla="*/ 0 w 1341437"/>
              <a:gd name="connsiteY3" fmla="*/ 1341437 h 1341437"/>
              <a:gd name="connsiteX4" fmla="*/ 0 w 1341437"/>
              <a:gd name="connsiteY4" fmla="*/ 0 h 1341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437" h="1341437">
                <a:moveTo>
                  <a:pt x="0" y="0"/>
                </a:moveTo>
                <a:lnTo>
                  <a:pt x="1341437" y="0"/>
                </a:lnTo>
                <a:lnTo>
                  <a:pt x="1341437" y="1341437"/>
                </a:lnTo>
                <a:lnTo>
                  <a:pt x="0" y="13414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2070" tIns="52070" rIns="52070" bIns="52070" numCol="1" spcCol="1270" anchor="ctr" anchorCtr="0">
            <a:noAutofit/>
          </a:bodyPr>
          <a:lstStyle/>
          <a:p>
            <a:pPr lvl="0" algn="ctr" defTabSz="1822450">
              <a:lnSpc>
                <a:spcPct val="90000"/>
              </a:lnSpc>
              <a:spcBef>
                <a:spcPct val="0"/>
              </a:spcBef>
              <a:spcAft>
                <a:spcPct val="35000"/>
              </a:spcAft>
            </a:pPr>
            <a:endParaRPr lang="zh-CN" altLang="en-US" sz="4100" kern="1200"/>
          </a:p>
        </p:txBody>
      </p:sp>
      <p:sp>
        <p:nvSpPr>
          <p:cNvPr id="11" name="环形箭头 10"/>
          <p:cNvSpPr/>
          <p:nvPr/>
        </p:nvSpPr>
        <p:spPr>
          <a:xfrm>
            <a:off x="3620826" y="745263"/>
            <a:ext cx="5028878" cy="5028878"/>
          </a:xfrm>
          <a:prstGeom prst="circularArrow">
            <a:avLst>
              <a:gd name="adj1" fmla="val 5202"/>
              <a:gd name="adj2" fmla="val 336015"/>
              <a:gd name="adj3" fmla="val 4014266"/>
              <a:gd name="adj4" fmla="val 2253829"/>
              <a:gd name="adj5" fmla="val 6068"/>
            </a:avLst>
          </a:prstGeom>
          <a:solidFill>
            <a:schemeClr val="accent1">
              <a:lumMod val="5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任意多边形 11"/>
          <p:cNvSpPr/>
          <p:nvPr/>
        </p:nvSpPr>
        <p:spPr>
          <a:xfrm>
            <a:off x="5464547" y="4820044"/>
            <a:ext cx="1341437" cy="1341437"/>
          </a:xfrm>
          <a:custGeom>
            <a:avLst/>
            <a:gdLst>
              <a:gd name="connsiteX0" fmla="*/ 0 w 1341437"/>
              <a:gd name="connsiteY0" fmla="*/ 0 h 1341437"/>
              <a:gd name="connsiteX1" fmla="*/ 1341437 w 1341437"/>
              <a:gd name="connsiteY1" fmla="*/ 0 h 1341437"/>
              <a:gd name="connsiteX2" fmla="*/ 1341437 w 1341437"/>
              <a:gd name="connsiteY2" fmla="*/ 1341437 h 1341437"/>
              <a:gd name="connsiteX3" fmla="*/ 0 w 1341437"/>
              <a:gd name="connsiteY3" fmla="*/ 1341437 h 1341437"/>
              <a:gd name="connsiteX4" fmla="*/ 0 w 1341437"/>
              <a:gd name="connsiteY4" fmla="*/ 0 h 1341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437" h="1341437">
                <a:moveTo>
                  <a:pt x="0" y="0"/>
                </a:moveTo>
                <a:lnTo>
                  <a:pt x="1341437" y="0"/>
                </a:lnTo>
                <a:lnTo>
                  <a:pt x="1341437" y="1341437"/>
                </a:lnTo>
                <a:lnTo>
                  <a:pt x="0" y="13414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2070" tIns="52070" rIns="52070" bIns="52070" numCol="1" spcCol="1270" anchor="ctr" anchorCtr="0">
            <a:noAutofit/>
          </a:bodyPr>
          <a:lstStyle/>
          <a:p>
            <a:pPr lvl="0" algn="ctr" defTabSz="1822450">
              <a:lnSpc>
                <a:spcPct val="90000"/>
              </a:lnSpc>
              <a:spcBef>
                <a:spcPct val="0"/>
              </a:spcBef>
              <a:spcAft>
                <a:spcPct val="35000"/>
              </a:spcAft>
            </a:pPr>
            <a:endParaRPr lang="zh-CN" altLang="en-US" sz="4100" kern="1200"/>
          </a:p>
        </p:txBody>
      </p:sp>
      <p:sp>
        <p:nvSpPr>
          <p:cNvPr id="13" name="环形箭头 12"/>
          <p:cNvSpPr/>
          <p:nvPr/>
        </p:nvSpPr>
        <p:spPr>
          <a:xfrm>
            <a:off x="3620826" y="745263"/>
            <a:ext cx="5028878" cy="5028878"/>
          </a:xfrm>
          <a:prstGeom prst="circularArrow">
            <a:avLst>
              <a:gd name="adj1" fmla="val 5202"/>
              <a:gd name="adj2" fmla="val 336015"/>
              <a:gd name="adj3" fmla="val 8210155"/>
              <a:gd name="adj4" fmla="val 6449719"/>
              <a:gd name="adj5" fmla="val 6068"/>
            </a:avLst>
          </a:prstGeom>
          <a:solidFill>
            <a:schemeClr val="accent1">
              <a:lumMod val="5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任意多边形 13"/>
          <p:cNvSpPr/>
          <p:nvPr/>
        </p:nvSpPr>
        <p:spPr>
          <a:xfrm>
            <a:off x="3342682" y="3278419"/>
            <a:ext cx="1341437" cy="1341437"/>
          </a:xfrm>
          <a:custGeom>
            <a:avLst/>
            <a:gdLst>
              <a:gd name="connsiteX0" fmla="*/ 0 w 1341437"/>
              <a:gd name="connsiteY0" fmla="*/ 0 h 1341437"/>
              <a:gd name="connsiteX1" fmla="*/ 1341437 w 1341437"/>
              <a:gd name="connsiteY1" fmla="*/ 0 h 1341437"/>
              <a:gd name="connsiteX2" fmla="*/ 1341437 w 1341437"/>
              <a:gd name="connsiteY2" fmla="*/ 1341437 h 1341437"/>
              <a:gd name="connsiteX3" fmla="*/ 0 w 1341437"/>
              <a:gd name="connsiteY3" fmla="*/ 1341437 h 1341437"/>
              <a:gd name="connsiteX4" fmla="*/ 0 w 1341437"/>
              <a:gd name="connsiteY4" fmla="*/ 0 h 1341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437" h="1341437">
                <a:moveTo>
                  <a:pt x="0" y="0"/>
                </a:moveTo>
                <a:lnTo>
                  <a:pt x="1341437" y="0"/>
                </a:lnTo>
                <a:lnTo>
                  <a:pt x="1341437" y="1341437"/>
                </a:lnTo>
                <a:lnTo>
                  <a:pt x="0" y="13414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2070" tIns="52070" rIns="52070" bIns="52070" numCol="1" spcCol="1270" anchor="ctr" anchorCtr="0">
            <a:noAutofit/>
          </a:bodyPr>
          <a:lstStyle/>
          <a:p>
            <a:pPr lvl="0" algn="ctr" defTabSz="1822450">
              <a:lnSpc>
                <a:spcPct val="90000"/>
              </a:lnSpc>
              <a:spcBef>
                <a:spcPct val="0"/>
              </a:spcBef>
              <a:spcAft>
                <a:spcPct val="35000"/>
              </a:spcAft>
            </a:pPr>
            <a:endParaRPr lang="zh-CN" altLang="en-US" sz="4100" kern="1200"/>
          </a:p>
        </p:txBody>
      </p:sp>
      <p:sp>
        <p:nvSpPr>
          <p:cNvPr id="15" name="环形箭头 14"/>
          <p:cNvSpPr/>
          <p:nvPr/>
        </p:nvSpPr>
        <p:spPr>
          <a:xfrm>
            <a:off x="3620826" y="745263"/>
            <a:ext cx="5028878" cy="5028878"/>
          </a:xfrm>
          <a:prstGeom prst="circularArrow">
            <a:avLst>
              <a:gd name="adj1" fmla="val 5202"/>
              <a:gd name="adj2" fmla="val 336015"/>
              <a:gd name="adj3" fmla="val 12297380"/>
              <a:gd name="adj4" fmla="val 10771160"/>
              <a:gd name="adj5" fmla="val 6068"/>
            </a:avLst>
          </a:prstGeom>
          <a:solidFill>
            <a:schemeClr val="accent1">
              <a:lumMod val="5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任意多边形 15"/>
          <p:cNvSpPr/>
          <p:nvPr/>
        </p:nvSpPr>
        <p:spPr>
          <a:xfrm>
            <a:off x="4153162" y="784018"/>
            <a:ext cx="1341437" cy="1341437"/>
          </a:xfrm>
          <a:custGeom>
            <a:avLst/>
            <a:gdLst>
              <a:gd name="connsiteX0" fmla="*/ 0 w 1341437"/>
              <a:gd name="connsiteY0" fmla="*/ 0 h 1341437"/>
              <a:gd name="connsiteX1" fmla="*/ 1341437 w 1341437"/>
              <a:gd name="connsiteY1" fmla="*/ 0 h 1341437"/>
              <a:gd name="connsiteX2" fmla="*/ 1341437 w 1341437"/>
              <a:gd name="connsiteY2" fmla="*/ 1341437 h 1341437"/>
              <a:gd name="connsiteX3" fmla="*/ 0 w 1341437"/>
              <a:gd name="connsiteY3" fmla="*/ 1341437 h 1341437"/>
              <a:gd name="connsiteX4" fmla="*/ 0 w 1341437"/>
              <a:gd name="connsiteY4" fmla="*/ 0 h 1341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437" h="1341437">
                <a:moveTo>
                  <a:pt x="0" y="0"/>
                </a:moveTo>
                <a:lnTo>
                  <a:pt x="1341437" y="0"/>
                </a:lnTo>
                <a:lnTo>
                  <a:pt x="1341437" y="1341437"/>
                </a:lnTo>
                <a:lnTo>
                  <a:pt x="0" y="13414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2070" tIns="52070" rIns="52070" bIns="52070" numCol="1" spcCol="1270" anchor="ctr" anchorCtr="0">
            <a:noAutofit/>
          </a:bodyPr>
          <a:lstStyle/>
          <a:p>
            <a:pPr lvl="0" algn="ctr" defTabSz="1822450">
              <a:lnSpc>
                <a:spcPct val="90000"/>
              </a:lnSpc>
              <a:spcBef>
                <a:spcPct val="0"/>
              </a:spcBef>
              <a:spcAft>
                <a:spcPct val="35000"/>
              </a:spcAft>
            </a:pPr>
            <a:endParaRPr lang="zh-CN" altLang="en-US" sz="4100" kern="1200"/>
          </a:p>
        </p:txBody>
      </p:sp>
      <p:sp>
        <p:nvSpPr>
          <p:cNvPr id="17" name="矩形 16"/>
          <p:cNvSpPr/>
          <p:nvPr/>
        </p:nvSpPr>
        <p:spPr>
          <a:xfrm>
            <a:off x="6967764" y="1224222"/>
            <a:ext cx="1415772" cy="830997"/>
          </a:xfrm>
          <a:prstGeom prst="rect">
            <a:avLst/>
          </a:prstGeom>
          <a:ln>
            <a:solidFill>
              <a:schemeClr val="accent1">
                <a:lumMod val="50000"/>
              </a:schemeClr>
            </a:solidFill>
            <a:prstDash val="dash"/>
          </a:ln>
        </p:spPr>
        <p:txBody>
          <a:bodyPr wrap="square">
            <a:spAutoFit/>
          </a:bodyPr>
          <a:lstStyle/>
          <a:p>
            <a:r>
              <a:rPr lang="zh-CN" altLang="en-US" sz="2400" dirty="0">
                <a:solidFill>
                  <a:schemeClr val="accent1">
                    <a:lumMod val="50000"/>
                  </a:schemeClr>
                </a:solidFill>
              </a:rPr>
              <a:t>搭建</a:t>
            </a:r>
            <a:r>
              <a:rPr lang="zh-CN" altLang="en-US" sz="2400" dirty="0" smtClean="0">
                <a:solidFill>
                  <a:schemeClr val="accent1">
                    <a:lumMod val="50000"/>
                  </a:schemeClr>
                </a:solidFill>
              </a:rPr>
              <a:t>实验环境</a:t>
            </a:r>
            <a:endParaRPr lang="zh-CN" altLang="en-US" sz="2400" dirty="0">
              <a:solidFill>
                <a:schemeClr val="accent1">
                  <a:lumMod val="50000"/>
                </a:schemeClr>
              </a:solidFill>
            </a:endParaRPr>
          </a:p>
        </p:txBody>
      </p:sp>
      <p:sp>
        <p:nvSpPr>
          <p:cNvPr id="18" name="矩形 17"/>
          <p:cNvSpPr/>
          <p:nvPr/>
        </p:nvSpPr>
        <p:spPr>
          <a:xfrm>
            <a:off x="6967764" y="3517930"/>
            <a:ext cx="1415772" cy="830997"/>
          </a:xfrm>
          <a:prstGeom prst="rect">
            <a:avLst/>
          </a:prstGeom>
          <a:ln>
            <a:solidFill>
              <a:schemeClr val="accent1">
                <a:lumMod val="50000"/>
              </a:schemeClr>
            </a:solidFill>
            <a:prstDash val="dash"/>
          </a:ln>
        </p:spPr>
        <p:txBody>
          <a:bodyPr wrap="none">
            <a:spAutoFit/>
          </a:bodyPr>
          <a:lstStyle/>
          <a:p>
            <a:r>
              <a:rPr lang="zh-CN" altLang="en-US" sz="2400" dirty="0" smtClean="0">
                <a:solidFill>
                  <a:schemeClr val="accent1">
                    <a:lumMod val="50000"/>
                  </a:schemeClr>
                </a:solidFill>
              </a:rPr>
              <a:t>数据处理</a:t>
            </a:r>
            <a:endParaRPr lang="en-US" altLang="zh-CN" sz="2400" dirty="0" smtClean="0">
              <a:solidFill>
                <a:schemeClr val="accent1">
                  <a:lumMod val="50000"/>
                </a:schemeClr>
              </a:solidFill>
            </a:endParaRPr>
          </a:p>
          <a:p>
            <a:r>
              <a:rPr lang="zh-CN" altLang="en-US" sz="2400" dirty="0" smtClean="0">
                <a:solidFill>
                  <a:schemeClr val="accent1">
                    <a:lumMod val="50000"/>
                  </a:schemeClr>
                </a:solidFill>
              </a:rPr>
              <a:t>特征构造</a:t>
            </a:r>
            <a:endParaRPr lang="zh-CN" altLang="en-US" sz="2400" dirty="0">
              <a:solidFill>
                <a:schemeClr val="accent1">
                  <a:lumMod val="50000"/>
                </a:schemeClr>
              </a:solidFill>
            </a:endParaRPr>
          </a:p>
        </p:txBody>
      </p:sp>
      <p:sp>
        <p:nvSpPr>
          <p:cNvPr id="19" name="矩形 18"/>
          <p:cNvSpPr/>
          <p:nvPr/>
        </p:nvSpPr>
        <p:spPr>
          <a:xfrm>
            <a:off x="3886994" y="1224222"/>
            <a:ext cx="1415772" cy="461665"/>
          </a:xfrm>
          <a:prstGeom prst="rect">
            <a:avLst/>
          </a:prstGeom>
          <a:ln>
            <a:solidFill>
              <a:schemeClr val="accent1">
                <a:lumMod val="50000"/>
              </a:schemeClr>
            </a:solidFill>
            <a:prstDash val="dash"/>
          </a:ln>
        </p:spPr>
        <p:txBody>
          <a:bodyPr wrap="none">
            <a:spAutoFit/>
          </a:bodyPr>
          <a:lstStyle/>
          <a:p>
            <a:r>
              <a:rPr lang="zh-CN" altLang="en-US" sz="2400" dirty="0" smtClean="0">
                <a:solidFill>
                  <a:schemeClr val="accent1">
                    <a:lumMod val="50000"/>
                  </a:schemeClr>
                </a:solidFill>
              </a:rPr>
              <a:t>论文撰写</a:t>
            </a:r>
            <a:endParaRPr lang="zh-CN" altLang="en-US" sz="2400" dirty="0">
              <a:solidFill>
                <a:schemeClr val="accent1">
                  <a:lumMod val="50000"/>
                </a:schemeClr>
              </a:solidFill>
            </a:endParaRPr>
          </a:p>
        </p:txBody>
      </p:sp>
      <p:sp>
        <p:nvSpPr>
          <p:cNvPr id="20" name="矩形 19"/>
          <p:cNvSpPr/>
          <p:nvPr/>
        </p:nvSpPr>
        <p:spPr>
          <a:xfrm>
            <a:off x="3886994" y="3517930"/>
            <a:ext cx="1415772" cy="830997"/>
          </a:xfrm>
          <a:prstGeom prst="rect">
            <a:avLst/>
          </a:prstGeom>
          <a:ln>
            <a:solidFill>
              <a:schemeClr val="accent1">
                <a:lumMod val="50000"/>
              </a:schemeClr>
            </a:solidFill>
            <a:prstDash val="dash"/>
          </a:ln>
        </p:spPr>
        <p:txBody>
          <a:bodyPr wrap="none">
            <a:spAutoFit/>
          </a:bodyPr>
          <a:lstStyle/>
          <a:p>
            <a:r>
              <a:rPr lang="zh-CN" altLang="en-US" sz="2400" dirty="0" smtClean="0">
                <a:solidFill>
                  <a:schemeClr val="accent1">
                    <a:lumMod val="50000"/>
                  </a:schemeClr>
                </a:solidFill>
              </a:rPr>
              <a:t>实验数据</a:t>
            </a:r>
            <a:endParaRPr lang="en-US" altLang="zh-CN" sz="2400" dirty="0" smtClean="0">
              <a:solidFill>
                <a:schemeClr val="accent1">
                  <a:lumMod val="50000"/>
                </a:schemeClr>
              </a:solidFill>
            </a:endParaRPr>
          </a:p>
          <a:p>
            <a:r>
              <a:rPr lang="zh-CN" altLang="en-US" sz="2400" dirty="0" smtClean="0">
                <a:solidFill>
                  <a:schemeClr val="accent1">
                    <a:lumMod val="50000"/>
                  </a:schemeClr>
                </a:solidFill>
              </a:rPr>
              <a:t>收集</a:t>
            </a:r>
            <a:endParaRPr lang="zh-CN" altLang="en-US" sz="2400" dirty="0">
              <a:solidFill>
                <a:schemeClr val="accent1">
                  <a:lumMod val="50000"/>
                </a:schemeClr>
              </a:solidFill>
            </a:endParaRPr>
          </a:p>
        </p:txBody>
      </p:sp>
      <p:sp>
        <p:nvSpPr>
          <p:cNvPr id="21" name="矩形 20"/>
          <p:cNvSpPr/>
          <p:nvPr/>
        </p:nvSpPr>
        <p:spPr>
          <a:xfrm>
            <a:off x="5464547" y="5454468"/>
            <a:ext cx="1415772" cy="461665"/>
          </a:xfrm>
          <a:prstGeom prst="rect">
            <a:avLst/>
          </a:prstGeom>
          <a:ln>
            <a:solidFill>
              <a:schemeClr val="accent1">
                <a:lumMod val="50000"/>
              </a:schemeClr>
            </a:solidFill>
            <a:prstDash val="dash"/>
          </a:ln>
        </p:spPr>
        <p:txBody>
          <a:bodyPr wrap="none">
            <a:spAutoFit/>
          </a:bodyPr>
          <a:lstStyle/>
          <a:p>
            <a:r>
              <a:rPr lang="zh-CN" altLang="en-US" sz="2400" dirty="0" smtClean="0">
                <a:solidFill>
                  <a:schemeClr val="accent1">
                    <a:lumMod val="50000"/>
                  </a:schemeClr>
                </a:solidFill>
              </a:rPr>
              <a:t>模型设计</a:t>
            </a:r>
            <a:endParaRPr lang="zh-CN" altLang="en-US" sz="2400" dirty="0">
              <a:solidFill>
                <a:schemeClr val="accent1">
                  <a:lumMod val="50000"/>
                </a:schemeClr>
              </a:solidFill>
            </a:endParaRPr>
          </a:p>
        </p:txBody>
      </p:sp>
      <p:sp>
        <p:nvSpPr>
          <p:cNvPr id="22" name="矩形 21"/>
          <p:cNvSpPr/>
          <p:nvPr/>
        </p:nvSpPr>
        <p:spPr>
          <a:xfrm>
            <a:off x="8416302" y="1416663"/>
            <a:ext cx="2609209" cy="403828"/>
          </a:xfrm>
          <a:prstGeom prst="rect">
            <a:avLst/>
          </a:prstGeom>
        </p:spPr>
        <p:txBody>
          <a:bodyPr wrap="square">
            <a:spAutoFit/>
          </a:bodyPr>
          <a:lstStyle/>
          <a:p>
            <a:pPr>
              <a:lnSpc>
                <a:spcPct val="120000"/>
              </a:lnSpc>
              <a:spcBef>
                <a:spcPts val="600"/>
              </a:spcBef>
            </a:pPr>
            <a:r>
              <a:rPr lang="zh-CN" altLang="en-US" dirty="0" smtClean="0">
                <a:solidFill>
                  <a:srgbClr val="404040"/>
                </a:solidFill>
                <a:latin typeface="+mj-ea"/>
              </a:rPr>
              <a:t>服务器、</a:t>
            </a:r>
            <a:r>
              <a:rPr lang="en-US" altLang="zh-CN" dirty="0" smtClean="0">
                <a:solidFill>
                  <a:srgbClr val="404040"/>
                </a:solidFill>
                <a:latin typeface="+mj-ea"/>
              </a:rPr>
              <a:t>PC</a:t>
            </a:r>
            <a:r>
              <a:rPr lang="zh-CN" altLang="en-US" dirty="0" smtClean="0">
                <a:solidFill>
                  <a:srgbClr val="404040"/>
                </a:solidFill>
                <a:latin typeface="+mj-ea"/>
              </a:rPr>
              <a:t>的实验环境</a:t>
            </a:r>
            <a:endParaRPr lang="en-US" altLang="zh-CN" dirty="0">
              <a:solidFill>
                <a:srgbClr val="404040"/>
              </a:solidFill>
              <a:latin typeface="+mj-ea"/>
            </a:endParaRPr>
          </a:p>
        </p:txBody>
      </p:sp>
      <p:sp>
        <p:nvSpPr>
          <p:cNvPr id="23" name="矩形 22"/>
          <p:cNvSpPr/>
          <p:nvPr/>
        </p:nvSpPr>
        <p:spPr>
          <a:xfrm>
            <a:off x="8452653" y="3565314"/>
            <a:ext cx="3617426" cy="757130"/>
          </a:xfrm>
          <a:prstGeom prst="rect">
            <a:avLst/>
          </a:prstGeom>
        </p:spPr>
        <p:txBody>
          <a:bodyPr wrap="square">
            <a:spAutoFit/>
          </a:bodyPr>
          <a:lstStyle/>
          <a:p>
            <a:pPr>
              <a:lnSpc>
                <a:spcPct val="120000"/>
              </a:lnSpc>
              <a:spcBef>
                <a:spcPts val="600"/>
              </a:spcBef>
            </a:pPr>
            <a:r>
              <a:rPr lang="zh-CN" altLang="zh-CN" dirty="0"/>
              <a:t>拼写更正</a:t>
            </a:r>
            <a:r>
              <a:rPr lang="zh-CN" altLang="en-US" dirty="0"/>
              <a:t>，</a:t>
            </a:r>
            <a:r>
              <a:rPr lang="zh-CN" altLang="zh-CN" dirty="0"/>
              <a:t>符号化</a:t>
            </a:r>
            <a:r>
              <a:rPr lang="zh-CN" altLang="en-US" dirty="0"/>
              <a:t>，</a:t>
            </a:r>
            <a:r>
              <a:rPr lang="zh-CN" altLang="zh-CN" dirty="0"/>
              <a:t>停用词删除</a:t>
            </a:r>
            <a:r>
              <a:rPr lang="zh-CN" altLang="en-US" dirty="0"/>
              <a:t>，</a:t>
            </a:r>
            <a:r>
              <a:rPr lang="zh-CN" altLang="zh-CN" dirty="0"/>
              <a:t>词形</a:t>
            </a:r>
            <a:r>
              <a:rPr lang="zh-CN" altLang="zh-CN" dirty="0" smtClean="0"/>
              <a:t>还原</a:t>
            </a:r>
            <a:r>
              <a:rPr lang="zh-CN" altLang="en-US" dirty="0" smtClean="0"/>
              <a:t>，交互矩阵，词向量表示</a:t>
            </a:r>
            <a:endParaRPr lang="en-US" altLang="zh-CN" dirty="0">
              <a:solidFill>
                <a:srgbClr val="404040"/>
              </a:solidFill>
              <a:latin typeface="+mj-ea"/>
            </a:endParaRPr>
          </a:p>
        </p:txBody>
      </p:sp>
      <p:sp>
        <p:nvSpPr>
          <p:cNvPr id="24" name="矩形 23"/>
          <p:cNvSpPr/>
          <p:nvPr/>
        </p:nvSpPr>
        <p:spPr>
          <a:xfrm>
            <a:off x="7230110" y="5306695"/>
            <a:ext cx="4459605" cy="755650"/>
          </a:xfrm>
          <a:prstGeom prst="rect">
            <a:avLst/>
          </a:prstGeom>
        </p:spPr>
        <p:txBody>
          <a:bodyPr wrap="square">
            <a:spAutoFit/>
          </a:bodyPr>
          <a:lstStyle/>
          <a:p>
            <a:pPr>
              <a:lnSpc>
                <a:spcPct val="120000"/>
              </a:lnSpc>
              <a:spcBef>
                <a:spcPts val="600"/>
              </a:spcBef>
            </a:pPr>
            <a:r>
              <a:rPr lang="zh-CN" altLang="en-US" dirty="0" smtClean="0">
                <a:solidFill>
                  <a:srgbClr val="404040"/>
                </a:solidFill>
                <a:latin typeface="+mj-ea"/>
              </a:rPr>
              <a:t>泛化模型，基于</a:t>
            </a:r>
            <a:r>
              <a:rPr lang="en-US" altLang="zh-CN" dirty="0" smtClean="0">
                <a:solidFill>
                  <a:srgbClr val="404040"/>
                </a:solidFill>
                <a:latin typeface="+mj-ea"/>
              </a:rPr>
              <a:t>Attention</a:t>
            </a:r>
            <a:r>
              <a:rPr lang="zh-CN" altLang="en-US" dirty="0" smtClean="0">
                <a:solidFill>
                  <a:srgbClr val="404040"/>
                </a:solidFill>
                <a:latin typeface="+mj-ea"/>
              </a:rPr>
              <a:t>的</a:t>
            </a:r>
            <a:r>
              <a:rPr lang="en-US" altLang="zh-CN" dirty="0" smtClean="0">
                <a:solidFill>
                  <a:srgbClr val="404040"/>
                </a:solidFill>
                <a:latin typeface="+mj-ea"/>
              </a:rPr>
              <a:t>Transformer</a:t>
            </a:r>
            <a:r>
              <a:rPr lang="zh-CN" altLang="en-US" dirty="0" smtClean="0">
                <a:solidFill>
                  <a:srgbClr val="404040"/>
                </a:solidFill>
                <a:latin typeface="+mj-ea"/>
              </a:rPr>
              <a:t>模型、</a:t>
            </a:r>
            <a:r>
              <a:rPr lang="zh-CN" altLang="en-US" dirty="0">
                <a:solidFill>
                  <a:srgbClr val="404040"/>
                </a:solidFill>
                <a:latin typeface="+mj-ea"/>
              </a:rPr>
              <a:t>神经元数量、层数、激活函数、</a:t>
            </a:r>
            <a:r>
              <a:rPr lang="zh-CN" altLang="en-US" dirty="0" smtClean="0">
                <a:solidFill>
                  <a:srgbClr val="404040"/>
                </a:solidFill>
                <a:latin typeface="+mj-ea"/>
              </a:rPr>
              <a:t>代价函数</a:t>
            </a:r>
            <a:endParaRPr lang="en-US" altLang="zh-CN" dirty="0">
              <a:solidFill>
                <a:srgbClr val="404040"/>
              </a:solidFill>
              <a:latin typeface="+mj-ea"/>
            </a:endParaRPr>
          </a:p>
        </p:txBody>
      </p:sp>
      <p:sp>
        <p:nvSpPr>
          <p:cNvPr id="25" name="矩形 24"/>
          <p:cNvSpPr/>
          <p:nvPr/>
        </p:nvSpPr>
        <p:spPr>
          <a:xfrm>
            <a:off x="2043576" y="1261155"/>
            <a:ext cx="1964909" cy="424732"/>
          </a:xfrm>
          <a:prstGeom prst="rect">
            <a:avLst/>
          </a:prstGeom>
        </p:spPr>
        <p:txBody>
          <a:bodyPr wrap="square">
            <a:spAutoFit/>
          </a:bodyPr>
          <a:lstStyle/>
          <a:p>
            <a:pPr>
              <a:lnSpc>
                <a:spcPct val="120000"/>
              </a:lnSpc>
              <a:spcBef>
                <a:spcPts val="600"/>
              </a:spcBef>
            </a:pPr>
            <a:r>
              <a:rPr lang="zh-CN" altLang="en-US" dirty="0" smtClean="0">
                <a:solidFill>
                  <a:srgbClr val="404040"/>
                </a:solidFill>
                <a:latin typeface="+mj-ea"/>
              </a:rPr>
              <a:t>论文与演示视频</a:t>
            </a:r>
            <a:endParaRPr lang="en-US" altLang="zh-CN" dirty="0">
              <a:solidFill>
                <a:srgbClr val="404040"/>
              </a:solidFill>
              <a:latin typeface="+mj-ea"/>
            </a:endParaRPr>
          </a:p>
        </p:txBody>
      </p:sp>
      <p:sp>
        <p:nvSpPr>
          <p:cNvPr id="28" name="矩形 27"/>
          <p:cNvSpPr/>
          <p:nvPr/>
        </p:nvSpPr>
        <p:spPr>
          <a:xfrm>
            <a:off x="1206731" y="3710046"/>
            <a:ext cx="2806669" cy="424732"/>
          </a:xfrm>
          <a:prstGeom prst="rect">
            <a:avLst/>
          </a:prstGeom>
        </p:spPr>
        <p:txBody>
          <a:bodyPr wrap="square">
            <a:spAutoFit/>
          </a:bodyPr>
          <a:lstStyle/>
          <a:p>
            <a:pPr>
              <a:lnSpc>
                <a:spcPct val="120000"/>
              </a:lnSpc>
              <a:spcBef>
                <a:spcPts val="600"/>
              </a:spcBef>
            </a:pPr>
            <a:r>
              <a:rPr lang="zh-CN" altLang="en-US" dirty="0" smtClean="0">
                <a:solidFill>
                  <a:srgbClr val="404040"/>
                </a:solidFill>
                <a:latin typeface="+mj-ea"/>
              </a:rPr>
              <a:t>实验数据与实验结果对比</a:t>
            </a:r>
            <a:endParaRPr lang="en-US" altLang="zh-CN" dirty="0">
              <a:solidFill>
                <a:srgbClr val="404040"/>
              </a:solidFill>
              <a:latin typeface="+mj-ea"/>
            </a:endParaRPr>
          </a:p>
        </p:txBody>
      </p:sp>
      <p:sp>
        <p:nvSpPr>
          <p:cNvPr id="8" name="矩形 7"/>
          <p:cNvSpPr/>
          <p:nvPr/>
        </p:nvSpPr>
        <p:spPr>
          <a:xfrm>
            <a:off x="0" y="0"/>
            <a:ext cx="12192000" cy="49088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p>
        </p:txBody>
      </p:sp>
      <p:sp>
        <p:nvSpPr>
          <p:cNvPr id="45" name="文本框 44"/>
          <p:cNvSpPr txBox="1"/>
          <p:nvPr/>
        </p:nvSpPr>
        <p:spPr>
          <a:xfrm>
            <a:off x="675613" y="60921"/>
            <a:ext cx="1468755" cy="368300"/>
          </a:xfrm>
          <a:prstGeom prst="rect">
            <a:avLst/>
          </a:prstGeom>
          <a:noFill/>
        </p:spPr>
        <p:txBody>
          <a:bodyPr wrap="none" rtlCol="0">
            <a:spAutoFit/>
          </a:bodyPr>
          <a:p>
            <a:r>
              <a:rPr lang="zh-CN" altLang="en-US" dirty="0">
                <a:solidFill>
                  <a:schemeClr val="bg1">
                    <a:alpha val="30000"/>
                  </a:schemeClr>
                </a:solidFill>
              </a:rPr>
              <a:t>01 研究背景</a:t>
            </a:r>
            <a:endParaRPr lang="zh-CN" altLang="en-US" dirty="0">
              <a:solidFill>
                <a:schemeClr val="bg1"/>
              </a:solidFill>
            </a:endParaRPr>
          </a:p>
        </p:txBody>
      </p:sp>
      <p:sp>
        <p:nvSpPr>
          <p:cNvPr id="31" name="文本框 30"/>
          <p:cNvSpPr txBox="1"/>
          <p:nvPr/>
        </p:nvSpPr>
        <p:spPr>
          <a:xfrm>
            <a:off x="2565744" y="69811"/>
            <a:ext cx="3297555" cy="368300"/>
          </a:xfrm>
          <a:prstGeom prst="rect">
            <a:avLst/>
          </a:prstGeom>
          <a:noFill/>
        </p:spPr>
        <p:txBody>
          <a:bodyPr wrap="none" rtlCol="0">
            <a:spAutoFit/>
          </a:bodyPr>
          <a:p>
            <a:r>
              <a:rPr lang="zh-CN" altLang="en-US" dirty="0">
                <a:solidFill>
                  <a:schemeClr val="bg1">
                    <a:alpha val="30000"/>
                  </a:schemeClr>
                </a:solidFill>
              </a:rPr>
              <a:t>02 基于文本描述的相关性计算</a:t>
            </a:r>
            <a:endParaRPr lang="zh-CN" altLang="en-US" dirty="0">
              <a:solidFill>
                <a:schemeClr val="bg1"/>
              </a:solidFill>
            </a:endParaRPr>
          </a:p>
        </p:txBody>
      </p:sp>
      <p:sp>
        <p:nvSpPr>
          <p:cNvPr id="32" name="文本框 31"/>
          <p:cNvSpPr txBox="1"/>
          <p:nvPr/>
        </p:nvSpPr>
        <p:spPr>
          <a:xfrm>
            <a:off x="6179264" y="69811"/>
            <a:ext cx="3297555" cy="368300"/>
          </a:xfrm>
          <a:prstGeom prst="rect">
            <a:avLst/>
          </a:prstGeom>
          <a:noFill/>
        </p:spPr>
        <p:txBody>
          <a:bodyPr wrap="none" rtlCol="0">
            <a:spAutoFit/>
          </a:bodyPr>
          <a:p>
            <a:r>
              <a:rPr lang="zh-CN" altLang="en-US" dirty="0">
                <a:solidFill>
                  <a:schemeClr val="bg1">
                    <a:alpha val="30000"/>
                  </a:schemeClr>
                </a:solidFill>
              </a:rPr>
              <a:t>03 基于交互矩阵的相关性计算</a:t>
            </a:r>
            <a:endParaRPr lang="zh-CN" altLang="en-US" dirty="0">
              <a:solidFill>
                <a:schemeClr val="bg1">
                  <a:alpha val="30000"/>
                </a:schemeClr>
              </a:solidFill>
            </a:endParaRPr>
          </a:p>
        </p:txBody>
      </p:sp>
      <p:sp>
        <p:nvSpPr>
          <p:cNvPr id="48" name="文本框 47"/>
          <p:cNvSpPr txBox="1"/>
          <p:nvPr/>
        </p:nvSpPr>
        <p:spPr>
          <a:xfrm>
            <a:off x="9860466" y="69811"/>
            <a:ext cx="1468755" cy="368300"/>
          </a:xfrm>
          <a:prstGeom prst="rect">
            <a:avLst/>
          </a:prstGeom>
          <a:noFill/>
        </p:spPr>
        <p:txBody>
          <a:bodyPr wrap="none" rtlCol="0">
            <a:spAutoFit/>
          </a:bodyPr>
          <a:p>
            <a:r>
              <a:rPr lang="zh-CN" altLang="en-US" dirty="0" smtClean="0">
                <a:solidFill>
                  <a:schemeClr val="bg1"/>
                </a:solidFill>
              </a:rPr>
              <a:t>04 实验方案</a:t>
            </a:r>
            <a:endParaRPr lang="zh-CN" altLang="en-US" dirty="0" smtClean="0">
              <a:solidFill>
                <a:schemeClr val="bg1"/>
              </a:solidFill>
            </a:endParaRPr>
          </a:p>
        </p:txBody>
      </p:sp>
      <p:cxnSp>
        <p:nvCxnSpPr>
          <p:cNvPr id="49" name="直接连接符 48"/>
          <p:cNvCxnSpPr/>
          <p:nvPr/>
        </p:nvCxnSpPr>
        <p:spPr>
          <a:xfrm flipH="1">
            <a:off x="2326906"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6067224"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9624407"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4294967295"/>
          </p:nvPr>
        </p:nvSpPr>
        <p:spPr>
          <a:xfrm>
            <a:off x="9448165" y="6423025"/>
            <a:ext cx="2743835" cy="368935"/>
          </a:xfrm>
        </p:spPr>
        <p:txBody>
          <a:bodyPr/>
          <a:p>
            <a:fld id="{51D91E7F-84B6-4064-9D4E-CC7D244BCA04}" type="slidenum">
              <a:rPr lang="zh-CN" altLang="en-US" smtClean="0"/>
            </a:fld>
            <a:endParaRPr lang="zh-CN" altLang="en-US"/>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558522" y="1854407"/>
            <a:ext cx="2137137" cy="3023015"/>
          </a:xfrm>
          <a:prstGeom prst="rect">
            <a:avLst/>
          </a:prstGeom>
        </p:spPr>
      </p:pic>
      <p:sp>
        <p:nvSpPr>
          <p:cNvPr id="3" name="矩形 2"/>
          <p:cNvSpPr/>
          <p:nvPr/>
        </p:nvSpPr>
        <p:spPr>
          <a:xfrm>
            <a:off x="5050736" y="3855844"/>
            <a:ext cx="1325880" cy="321945"/>
          </a:xfrm>
          <a:prstGeom prst="rect">
            <a:avLst/>
          </a:prstGeom>
        </p:spPr>
        <p:txBody>
          <a:bodyPr wrap="none">
            <a:spAutoFit/>
          </a:bodyPr>
          <a:p>
            <a:r>
              <a:rPr kumimoji="1" lang="zh-CN" altLang="en-US" sz="1500" dirty="0">
                <a:solidFill>
                  <a:srgbClr val="20517C"/>
                </a:solidFill>
                <a:latin typeface="微软雅黑" panose="020B0503020204020204" pitchFamily="34" charset="-122"/>
                <a:ea typeface="微软雅黑" panose="020B0503020204020204" pitchFamily="34" charset="-122"/>
                <a:cs typeface="微软雅黑" panose="020B0503020204020204" pitchFamily="34" charset="-122"/>
              </a:rPr>
              <a:t>学生：丁胜男</a:t>
            </a:r>
            <a:endParaRPr kumimoji="1" lang="zh-CN" altLang="en-US" sz="1500" dirty="0">
              <a:solidFill>
                <a:srgbClr val="20517C"/>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矩形 3"/>
          <p:cNvSpPr/>
          <p:nvPr/>
        </p:nvSpPr>
        <p:spPr>
          <a:xfrm>
            <a:off x="7128813" y="3855844"/>
            <a:ext cx="1338828" cy="323165"/>
          </a:xfrm>
          <a:prstGeom prst="rect">
            <a:avLst/>
          </a:prstGeom>
        </p:spPr>
        <p:txBody>
          <a:bodyPr wrap="none">
            <a:spAutoFit/>
          </a:bodyPr>
          <a:p>
            <a:r>
              <a:rPr kumimoji="1" lang="zh-CN" altLang="en-US" sz="1500" dirty="0">
                <a:solidFill>
                  <a:srgbClr val="20517C"/>
                </a:solidFill>
                <a:latin typeface="微软雅黑" panose="020B0503020204020204" pitchFamily="34" charset="-122"/>
                <a:ea typeface="微软雅黑" panose="020B0503020204020204" pitchFamily="34" charset="-122"/>
                <a:cs typeface="微软雅黑" panose="020B0503020204020204" pitchFamily="34" charset="-122"/>
              </a:rPr>
              <a:t>导师：马于涛</a:t>
            </a:r>
            <a:endParaRPr kumimoji="1" lang="zh-CN" altLang="en-US" sz="1500" dirty="0">
              <a:solidFill>
                <a:srgbClr val="20517C"/>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矩形 9"/>
          <p:cNvSpPr/>
          <p:nvPr/>
        </p:nvSpPr>
        <p:spPr>
          <a:xfrm>
            <a:off x="4574090" y="2894494"/>
            <a:ext cx="4416594" cy="600164"/>
          </a:xfrm>
          <a:prstGeom prst="rect">
            <a:avLst/>
          </a:prstGeom>
        </p:spPr>
        <p:txBody>
          <a:bodyPr wrap="none">
            <a:spAutoFit/>
          </a:bodyPr>
          <a:p>
            <a:r>
              <a:rPr kumimoji="1" lang="zh-CN" altLang="en-US" sz="3300" dirty="0" smtClean="0">
                <a:solidFill>
                  <a:srgbClr val="20517C"/>
                </a:solidFill>
                <a:latin typeface="微软雅黑" panose="020B0503020204020204" pitchFamily="34" charset="-122"/>
                <a:ea typeface="微软雅黑" panose="020B0503020204020204" pitchFamily="34" charset="-122"/>
                <a:cs typeface="微软雅黑" panose="020B0503020204020204" pitchFamily="34" charset="-122"/>
              </a:rPr>
              <a:t>请各位老师批评指正！</a:t>
            </a:r>
            <a:endParaRPr kumimoji="1" lang="zh-CN" altLang="en-US" sz="3300" dirty="0">
              <a:solidFill>
                <a:srgbClr val="20517C"/>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3" name="直接连接符 68"/>
          <p:cNvCxnSpPr/>
          <p:nvPr/>
        </p:nvCxnSpPr>
        <p:spPr>
          <a:xfrm>
            <a:off x="4562659" y="2802960"/>
            <a:ext cx="4320000" cy="16720"/>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21" name="直接连接符 68"/>
          <p:cNvCxnSpPr/>
          <p:nvPr/>
        </p:nvCxnSpPr>
        <p:spPr>
          <a:xfrm>
            <a:off x="4568229" y="3517518"/>
            <a:ext cx="4320000" cy="16720"/>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grpSp>
        <p:nvGrpSpPr>
          <p:cNvPr id="201" name="组合 1"/>
          <p:cNvGrpSpPr/>
          <p:nvPr/>
        </p:nvGrpSpPr>
        <p:grpSpPr bwMode="auto">
          <a:xfrm>
            <a:off x="10680723" y="-536439"/>
            <a:ext cx="1831091" cy="2417843"/>
            <a:chOff x="0" y="-2"/>
            <a:chExt cx="2175714"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solidFill>
              <a:srgbClr val="20517C"/>
            </a:solid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gn="ctr" eaLnBrk="1" hangingPunct="1">
                <a:spcBef>
                  <a:spcPct val="0"/>
                </a:spcBef>
                <a:buFont typeface="Arial" panose="020B0604020202020204" pitchFamily="34" charset="0"/>
                <a:buNone/>
              </a:pPr>
              <a:endParaRPr lang="zh-CN" altLang="zh-CN" sz="1350">
                <a:solidFill>
                  <a:schemeClr val="bg1"/>
                </a:solidFill>
                <a:latin typeface="宋体" panose="02010600030101010101" pitchFamily="2" charset="-122"/>
                <a:sym typeface="宋体" panose="02010600030101010101" pitchFamily="2" charset="-122"/>
              </a:endParaRPr>
            </a:p>
          </p:txBody>
        </p:sp>
        <p:sp>
          <p:nvSpPr>
            <p:cNvPr id="203" name="TextBox 14"/>
            <p:cNvSpPr>
              <a:spLocks noChangeArrowheads="1"/>
            </p:cNvSpPr>
            <p:nvPr/>
          </p:nvSpPr>
          <p:spPr bwMode="auto">
            <a:xfrm rot="2748894">
              <a:off x="358057" y="1257439"/>
              <a:ext cx="1340733" cy="355375"/>
            </a:xfrm>
            <a:prstGeom prst="rect">
              <a:avLst/>
            </a:prstGeom>
            <a:solidFill>
              <a:srgbClr val="20517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eaLnBrk="1" hangingPunct="1">
                <a:spcBef>
                  <a:spcPct val="0"/>
                </a:spcBef>
                <a:buFont typeface="Arial" panose="020B0604020202020204" pitchFamily="34" charset="0"/>
                <a:buNone/>
              </a:pPr>
              <a:r>
                <a:rPr lang="en-US" altLang="zh-CN" sz="135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2018.11.10</a:t>
              </a:r>
              <a:endParaRPr lang="en-US" altLang="zh-CN" sz="135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sz="1350">
                <a:solidFill>
                  <a:schemeClr val="bg1"/>
                </a:solidFill>
              </a:endParaRPr>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sz="1350">
                <a:solidFill>
                  <a:schemeClr val="bg1"/>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zh-CN" altLang="en-US" dirty="0"/>
              <a:t>研究背景</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t>1.</a:t>
            </a:r>
            <a:endParaRPr kumimoji="1"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pageCurlDoubl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49088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3" name="文本框 2"/>
          <p:cNvSpPr txBox="1"/>
          <p:nvPr/>
        </p:nvSpPr>
        <p:spPr>
          <a:xfrm>
            <a:off x="675613" y="60921"/>
            <a:ext cx="1468755" cy="368300"/>
          </a:xfrm>
          <a:prstGeom prst="rect">
            <a:avLst/>
          </a:prstGeom>
          <a:noFill/>
        </p:spPr>
        <p:txBody>
          <a:bodyPr wrap="none" rtlCol="0">
            <a:spAutoFit/>
          </a:bodyPr>
          <a:lstStyle/>
          <a:p>
            <a:r>
              <a:rPr lang="en-US" altLang="zh-CN" dirty="0">
                <a:solidFill>
                  <a:schemeClr val="bg1"/>
                </a:solidFill>
              </a:rPr>
              <a:t>01 </a:t>
            </a:r>
            <a:r>
              <a:rPr lang="zh-CN" altLang="en-US" dirty="0">
                <a:solidFill>
                  <a:schemeClr val="bg1"/>
                </a:solidFill>
              </a:rPr>
              <a:t>研究背景</a:t>
            </a:r>
            <a:endParaRPr lang="zh-CN" altLang="en-US" dirty="0">
              <a:solidFill>
                <a:schemeClr val="bg1"/>
              </a:solidFill>
            </a:endParaRPr>
          </a:p>
        </p:txBody>
      </p:sp>
      <p:sp>
        <p:nvSpPr>
          <p:cNvPr id="4" name="文本框 3"/>
          <p:cNvSpPr txBox="1"/>
          <p:nvPr/>
        </p:nvSpPr>
        <p:spPr>
          <a:xfrm>
            <a:off x="2565744" y="69811"/>
            <a:ext cx="3297555" cy="368300"/>
          </a:xfrm>
          <a:prstGeom prst="rect">
            <a:avLst/>
          </a:prstGeom>
          <a:noFill/>
        </p:spPr>
        <p:txBody>
          <a:bodyPr wrap="none" rtlCol="0">
            <a:spAutoFit/>
          </a:bodyPr>
          <a:lstStyle/>
          <a:p>
            <a:r>
              <a:rPr lang="en-US" altLang="zh-CN" dirty="0">
                <a:solidFill>
                  <a:schemeClr val="bg1">
                    <a:alpha val="30000"/>
                  </a:schemeClr>
                </a:solidFill>
              </a:rPr>
              <a:t>02 </a:t>
            </a:r>
            <a:r>
              <a:rPr lang="zh-CN" altLang="en-US" dirty="0">
                <a:solidFill>
                  <a:schemeClr val="bg1">
                    <a:alpha val="30000"/>
                  </a:schemeClr>
                </a:solidFill>
              </a:rPr>
              <a:t>基于文本描述的相关性计算</a:t>
            </a:r>
            <a:endParaRPr lang="zh-CN" altLang="en-US" dirty="0">
              <a:solidFill>
                <a:schemeClr val="bg1">
                  <a:alpha val="30000"/>
                </a:schemeClr>
              </a:solidFill>
            </a:endParaRPr>
          </a:p>
        </p:txBody>
      </p:sp>
      <p:sp>
        <p:nvSpPr>
          <p:cNvPr id="5" name="文本框 4"/>
          <p:cNvSpPr txBox="1"/>
          <p:nvPr/>
        </p:nvSpPr>
        <p:spPr>
          <a:xfrm>
            <a:off x="6179264" y="69811"/>
            <a:ext cx="3297555" cy="368300"/>
          </a:xfrm>
          <a:prstGeom prst="rect">
            <a:avLst/>
          </a:prstGeom>
          <a:noFill/>
        </p:spPr>
        <p:txBody>
          <a:bodyPr wrap="none" rtlCol="0">
            <a:spAutoFit/>
          </a:bodyPr>
          <a:lstStyle/>
          <a:p>
            <a:r>
              <a:rPr lang="en-US" altLang="zh-CN" dirty="0">
                <a:solidFill>
                  <a:schemeClr val="bg1">
                    <a:alpha val="30000"/>
                  </a:schemeClr>
                </a:solidFill>
              </a:rPr>
              <a:t>03 </a:t>
            </a:r>
            <a:r>
              <a:rPr lang="zh-CN" altLang="en-US" dirty="0">
                <a:solidFill>
                  <a:schemeClr val="bg1">
                    <a:alpha val="30000"/>
                  </a:schemeClr>
                </a:solidFill>
              </a:rPr>
              <a:t>基于交互矩阵的相关性计算</a:t>
            </a:r>
            <a:endParaRPr lang="zh-CN" altLang="en-US" dirty="0">
              <a:solidFill>
                <a:schemeClr val="bg1">
                  <a:alpha val="30000"/>
                </a:schemeClr>
              </a:solidFill>
            </a:endParaRPr>
          </a:p>
        </p:txBody>
      </p:sp>
      <p:sp>
        <p:nvSpPr>
          <p:cNvPr id="7" name="文本框 6"/>
          <p:cNvSpPr txBox="1"/>
          <p:nvPr/>
        </p:nvSpPr>
        <p:spPr>
          <a:xfrm>
            <a:off x="9860466" y="69811"/>
            <a:ext cx="1468755" cy="368300"/>
          </a:xfrm>
          <a:prstGeom prst="rect">
            <a:avLst/>
          </a:prstGeom>
          <a:noFill/>
        </p:spPr>
        <p:txBody>
          <a:bodyPr wrap="none" rtlCol="0">
            <a:spAutoFit/>
          </a:bodyPr>
          <a:lstStyle/>
          <a:p>
            <a:r>
              <a:rPr lang="en-US" altLang="zh-CN" dirty="0" smtClean="0">
                <a:solidFill>
                  <a:schemeClr val="bg1">
                    <a:alpha val="30000"/>
                  </a:schemeClr>
                </a:solidFill>
              </a:rPr>
              <a:t>04 </a:t>
            </a:r>
            <a:r>
              <a:rPr lang="zh-CN" altLang="en-US" dirty="0" smtClean="0">
                <a:solidFill>
                  <a:schemeClr val="bg1">
                    <a:alpha val="30000"/>
                  </a:schemeClr>
                </a:solidFill>
              </a:rPr>
              <a:t>实验</a:t>
            </a:r>
            <a:r>
              <a:rPr lang="zh-CN" altLang="en-US" dirty="0">
                <a:solidFill>
                  <a:schemeClr val="bg1">
                    <a:alpha val="30000"/>
                  </a:schemeClr>
                </a:solidFill>
              </a:rPr>
              <a:t>方案</a:t>
            </a:r>
            <a:endParaRPr lang="zh-CN" altLang="en-US" dirty="0">
              <a:solidFill>
                <a:schemeClr val="bg1">
                  <a:alpha val="30000"/>
                </a:schemeClr>
              </a:solidFill>
            </a:endParaRPr>
          </a:p>
        </p:txBody>
      </p:sp>
      <p:cxnSp>
        <p:nvCxnSpPr>
          <p:cNvPr id="8" name="直接连接符 7"/>
          <p:cNvCxnSpPr/>
          <p:nvPr/>
        </p:nvCxnSpPr>
        <p:spPr>
          <a:xfrm flipH="1">
            <a:off x="2326906"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6067224"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9624407"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灯片编号占位符 13"/>
          <p:cNvSpPr>
            <a:spLocks noGrp="1"/>
          </p:cNvSpPr>
          <p:nvPr>
            <p:ph type="sldNum" sz="quarter" idx="12"/>
          </p:nvPr>
        </p:nvSpPr>
        <p:spPr>
          <a:xfrm>
            <a:off x="11808460" y="6504940"/>
            <a:ext cx="277495" cy="368935"/>
          </a:xfrm>
        </p:spPr>
        <p:txBody>
          <a:bodyPr/>
          <a:p>
            <a:fld id="{51D91E7F-84B6-4064-9D4E-CC7D244BCA04}" type="slidenum">
              <a:rPr lang="zh-CN" altLang="en-US" smtClean="0"/>
            </a:fld>
            <a:endParaRPr lang="zh-CN" altLang="en-US"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rcRect t="12055" r="37256" b="39213"/>
          <a:stretch>
            <a:fillRect/>
          </a:stretch>
        </p:blipFill>
        <p:spPr>
          <a:xfrm>
            <a:off x="55880" y="2882265"/>
            <a:ext cx="4676775" cy="1994535"/>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rcRect r="38650" b="45744"/>
          <a:stretch>
            <a:fillRect/>
          </a:stretch>
        </p:blipFill>
        <p:spPr>
          <a:xfrm>
            <a:off x="37465" y="525145"/>
            <a:ext cx="4695190" cy="2480945"/>
          </a:xfrm>
          <a:prstGeom prst="rect">
            <a:avLst/>
          </a:prstGeom>
          <a:ln>
            <a:solidFill>
              <a:schemeClr val="bg1"/>
            </a:solidFill>
          </a:ln>
        </p:spPr>
      </p:pic>
      <p:sp>
        <p:nvSpPr>
          <p:cNvPr id="15" name="椭圆 14"/>
          <p:cNvSpPr/>
          <p:nvPr/>
        </p:nvSpPr>
        <p:spPr>
          <a:xfrm>
            <a:off x="169545" y="1107440"/>
            <a:ext cx="1448435" cy="4279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169545" y="3006090"/>
            <a:ext cx="1301750" cy="4000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168910" y="2418715"/>
            <a:ext cx="506730" cy="468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椭圆 18"/>
          <p:cNvSpPr/>
          <p:nvPr/>
        </p:nvSpPr>
        <p:spPr>
          <a:xfrm>
            <a:off x="168910" y="4270375"/>
            <a:ext cx="506095" cy="5086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0" name="图片 19"/>
          <p:cNvPicPr>
            <a:picLocks noChangeAspect="1"/>
          </p:cNvPicPr>
          <p:nvPr/>
        </p:nvPicPr>
        <p:blipFill>
          <a:blip r:embed="rId3">
            <a:extLst>
              <a:ext uri="{28A0092B-C50C-407E-A947-70E740481C1C}">
                <a14:useLocalDpi xmlns:a14="http://schemas.microsoft.com/office/drawing/2010/main" val="0"/>
              </a:ext>
            </a:extLst>
          </a:blip>
          <a:srcRect t="21094" r="39620"/>
          <a:stretch>
            <a:fillRect/>
          </a:stretch>
        </p:blipFill>
        <p:spPr>
          <a:xfrm>
            <a:off x="0" y="4860925"/>
            <a:ext cx="4732020" cy="2035175"/>
          </a:xfrm>
          <a:prstGeom prst="rect">
            <a:avLst/>
          </a:prstGeom>
        </p:spPr>
      </p:pic>
      <p:sp>
        <p:nvSpPr>
          <p:cNvPr id="21" name="椭圆 20"/>
          <p:cNvSpPr/>
          <p:nvPr/>
        </p:nvSpPr>
        <p:spPr>
          <a:xfrm>
            <a:off x="55880" y="4876800"/>
            <a:ext cx="4500880" cy="5003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1061085" y="6345555"/>
            <a:ext cx="3051810" cy="368300"/>
          </a:xfrm>
          <a:prstGeom prst="rect">
            <a:avLst/>
          </a:prstGeom>
          <a:noFill/>
        </p:spPr>
        <p:txBody>
          <a:bodyPr wrap="square" rtlCol="0">
            <a:spAutoFit/>
          </a:bodyPr>
          <a:p>
            <a:r>
              <a:rPr lang="zh-CN" altLang="en-US">
                <a:solidFill>
                  <a:srgbClr val="FF0000"/>
                </a:solidFill>
              </a:rPr>
              <a:t>没有相关推荐</a:t>
            </a:r>
            <a:r>
              <a:rPr lang="en-US" altLang="zh-CN">
                <a:solidFill>
                  <a:srgbClr val="FF0000"/>
                </a:solidFill>
              </a:rPr>
              <a:t>APIs</a:t>
            </a:r>
            <a:r>
              <a:rPr lang="zh-CN" altLang="en-US">
                <a:solidFill>
                  <a:srgbClr val="FF0000"/>
                </a:solidFill>
              </a:rPr>
              <a:t>！</a:t>
            </a:r>
            <a:endParaRPr lang="zh-CN" altLang="en-US">
              <a:solidFill>
                <a:srgbClr val="FF0000"/>
              </a:solidFill>
            </a:endParaRPr>
          </a:p>
        </p:txBody>
      </p:sp>
      <p:sp>
        <p:nvSpPr>
          <p:cNvPr id="24" name="文本框 23"/>
          <p:cNvSpPr txBox="1"/>
          <p:nvPr/>
        </p:nvSpPr>
        <p:spPr>
          <a:xfrm>
            <a:off x="4990465" y="490855"/>
            <a:ext cx="6938645" cy="5015865"/>
          </a:xfrm>
          <a:prstGeom prst="rect">
            <a:avLst/>
          </a:prstGeom>
          <a:noFill/>
        </p:spPr>
        <p:txBody>
          <a:bodyPr wrap="square" rtlCol="0">
            <a:spAutoFit/>
          </a:bodyPr>
          <a:p>
            <a:pPr algn="just"/>
            <a:r>
              <a:rPr lang="zh-CN" altLang="en-US" sz="2000" b="1">
                <a:latin typeface="+mn-ea"/>
                <a:cs typeface="+mn-ea"/>
              </a:rPr>
              <a:t>问题：</a:t>
            </a:r>
            <a:endParaRPr lang="zh-CN" altLang="en-US" sz="2000">
              <a:latin typeface="+mn-ea"/>
              <a:cs typeface="+mn-ea"/>
            </a:endParaRPr>
          </a:p>
          <a:p>
            <a:pPr algn="just"/>
            <a:endParaRPr lang="zh-CN" altLang="en-US" sz="2000">
              <a:latin typeface="+mn-ea"/>
              <a:cs typeface="+mn-ea"/>
            </a:endParaRPr>
          </a:p>
          <a:p>
            <a:pPr algn="just"/>
            <a:r>
              <a:rPr lang="zh-CN" altLang="en-US" sz="2000">
                <a:latin typeface="+mn-ea"/>
                <a:cs typeface="+mn-ea"/>
                <a:sym typeface="+mn-ea"/>
              </a:rPr>
              <a:t>       随着SOC和云计算的快速发展，越来越多的Web API已经在Internet上发布。由于单个Web API已无法满足大多数用户需求。大量的Web API使得难以选择相关的Web API来满足用户复杂的需求。</a:t>
            </a:r>
            <a:endParaRPr lang="zh-CN" altLang="en-US" sz="2000">
              <a:latin typeface="+mn-ea"/>
              <a:cs typeface="+mn-ea"/>
              <a:sym typeface="+mn-ea"/>
            </a:endParaRPr>
          </a:p>
          <a:p>
            <a:pPr algn="just"/>
            <a:endParaRPr lang="zh-CN" altLang="en-US" sz="2000">
              <a:latin typeface="+mn-ea"/>
              <a:cs typeface="+mn-ea"/>
            </a:endParaRPr>
          </a:p>
          <a:p>
            <a:pPr algn="just"/>
            <a:r>
              <a:rPr lang="en-US" altLang="zh-CN" sz="2000">
                <a:latin typeface="+mn-ea"/>
                <a:cs typeface="+mn-ea"/>
              </a:rPr>
              <a:t>1.</a:t>
            </a:r>
            <a:r>
              <a:rPr lang="zh-CN" altLang="en-US" sz="2000">
                <a:latin typeface="+mn-ea"/>
                <a:cs typeface="+mn-ea"/>
              </a:rPr>
              <a:t>搜索单一应用时，推荐所有搜索到的相关</a:t>
            </a:r>
            <a:r>
              <a:rPr lang="en-US" altLang="zh-CN" sz="2000">
                <a:latin typeface="+mn-ea"/>
                <a:cs typeface="+mn-ea"/>
              </a:rPr>
              <a:t>APIs</a:t>
            </a:r>
            <a:r>
              <a:rPr lang="zh-CN" altLang="en-US" sz="2000">
                <a:latin typeface="+mn-ea"/>
                <a:cs typeface="+mn-ea"/>
              </a:rPr>
              <a:t>，没有做推荐排序</a:t>
            </a:r>
            <a:endParaRPr lang="zh-CN" altLang="en-US" sz="2000">
              <a:latin typeface="+mn-ea"/>
              <a:cs typeface="+mn-ea"/>
            </a:endParaRPr>
          </a:p>
          <a:p>
            <a:pPr algn="just"/>
            <a:endParaRPr lang="zh-CN" altLang="en-US" sz="2000">
              <a:latin typeface="+mn-ea"/>
              <a:cs typeface="+mn-ea"/>
            </a:endParaRPr>
          </a:p>
          <a:p>
            <a:pPr algn="just"/>
            <a:r>
              <a:rPr lang="en-US" altLang="zh-CN" sz="2000">
                <a:latin typeface="+mn-ea"/>
                <a:cs typeface="+mn-ea"/>
              </a:rPr>
              <a:t>2.</a:t>
            </a:r>
            <a:r>
              <a:rPr lang="zh-CN" altLang="en-US" sz="2000">
                <a:latin typeface="+mn-ea"/>
                <a:cs typeface="+mn-ea"/>
              </a:rPr>
              <a:t>搜索混合应用时，不能推荐混合应用中包含的</a:t>
            </a:r>
            <a:r>
              <a:rPr lang="en-US" altLang="zh-CN" sz="2000">
                <a:latin typeface="+mn-ea"/>
                <a:cs typeface="+mn-ea"/>
              </a:rPr>
              <a:t>APIs</a:t>
            </a:r>
            <a:endParaRPr lang="en-US" altLang="zh-CN" sz="2000">
              <a:latin typeface="+mn-ea"/>
              <a:cs typeface="+mn-ea"/>
            </a:endParaRPr>
          </a:p>
          <a:p>
            <a:pPr algn="just"/>
            <a:endParaRPr lang="en-US" altLang="zh-CN" sz="2000">
              <a:latin typeface="+mn-ea"/>
              <a:cs typeface="+mn-ea"/>
            </a:endParaRPr>
          </a:p>
          <a:p>
            <a:pPr algn="just"/>
            <a:r>
              <a:rPr lang="zh-CN" altLang="en-US" sz="2000" b="1">
                <a:latin typeface="+mn-ea"/>
                <a:cs typeface="+mn-ea"/>
              </a:rPr>
              <a:t>目标：</a:t>
            </a:r>
            <a:endParaRPr lang="zh-CN" altLang="en-US" sz="2000">
              <a:latin typeface="+mn-ea"/>
              <a:cs typeface="+mn-ea"/>
            </a:endParaRPr>
          </a:p>
          <a:p>
            <a:pPr algn="just"/>
            <a:endParaRPr lang="zh-CN" altLang="en-US" sz="2000">
              <a:latin typeface="+mn-ea"/>
              <a:cs typeface="+mn-ea"/>
            </a:endParaRPr>
          </a:p>
          <a:p>
            <a:pPr algn="just"/>
            <a:r>
              <a:rPr lang="zh-CN" altLang="en-US" sz="2000">
                <a:latin typeface="+mn-ea"/>
                <a:cs typeface="+mn-ea"/>
                <a:sym typeface="+mn-ea"/>
              </a:rPr>
              <a:t>       针对用户需求，根据</a:t>
            </a:r>
            <a:r>
              <a:rPr lang="en-US" altLang="zh-CN" sz="2000">
                <a:latin typeface="+mn-ea"/>
                <a:cs typeface="+mn-ea"/>
                <a:sym typeface="+mn-ea"/>
              </a:rPr>
              <a:t>Query</a:t>
            </a:r>
            <a:r>
              <a:rPr lang="zh-CN" altLang="en-US" sz="2000">
                <a:latin typeface="+mn-ea"/>
                <a:cs typeface="+mn-ea"/>
                <a:sym typeface="+mn-ea"/>
              </a:rPr>
              <a:t>和</a:t>
            </a:r>
            <a:r>
              <a:rPr lang="en-US" altLang="zh-CN" sz="2000">
                <a:latin typeface="+mn-ea"/>
                <a:cs typeface="+mn-ea"/>
                <a:sym typeface="+mn-ea"/>
              </a:rPr>
              <a:t>APIs</a:t>
            </a:r>
            <a:r>
              <a:rPr lang="zh-CN" altLang="en-US" sz="2000">
                <a:latin typeface="+mn-ea"/>
                <a:cs typeface="+mn-ea"/>
                <a:sym typeface="+mn-ea"/>
              </a:rPr>
              <a:t>的相关性主动准确地组合现有Web API为用户提供推荐服务</a:t>
            </a:r>
            <a:endParaRPr lang="en-US" altLang="zh-CN" sz="2400">
              <a:latin typeface="+mn-ea"/>
              <a:cs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43314" y="1780163"/>
            <a:ext cx="12278627"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任意多边形 12"/>
          <p:cNvSpPr/>
          <p:nvPr/>
        </p:nvSpPr>
        <p:spPr>
          <a:xfrm>
            <a:off x="1291901" y="1780163"/>
            <a:ext cx="1876848" cy="929182"/>
          </a:xfrm>
          <a:custGeom>
            <a:avLst/>
            <a:gdLst>
              <a:gd name="connsiteX0" fmla="*/ 0 w 2175308"/>
              <a:gd name="connsiteY0" fmla="*/ 0 h 1087655"/>
              <a:gd name="connsiteX1" fmla="*/ 2175308 w 2175308"/>
              <a:gd name="connsiteY1" fmla="*/ 0 h 1087655"/>
              <a:gd name="connsiteX2" fmla="*/ 1087654 w 2175308"/>
              <a:gd name="connsiteY2" fmla="*/ 1087655 h 1087655"/>
              <a:gd name="connsiteX3" fmla="*/ 0 w 2175308"/>
              <a:gd name="connsiteY3" fmla="*/ 0 h 1087655"/>
            </a:gdLst>
            <a:ahLst/>
            <a:cxnLst>
              <a:cxn ang="0">
                <a:pos x="connsiteX0" y="connsiteY0"/>
              </a:cxn>
              <a:cxn ang="0">
                <a:pos x="connsiteX1" y="connsiteY1"/>
              </a:cxn>
              <a:cxn ang="0">
                <a:pos x="connsiteX2" y="connsiteY2"/>
              </a:cxn>
              <a:cxn ang="0">
                <a:pos x="connsiteX3" y="connsiteY3"/>
              </a:cxn>
            </a:cxnLst>
            <a:rect l="l" t="t" r="r" b="b"/>
            <a:pathLst>
              <a:path w="2175308" h="1087655">
                <a:moveTo>
                  <a:pt x="0" y="0"/>
                </a:moveTo>
                <a:lnTo>
                  <a:pt x="2175308" y="0"/>
                </a:lnTo>
                <a:cubicBezTo>
                  <a:pt x="2175308" y="600695"/>
                  <a:pt x="1688349" y="1087655"/>
                  <a:pt x="1087654" y="1087655"/>
                </a:cubicBezTo>
                <a:cubicBezTo>
                  <a:pt x="486959" y="1087655"/>
                  <a:pt x="0" y="600695"/>
                  <a:pt x="0" y="0"/>
                </a:cubicBezTo>
                <a:close/>
              </a:path>
            </a:pathLst>
          </a:custGeom>
          <a:no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任意多边形 13"/>
          <p:cNvSpPr/>
          <p:nvPr/>
        </p:nvSpPr>
        <p:spPr>
          <a:xfrm flipH="1" flipV="1">
            <a:off x="5285808" y="850981"/>
            <a:ext cx="1876848" cy="929182"/>
          </a:xfrm>
          <a:custGeom>
            <a:avLst/>
            <a:gdLst>
              <a:gd name="connsiteX0" fmla="*/ 0 w 2175308"/>
              <a:gd name="connsiteY0" fmla="*/ 0 h 1087655"/>
              <a:gd name="connsiteX1" fmla="*/ 2175308 w 2175308"/>
              <a:gd name="connsiteY1" fmla="*/ 0 h 1087655"/>
              <a:gd name="connsiteX2" fmla="*/ 1087654 w 2175308"/>
              <a:gd name="connsiteY2" fmla="*/ 1087655 h 1087655"/>
              <a:gd name="connsiteX3" fmla="*/ 0 w 2175308"/>
              <a:gd name="connsiteY3" fmla="*/ 0 h 1087655"/>
            </a:gdLst>
            <a:ahLst/>
            <a:cxnLst>
              <a:cxn ang="0">
                <a:pos x="connsiteX0" y="connsiteY0"/>
              </a:cxn>
              <a:cxn ang="0">
                <a:pos x="connsiteX1" y="connsiteY1"/>
              </a:cxn>
              <a:cxn ang="0">
                <a:pos x="connsiteX2" y="connsiteY2"/>
              </a:cxn>
              <a:cxn ang="0">
                <a:pos x="connsiteX3" y="connsiteY3"/>
              </a:cxn>
            </a:cxnLst>
            <a:rect l="l" t="t" r="r" b="b"/>
            <a:pathLst>
              <a:path w="2175308" h="1087655">
                <a:moveTo>
                  <a:pt x="0" y="0"/>
                </a:moveTo>
                <a:lnTo>
                  <a:pt x="2175308" y="0"/>
                </a:lnTo>
                <a:cubicBezTo>
                  <a:pt x="2175308" y="600695"/>
                  <a:pt x="1688349" y="1087655"/>
                  <a:pt x="1087654" y="1087655"/>
                </a:cubicBezTo>
                <a:cubicBezTo>
                  <a:pt x="486959" y="1087655"/>
                  <a:pt x="0" y="600695"/>
                  <a:pt x="0" y="0"/>
                </a:cubicBezTo>
                <a:close/>
              </a:path>
            </a:pathLst>
          </a:custGeom>
          <a:no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任意多边形 14"/>
          <p:cNvSpPr/>
          <p:nvPr/>
        </p:nvSpPr>
        <p:spPr>
          <a:xfrm>
            <a:off x="9324864" y="1780163"/>
            <a:ext cx="1876848" cy="929182"/>
          </a:xfrm>
          <a:custGeom>
            <a:avLst/>
            <a:gdLst>
              <a:gd name="connsiteX0" fmla="*/ 0 w 2175308"/>
              <a:gd name="connsiteY0" fmla="*/ 0 h 1087655"/>
              <a:gd name="connsiteX1" fmla="*/ 2175308 w 2175308"/>
              <a:gd name="connsiteY1" fmla="*/ 0 h 1087655"/>
              <a:gd name="connsiteX2" fmla="*/ 1087654 w 2175308"/>
              <a:gd name="connsiteY2" fmla="*/ 1087655 h 1087655"/>
              <a:gd name="connsiteX3" fmla="*/ 0 w 2175308"/>
              <a:gd name="connsiteY3" fmla="*/ 0 h 1087655"/>
            </a:gdLst>
            <a:ahLst/>
            <a:cxnLst>
              <a:cxn ang="0">
                <a:pos x="connsiteX0" y="connsiteY0"/>
              </a:cxn>
              <a:cxn ang="0">
                <a:pos x="connsiteX1" y="connsiteY1"/>
              </a:cxn>
              <a:cxn ang="0">
                <a:pos x="connsiteX2" y="connsiteY2"/>
              </a:cxn>
              <a:cxn ang="0">
                <a:pos x="connsiteX3" y="connsiteY3"/>
              </a:cxn>
            </a:cxnLst>
            <a:rect l="l" t="t" r="r" b="b"/>
            <a:pathLst>
              <a:path w="2175308" h="1087655">
                <a:moveTo>
                  <a:pt x="0" y="0"/>
                </a:moveTo>
                <a:lnTo>
                  <a:pt x="2175308" y="0"/>
                </a:lnTo>
                <a:cubicBezTo>
                  <a:pt x="2175308" y="600695"/>
                  <a:pt x="1688349" y="1087655"/>
                  <a:pt x="1087654" y="1087655"/>
                </a:cubicBezTo>
                <a:cubicBezTo>
                  <a:pt x="486959" y="1087655"/>
                  <a:pt x="0" y="600695"/>
                  <a:pt x="0" y="0"/>
                </a:cubicBezTo>
                <a:close/>
              </a:path>
            </a:pathLst>
          </a:custGeom>
          <a:no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1366796" y="902135"/>
            <a:ext cx="1752277" cy="1735018"/>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p:nvSpPr>
        <p:spPr>
          <a:xfrm>
            <a:off x="5360762" y="902135"/>
            <a:ext cx="1752277" cy="1735018"/>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9397920" y="902135"/>
            <a:ext cx="1752277" cy="1735018"/>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Freeform 9"/>
          <p:cNvSpPr>
            <a:spLocks noEditPoints="1"/>
          </p:cNvSpPr>
          <p:nvPr/>
        </p:nvSpPr>
        <p:spPr bwMode="auto">
          <a:xfrm>
            <a:off x="1728543" y="1307019"/>
            <a:ext cx="1010113" cy="781298"/>
          </a:xfrm>
          <a:custGeom>
            <a:avLst/>
            <a:gdLst>
              <a:gd name="T0" fmla="*/ 122 w 300"/>
              <a:gd name="T1" fmla="*/ 0 h 247"/>
              <a:gd name="T2" fmla="*/ 208 w 300"/>
              <a:gd name="T3" fmla="*/ 36 h 247"/>
              <a:gd name="T4" fmla="*/ 244 w 300"/>
              <a:gd name="T5" fmla="*/ 122 h 247"/>
              <a:gd name="T6" fmla="*/ 208 w 300"/>
              <a:gd name="T7" fmla="*/ 208 h 247"/>
              <a:gd name="T8" fmla="*/ 122 w 300"/>
              <a:gd name="T9" fmla="*/ 244 h 247"/>
              <a:gd name="T10" fmla="*/ 35 w 300"/>
              <a:gd name="T11" fmla="*/ 208 h 247"/>
              <a:gd name="T12" fmla="*/ 0 w 300"/>
              <a:gd name="T13" fmla="*/ 122 h 247"/>
              <a:gd name="T14" fmla="*/ 35 w 300"/>
              <a:gd name="T15" fmla="*/ 36 h 247"/>
              <a:gd name="T16" fmla="*/ 122 w 300"/>
              <a:gd name="T17" fmla="*/ 0 h 247"/>
              <a:gd name="T18" fmla="*/ 175 w 300"/>
              <a:gd name="T19" fmla="*/ 245 h 247"/>
              <a:gd name="T20" fmla="*/ 300 w 300"/>
              <a:gd name="T21" fmla="*/ 158 h 247"/>
              <a:gd name="T22" fmla="*/ 298 w 300"/>
              <a:gd name="T23" fmla="*/ 126 h 247"/>
              <a:gd name="T24" fmla="*/ 175 w 300"/>
              <a:gd name="T25" fmla="*/ 245 h 247"/>
              <a:gd name="T26" fmla="*/ 130 w 300"/>
              <a:gd name="T27" fmla="*/ 80 h 247"/>
              <a:gd name="T28" fmla="*/ 151 w 300"/>
              <a:gd name="T29" fmla="*/ 91 h 247"/>
              <a:gd name="T30" fmla="*/ 181 w 300"/>
              <a:gd name="T31" fmla="*/ 71 h 247"/>
              <a:gd name="T32" fmla="*/ 177 w 300"/>
              <a:gd name="T33" fmla="*/ 66 h 247"/>
              <a:gd name="T34" fmla="*/ 130 w 300"/>
              <a:gd name="T35" fmla="*/ 44 h 247"/>
              <a:gd name="T36" fmla="*/ 130 w 300"/>
              <a:gd name="T37" fmla="*/ 80 h 247"/>
              <a:gd name="T38" fmla="*/ 162 w 300"/>
              <a:gd name="T39" fmla="*/ 108 h 247"/>
              <a:gd name="T40" fmla="*/ 164 w 300"/>
              <a:gd name="T41" fmla="*/ 122 h 247"/>
              <a:gd name="T42" fmla="*/ 161 w 300"/>
              <a:gd name="T43" fmla="*/ 138 h 247"/>
              <a:gd name="T44" fmla="*/ 192 w 300"/>
              <a:gd name="T45" fmla="*/ 157 h 247"/>
              <a:gd name="T46" fmla="*/ 200 w 300"/>
              <a:gd name="T47" fmla="*/ 122 h 247"/>
              <a:gd name="T48" fmla="*/ 192 w 300"/>
              <a:gd name="T49" fmla="*/ 87 h 247"/>
              <a:gd name="T50" fmla="*/ 162 w 300"/>
              <a:gd name="T51" fmla="*/ 108 h 247"/>
              <a:gd name="T52" fmla="*/ 149 w 300"/>
              <a:gd name="T53" fmla="*/ 154 h 247"/>
              <a:gd name="T54" fmla="*/ 130 w 300"/>
              <a:gd name="T55" fmla="*/ 164 h 247"/>
              <a:gd name="T56" fmla="*/ 130 w 300"/>
              <a:gd name="T57" fmla="*/ 200 h 247"/>
              <a:gd name="T58" fmla="*/ 177 w 300"/>
              <a:gd name="T59" fmla="*/ 178 h 247"/>
              <a:gd name="T60" fmla="*/ 181 w 300"/>
              <a:gd name="T61" fmla="*/ 174 h 247"/>
              <a:gd name="T62" fmla="*/ 149 w 300"/>
              <a:gd name="T63" fmla="*/ 154 h 247"/>
              <a:gd name="T64" fmla="*/ 110 w 300"/>
              <a:gd name="T65" fmla="*/ 163 h 247"/>
              <a:gd name="T66" fmla="*/ 94 w 300"/>
              <a:gd name="T67" fmla="*/ 155 h 247"/>
              <a:gd name="T68" fmla="*/ 64 w 300"/>
              <a:gd name="T69" fmla="*/ 176 h 247"/>
              <a:gd name="T70" fmla="*/ 66 w 300"/>
              <a:gd name="T71" fmla="*/ 178 h 247"/>
              <a:gd name="T72" fmla="*/ 110 w 300"/>
              <a:gd name="T73" fmla="*/ 200 h 247"/>
              <a:gd name="T74" fmla="*/ 110 w 300"/>
              <a:gd name="T75" fmla="*/ 163 h 247"/>
              <a:gd name="T76" fmla="*/ 82 w 300"/>
              <a:gd name="T77" fmla="*/ 139 h 247"/>
              <a:gd name="T78" fmla="*/ 79 w 300"/>
              <a:gd name="T79" fmla="*/ 122 h 247"/>
              <a:gd name="T80" fmla="*/ 80 w 300"/>
              <a:gd name="T81" fmla="*/ 111 h 247"/>
              <a:gd name="T82" fmla="*/ 49 w 300"/>
              <a:gd name="T83" fmla="*/ 92 h 247"/>
              <a:gd name="T84" fmla="*/ 43 w 300"/>
              <a:gd name="T85" fmla="*/ 122 h 247"/>
              <a:gd name="T86" fmla="*/ 52 w 300"/>
              <a:gd name="T87" fmla="*/ 159 h 247"/>
              <a:gd name="T88" fmla="*/ 82 w 300"/>
              <a:gd name="T89" fmla="*/ 139 h 247"/>
              <a:gd name="T90" fmla="*/ 90 w 300"/>
              <a:gd name="T91" fmla="*/ 94 h 247"/>
              <a:gd name="T92" fmla="*/ 91 w 300"/>
              <a:gd name="T93" fmla="*/ 92 h 247"/>
              <a:gd name="T94" fmla="*/ 110 w 300"/>
              <a:gd name="T95" fmla="*/ 81 h 247"/>
              <a:gd name="T96" fmla="*/ 110 w 300"/>
              <a:gd name="T97" fmla="*/ 44 h 247"/>
              <a:gd name="T98" fmla="*/ 66 w 300"/>
              <a:gd name="T99" fmla="*/ 66 h 247"/>
              <a:gd name="T100" fmla="*/ 59 w 300"/>
              <a:gd name="T101" fmla="*/ 74 h 247"/>
              <a:gd name="T102" fmla="*/ 90 w 300"/>
              <a:gd name="T103" fmla="*/ 9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47">
                <a:moveTo>
                  <a:pt x="122" y="0"/>
                </a:moveTo>
                <a:cubicBezTo>
                  <a:pt x="155" y="0"/>
                  <a:pt x="186" y="14"/>
                  <a:pt x="208" y="36"/>
                </a:cubicBezTo>
                <a:cubicBezTo>
                  <a:pt x="230" y="58"/>
                  <a:pt x="244" y="88"/>
                  <a:pt x="244" y="122"/>
                </a:cubicBezTo>
                <a:cubicBezTo>
                  <a:pt x="244" y="156"/>
                  <a:pt x="230" y="186"/>
                  <a:pt x="208" y="208"/>
                </a:cubicBezTo>
                <a:cubicBezTo>
                  <a:pt x="186" y="230"/>
                  <a:pt x="155" y="244"/>
                  <a:pt x="122" y="244"/>
                </a:cubicBezTo>
                <a:cubicBezTo>
                  <a:pt x="88" y="244"/>
                  <a:pt x="57" y="230"/>
                  <a:pt x="35" y="208"/>
                </a:cubicBezTo>
                <a:cubicBezTo>
                  <a:pt x="13" y="186"/>
                  <a:pt x="0" y="156"/>
                  <a:pt x="0" y="122"/>
                </a:cubicBezTo>
                <a:cubicBezTo>
                  <a:pt x="0" y="88"/>
                  <a:pt x="13" y="58"/>
                  <a:pt x="35" y="36"/>
                </a:cubicBezTo>
                <a:cubicBezTo>
                  <a:pt x="57" y="14"/>
                  <a:pt x="88" y="0"/>
                  <a:pt x="122" y="0"/>
                </a:cubicBezTo>
                <a:close/>
                <a:moveTo>
                  <a:pt x="175" y="245"/>
                </a:moveTo>
                <a:cubicBezTo>
                  <a:pt x="292" y="247"/>
                  <a:pt x="257" y="150"/>
                  <a:pt x="300" y="158"/>
                </a:cubicBezTo>
                <a:cubicBezTo>
                  <a:pt x="298" y="126"/>
                  <a:pt x="298" y="126"/>
                  <a:pt x="298" y="126"/>
                </a:cubicBezTo>
                <a:cubicBezTo>
                  <a:pt x="230" y="122"/>
                  <a:pt x="286" y="229"/>
                  <a:pt x="175" y="245"/>
                </a:cubicBezTo>
                <a:close/>
                <a:moveTo>
                  <a:pt x="130" y="80"/>
                </a:moveTo>
                <a:cubicBezTo>
                  <a:pt x="139" y="82"/>
                  <a:pt x="146" y="86"/>
                  <a:pt x="151" y="91"/>
                </a:cubicBezTo>
                <a:cubicBezTo>
                  <a:pt x="181" y="71"/>
                  <a:pt x="181" y="71"/>
                  <a:pt x="181" y="71"/>
                </a:cubicBezTo>
                <a:cubicBezTo>
                  <a:pt x="180" y="69"/>
                  <a:pt x="179" y="68"/>
                  <a:pt x="177" y="66"/>
                </a:cubicBezTo>
                <a:cubicBezTo>
                  <a:pt x="165" y="54"/>
                  <a:pt x="149" y="46"/>
                  <a:pt x="130" y="44"/>
                </a:cubicBezTo>
                <a:cubicBezTo>
                  <a:pt x="130" y="80"/>
                  <a:pt x="130" y="80"/>
                  <a:pt x="130" y="80"/>
                </a:cubicBezTo>
                <a:close/>
                <a:moveTo>
                  <a:pt x="162" y="108"/>
                </a:moveTo>
                <a:cubicBezTo>
                  <a:pt x="164" y="112"/>
                  <a:pt x="164" y="117"/>
                  <a:pt x="164" y="122"/>
                </a:cubicBezTo>
                <a:cubicBezTo>
                  <a:pt x="164" y="128"/>
                  <a:pt x="163" y="133"/>
                  <a:pt x="161" y="138"/>
                </a:cubicBezTo>
                <a:cubicBezTo>
                  <a:pt x="192" y="157"/>
                  <a:pt x="192" y="157"/>
                  <a:pt x="192" y="157"/>
                </a:cubicBezTo>
                <a:cubicBezTo>
                  <a:pt x="197" y="147"/>
                  <a:pt x="200" y="135"/>
                  <a:pt x="200" y="122"/>
                </a:cubicBezTo>
                <a:cubicBezTo>
                  <a:pt x="200" y="110"/>
                  <a:pt x="197" y="98"/>
                  <a:pt x="192" y="87"/>
                </a:cubicBezTo>
                <a:cubicBezTo>
                  <a:pt x="162" y="108"/>
                  <a:pt x="162" y="108"/>
                  <a:pt x="162" y="108"/>
                </a:cubicBezTo>
                <a:close/>
                <a:moveTo>
                  <a:pt x="149" y="154"/>
                </a:moveTo>
                <a:cubicBezTo>
                  <a:pt x="144" y="159"/>
                  <a:pt x="138" y="162"/>
                  <a:pt x="130" y="164"/>
                </a:cubicBezTo>
                <a:cubicBezTo>
                  <a:pt x="130" y="200"/>
                  <a:pt x="130" y="200"/>
                  <a:pt x="130" y="200"/>
                </a:cubicBezTo>
                <a:cubicBezTo>
                  <a:pt x="149" y="198"/>
                  <a:pt x="165" y="190"/>
                  <a:pt x="177" y="178"/>
                </a:cubicBezTo>
                <a:cubicBezTo>
                  <a:pt x="178" y="176"/>
                  <a:pt x="180" y="175"/>
                  <a:pt x="181" y="174"/>
                </a:cubicBezTo>
                <a:cubicBezTo>
                  <a:pt x="149" y="154"/>
                  <a:pt x="149" y="154"/>
                  <a:pt x="149" y="154"/>
                </a:cubicBezTo>
                <a:close/>
                <a:moveTo>
                  <a:pt x="110" y="163"/>
                </a:moveTo>
                <a:cubicBezTo>
                  <a:pt x="104" y="162"/>
                  <a:pt x="99" y="159"/>
                  <a:pt x="94" y="155"/>
                </a:cubicBezTo>
                <a:cubicBezTo>
                  <a:pt x="64" y="176"/>
                  <a:pt x="64" y="176"/>
                  <a:pt x="64" y="176"/>
                </a:cubicBezTo>
                <a:cubicBezTo>
                  <a:pt x="65" y="176"/>
                  <a:pt x="65" y="177"/>
                  <a:pt x="66" y="178"/>
                </a:cubicBezTo>
                <a:cubicBezTo>
                  <a:pt x="78" y="189"/>
                  <a:pt x="93" y="197"/>
                  <a:pt x="110" y="200"/>
                </a:cubicBezTo>
                <a:cubicBezTo>
                  <a:pt x="110" y="163"/>
                  <a:pt x="110" y="163"/>
                  <a:pt x="110" y="163"/>
                </a:cubicBezTo>
                <a:close/>
                <a:moveTo>
                  <a:pt x="82" y="139"/>
                </a:moveTo>
                <a:cubicBezTo>
                  <a:pt x="80" y="134"/>
                  <a:pt x="79" y="128"/>
                  <a:pt x="79" y="122"/>
                </a:cubicBezTo>
                <a:cubicBezTo>
                  <a:pt x="79" y="118"/>
                  <a:pt x="79" y="115"/>
                  <a:pt x="80" y="111"/>
                </a:cubicBezTo>
                <a:cubicBezTo>
                  <a:pt x="49" y="92"/>
                  <a:pt x="49" y="92"/>
                  <a:pt x="49" y="92"/>
                </a:cubicBezTo>
                <a:cubicBezTo>
                  <a:pt x="45" y="101"/>
                  <a:pt x="43" y="111"/>
                  <a:pt x="43" y="122"/>
                </a:cubicBezTo>
                <a:cubicBezTo>
                  <a:pt x="43" y="135"/>
                  <a:pt x="46" y="148"/>
                  <a:pt x="52" y="159"/>
                </a:cubicBezTo>
                <a:cubicBezTo>
                  <a:pt x="82" y="139"/>
                  <a:pt x="82" y="139"/>
                  <a:pt x="82" y="139"/>
                </a:cubicBezTo>
                <a:close/>
                <a:moveTo>
                  <a:pt x="90" y="94"/>
                </a:moveTo>
                <a:cubicBezTo>
                  <a:pt x="90" y="93"/>
                  <a:pt x="91" y="92"/>
                  <a:pt x="91" y="92"/>
                </a:cubicBezTo>
                <a:cubicBezTo>
                  <a:pt x="97" y="86"/>
                  <a:pt x="103" y="83"/>
                  <a:pt x="110" y="81"/>
                </a:cubicBezTo>
                <a:cubicBezTo>
                  <a:pt x="110" y="44"/>
                  <a:pt x="110" y="44"/>
                  <a:pt x="110" y="44"/>
                </a:cubicBezTo>
                <a:cubicBezTo>
                  <a:pt x="93" y="46"/>
                  <a:pt x="78" y="55"/>
                  <a:pt x="66" y="66"/>
                </a:cubicBezTo>
                <a:cubicBezTo>
                  <a:pt x="63" y="69"/>
                  <a:pt x="61" y="72"/>
                  <a:pt x="59" y="74"/>
                </a:cubicBezTo>
                <a:lnTo>
                  <a:pt x="90" y="94"/>
                </a:lnTo>
                <a:close/>
              </a:path>
            </a:pathLst>
          </a:custGeom>
          <a:solidFill>
            <a:schemeClr val="bg1"/>
          </a:solidFill>
          <a:ln>
            <a:noFill/>
          </a:ln>
        </p:spPr>
        <p:txBody>
          <a:bodyPr vert="horz" wrap="square" lIns="91440" tIns="45720" rIns="91440" bIns="45720" numCol="1" anchor="t" anchorCtr="0" compatLnSpc="1"/>
          <a:lstStyle/>
          <a:p>
            <a:pPr defTabSz="913765">
              <a:defRPr/>
            </a:pPr>
            <a:endParaRPr lang="zh-CN" altLang="en-US" kern="0">
              <a:solidFill>
                <a:sysClr val="windowText" lastClr="000000"/>
              </a:solidFill>
            </a:endParaRPr>
          </a:p>
        </p:txBody>
      </p:sp>
      <p:sp>
        <p:nvSpPr>
          <p:cNvPr id="20" name="Freeform 21"/>
          <p:cNvSpPr>
            <a:spLocks noEditPoints="1"/>
          </p:cNvSpPr>
          <p:nvPr/>
        </p:nvSpPr>
        <p:spPr bwMode="auto">
          <a:xfrm>
            <a:off x="5744209" y="1223092"/>
            <a:ext cx="859997" cy="851527"/>
          </a:xfrm>
          <a:custGeom>
            <a:avLst/>
            <a:gdLst>
              <a:gd name="T0" fmla="*/ 25 w 99"/>
              <a:gd name="T1" fmla="*/ 58 h 109"/>
              <a:gd name="T2" fmla="*/ 15 w 99"/>
              <a:gd name="T3" fmla="*/ 61 h 109"/>
              <a:gd name="T4" fmla="*/ 51 w 99"/>
              <a:gd name="T5" fmla="*/ 55 h 109"/>
              <a:gd name="T6" fmla="*/ 63 w 99"/>
              <a:gd name="T7" fmla="*/ 46 h 109"/>
              <a:gd name="T8" fmla="*/ 56 w 99"/>
              <a:gd name="T9" fmla="*/ 59 h 109"/>
              <a:gd name="T10" fmla="*/ 51 w 99"/>
              <a:gd name="T11" fmla="*/ 67 h 109"/>
              <a:gd name="T12" fmla="*/ 46 w 99"/>
              <a:gd name="T13" fmla="*/ 57 h 109"/>
              <a:gd name="T14" fmla="*/ 38 w 99"/>
              <a:gd name="T15" fmla="*/ 37 h 109"/>
              <a:gd name="T16" fmla="*/ 51 w 99"/>
              <a:gd name="T17" fmla="*/ 55 h 109"/>
              <a:gd name="T18" fmla="*/ 42 w 99"/>
              <a:gd name="T19" fmla="*/ 33 h 109"/>
              <a:gd name="T20" fmla="*/ 42 w 99"/>
              <a:gd name="T21" fmla="*/ 0 h 109"/>
              <a:gd name="T22" fmla="*/ 15 w 99"/>
              <a:gd name="T23" fmla="*/ 25 h 109"/>
              <a:gd name="T24" fmla="*/ 15 w 99"/>
              <a:gd name="T25" fmla="*/ 94 h 109"/>
              <a:gd name="T26" fmla="*/ 84 w 99"/>
              <a:gd name="T27" fmla="*/ 94 h 109"/>
              <a:gd name="T28" fmla="*/ 97 w 99"/>
              <a:gd name="T29" fmla="*/ 73 h 109"/>
              <a:gd name="T30" fmla="*/ 85 w 99"/>
              <a:gd name="T31" fmla="*/ 71 h 109"/>
              <a:gd name="T32" fmla="*/ 49 w 99"/>
              <a:gd name="T33" fmla="*/ 97 h 109"/>
              <a:gd name="T34" fmla="*/ 12 w 99"/>
              <a:gd name="T35" fmla="*/ 60 h 109"/>
              <a:gd name="T36" fmla="*/ 42 w 99"/>
              <a:gd name="T37" fmla="*/ 22 h 109"/>
              <a:gd name="T38" fmla="*/ 85 w 99"/>
              <a:gd name="T39" fmla="*/ 47 h 109"/>
              <a:gd name="T40" fmla="*/ 95 w 99"/>
              <a:gd name="T41" fmla="*/ 41 h 109"/>
              <a:gd name="T42" fmla="*/ 98 w 99"/>
              <a:gd name="T43" fmla="*/ 53 h 109"/>
              <a:gd name="T44" fmla="*/ 87 w 99"/>
              <a:gd name="T45" fmla="*/ 56 h 109"/>
              <a:gd name="T46" fmla="*/ 87 w 99"/>
              <a:gd name="T47" fmla="*/ 67 h 109"/>
              <a:gd name="T48" fmla="*/ 87 w 99"/>
              <a:gd name="T49" fmla="*/ 59 h 109"/>
              <a:gd name="T50" fmla="*/ 99 w 99"/>
              <a:gd name="T51" fmla="*/ 57 h 109"/>
              <a:gd name="T52" fmla="*/ 99 w 99"/>
              <a:gd name="T53" fmla="*/ 60 h 109"/>
              <a:gd name="T54" fmla="*/ 97 w 99"/>
              <a:gd name="T55" fmla="*/ 71 h 109"/>
              <a:gd name="T56" fmla="*/ 87 w 99"/>
              <a:gd name="T57" fmla="*/ 67 h 109"/>
              <a:gd name="T58" fmla="*/ 80 w 99"/>
              <a:gd name="T59" fmla="*/ 37 h 109"/>
              <a:gd name="T60" fmla="*/ 88 w 99"/>
              <a:gd name="T61" fmla="*/ 28 h 109"/>
              <a:gd name="T62" fmla="*/ 94 w 99"/>
              <a:gd name="T63" fmla="*/ 38 h 109"/>
              <a:gd name="T64" fmla="*/ 84 w 99"/>
              <a:gd name="T65" fmla="*/ 44 h 109"/>
              <a:gd name="T66" fmla="*/ 77 w 99"/>
              <a:gd name="T67" fmla="*/ 34 h 109"/>
              <a:gd name="T68" fmla="*/ 71 w 99"/>
              <a:gd name="T69" fmla="*/ 28 h 109"/>
              <a:gd name="T70" fmla="*/ 76 w 99"/>
              <a:gd name="T71" fmla="*/ 18 h 109"/>
              <a:gd name="T72" fmla="*/ 84 w 99"/>
              <a:gd name="T73" fmla="*/ 25 h 109"/>
              <a:gd name="T74" fmla="*/ 86 w 99"/>
              <a:gd name="T75" fmla="*/ 27 h 109"/>
              <a:gd name="T76" fmla="*/ 50 w 99"/>
              <a:gd name="T77" fmla="*/ 93 h 109"/>
              <a:gd name="T78" fmla="*/ 53 w 99"/>
              <a:gd name="T79" fmla="*/ 83 h 109"/>
              <a:gd name="T80" fmla="*/ 50 w 99"/>
              <a:gd name="T81" fmla="*/ 93 h 109"/>
              <a:gd name="T82" fmla="*/ 67 w 99"/>
              <a:gd name="T83" fmla="*/ 76 h 109"/>
              <a:gd name="T84" fmla="*/ 77 w 99"/>
              <a:gd name="T85" fmla="*/ 81 h 109"/>
              <a:gd name="T86" fmla="*/ 25 w 99"/>
              <a:gd name="T87" fmla="*/ 83 h 109"/>
              <a:gd name="T88" fmla="*/ 34 w 99"/>
              <a:gd name="T89" fmla="*/ 78 h 109"/>
              <a:gd name="T90" fmla="*/ 25 w 99"/>
              <a:gd name="T91" fmla="*/ 83 h 109"/>
              <a:gd name="T92" fmla="*/ 33 w 99"/>
              <a:gd name="T93" fmla="*/ 40 h 109"/>
              <a:gd name="T94" fmla="*/ 23 w 99"/>
              <a:gd name="T95" fmla="*/ 36 h 109"/>
              <a:gd name="T96" fmla="*/ 75 w 99"/>
              <a:gd name="T97" fmla="*/ 34 h 109"/>
              <a:gd name="T98" fmla="*/ 66 w 99"/>
              <a:gd name="T99" fmla="*/ 39 h 109"/>
              <a:gd name="T100" fmla="*/ 75 w 99"/>
              <a:gd name="T101" fmla="*/ 34 h 109"/>
              <a:gd name="T102" fmla="*/ 75 w 99"/>
              <a:gd name="T103" fmla="*/ 59 h 109"/>
              <a:gd name="T104" fmla="*/ 85 w 99"/>
              <a:gd name="T105" fmla="*/ 5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9" h="109">
                <a:moveTo>
                  <a:pt x="15" y="58"/>
                </a:moveTo>
                <a:cubicBezTo>
                  <a:pt x="25" y="58"/>
                  <a:pt x="25" y="58"/>
                  <a:pt x="25" y="58"/>
                </a:cubicBezTo>
                <a:cubicBezTo>
                  <a:pt x="25" y="61"/>
                  <a:pt x="25" y="61"/>
                  <a:pt x="25" y="61"/>
                </a:cubicBezTo>
                <a:cubicBezTo>
                  <a:pt x="15" y="61"/>
                  <a:pt x="15" y="61"/>
                  <a:pt x="15" y="61"/>
                </a:cubicBezTo>
                <a:cubicBezTo>
                  <a:pt x="15" y="58"/>
                  <a:pt x="15" y="58"/>
                  <a:pt x="15" y="58"/>
                </a:cubicBezTo>
                <a:close/>
                <a:moveTo>
                  <a:pt x="51" y="55"/>
                </a:moveTo>
                <a:cubicBezTo>
                  <a:pt x="52" y="55"/>
                  <a:pt x="52" y="55"/>
                  <a:pt x="53" y="55"/>
                </a:cubicBezTo>
                <a:cubicBezTo>
                  <a:pt x="56" y="52"/>
                  <a:pt x="60" y="48"/>
                  <a:pt x="63" y="46"/>
                </a:cubicBezTo>
                <a:cubicBezTo>
                  <a:pt x="64" y="46"/>
                  <a:pt x="65" y="47"/>
                  <a:pt x="66" y="48"/>
                </a:cubicBezTo>
                <a:cubicBezTo>
                  <a:pt x="63" y="53"/>
                  <a:pt x="60" y="56"/>
                  <a:pt x="56" y="59"/>
                </a:cubicBezTo>
                <a:cubicBezTo>
                  <a:pt x="57" y="60"/>
                  <a:pt x="57" y="60"/>
                  <a:pt x="57" y="61"/>
                </a:cubicBezTo>
                <a:cubicBezTo>
                  <a:pt x="57" y="64"/>
                  <a:pt x="54" y="67"/>
                  <a:pt x="51" y="67"/>
                </a:cubicBezTo>
                <a:cubicBezTo>
                  <a:pt x="47" y="67"/>
                  <a:pt x="45" y="64"/>
                  <a:pt x="45" y="61"/>
                </a:cubicBezTo>
                <a:cubicBezTo>
                  <a:pt x="45" y="59"/>
                  <a:pt x="45" y="58"/>
                  <a:pt x="46" y="57"/>
                </a:cubicBezTo>
                <a:cubicBezTo>
                  <a:pt x="41" y="51"/>
                  <a:pt x="38" y="45"/>
                  <a:pt x="35" y="38"/>
                </a:cubicBezTo>
                <a:cubicBezTo>
                  <a:pt x="36" y="38"/>
                  <a:pt x="37" y="37"/>
                  <a:pt x="38" y="37"/>
                </a:cubicBezTo>
                <a:cubicBezTo>
                  <a:pt x="42" y="42"/>
                  <a:pt x="46" y="49"/>
                  <a:pt x="49" y="55"/>
                </a:cubicBezTo>
                <a:cubicBezTo>
                  <a:pt x="49" y="55"/>
                  <a:pt x="50" y="55"/>
                  <a:pt x="51" y="55"/>
                </a:cubicBezTo>
                <a:close/>
                <a:moveTo>
                  <a:pt x="42" y="22"/>
                </a:moveTo>
                <a:cubicBezTo>
                  <a:pt x="42" y="33"/>
                  <a:pt x="42" y="33"/>
                  <a:pt x="42" y="33"/>
                </a:cubicBezTo>
                <a:cubicBezTo>
                  <a:pt x="70" y="17"/>
                  <a:pt x="70" y="17"/>
                  <a:pt x="70" y="17"/>
                </a:cubicBezTo>
                <a:cubicBezTo>
                  <a:pt x="42" y="0"/>
                  <a:pt x="42" y="0"/>
                  <a:pt x="42" y="0"/>
                </a:cubicBezTo>
                <a:cubicBezTo>
                  <a:pt x="42" y="11"/>
                  <a:pt x="42" y="11"/>
                  <a:pt x="42" y="11"/>
                </a:cubicBezTo>
                <a:cubicBezTo>
                  <a:pt x="32" y="12"/>
                  <a:pt x="22" y="17"/>
                  <a:pt x="15" y="25"/>
                </a:cubicBezTo>
                <a:cubicBezTo>
                  <a:pt x="5" y="34"/>
                  <a:pt x="0" y="46"/>
                  <a:pt x="0" y="60"/>
                </a:cubicBezTo>
                <a:cubicBezTo>
                  <a:pt x="0" y="73"/>
                  <a:pt x="5" y="85"/>
                  <a:pt x="15" y="94"/>
                </a:cubicBezTo>
                <a:cubicBezTo>
                  <a:pt x="24" y="104"/>
                  <a:pt x="36" y="109"/>
                  <a:pt x="49" y="109"/>
                </a:cubicBezTo>
                <a:cubicBezTo>
                  <a:pt x="63" y="109"/>
                  <a:pt x="75" y="104"/>
                  <a:pt x="84" y="94"/>
                </a:cubicBezTo>
                <a:cubicBezTo>
                  <a:pt x="90" y="89"/>
                  <a:pt x="94" y="82"/>
                  <a:pt x="96" y="75"/>
                </a:cubicBezTo>
                <a:cubicBezTo>
                  <a:pt x="97" y="73"/>
                  <a:pt x="97" y="73"/>
                  <a:pt x="97" y="73"/>
                </a:cubicBezTo>
                <a:cubicBezTo>
                  <a:pt x="86" y="70"/>
                  <a:pt x="86" y="70"/>
                  <a:pt x="86" y="70"/>
                </a:cubicBezTo>
                <a:cubicBezTo>
                  <a:pt x="85" y="71"/>
                  <a:pt x="85" y="71"/>
                  <a:pt x="85" y="71"/>
                </a:cubicBezTo>
                <a:cubicBezTo>
                  <a:pt x="84" y="77"/>
                  <a:pt x="80" y="82"/>
                  <a:pt x="76" y="86"/>
                </a:cubicBezTo>
                <a:cubicBezTo>
                  <a:pt x="69" y="93"/>
                  <a:pt x="60" y="97"/>
                  <a:pt x="49" y="97"/>
                </a:cubicBezTo>
                <a:cubicBezTo>
                  <a:pt x="39" y="97"/>
                  <a:pt x="30" y="93"/>
                  <a:pt x="23" y="86"/>
                </a:cubicBezTo>
                <a:cubicBezTo>
                  <a:pt x="16" y="79"/>
                  <a:pt x="12" y="70"/>
                  <a:pt x="12" y="60"/>
                </a:cubicBezTo>
                <a:cubicBezTo>
                  <a:pt x="12" y="50"/>
                  <a:pt x="16" y="40"/>
                  <a:pt x="23" y="33"/>
                </a:cubicBezTo>
                <a:cubicBezTo>
                  <a:pt x="28" y="28"/>
                  <a:pt x="35" y="24"/>
                  <a:pt x="42" y="22"/>
                </a:cubicBezTo>
                <a:close/>
                <a:moveTo>
                  <a:pt x="87" y="54"/>
                </a:moveTo>
                <a:cubicBezTo>
                  <a:pt x="87" y="52"/>
                  <a:pt x="86" y="49"/>
                  <a:pt x="85" y="47"/>
                </a:cubicBezTo>
                <a:cubicBezTo>
                  <a:pt x="84" y="45"/>
                  <a:pt x="84" y="45"/>
                  <a:pt x="84" y="45"/>
                </a:cubicBezTo>
                <a:cubicBezTo>
                  <a:pt x="95" y="41"/>
                  <a:pt x="95" y="41"/>
                  <a:pt x="95" y="41"/>
                </a:cubicBezTo>
                <a:cubicBezTo>
                  <a:pt x="96" y="43"/>
                  <a:pt x="96" y="43"/>
                  <a:pt x="96" y="43"/>
                </a:cubicBezTo>
                <a:cubicBezTo>
                  <a:pt x="97" y="46"/>
                  <a:pt x="98" y="50"/>
                  <a:pt x="98" y="53"/>
                </a:cubicBezTo>
                <a:cubicBezTo>
                  <a:pt x="99" y="55"/>
                  <a:pt x="99" y="55"/>
                  <a:pt x="99" y="55"/>
                </a:cubicBezTo>
                <a:cubicBezTo>
                  <a:pt x="87" y="56"/>
                  <a:pt x="87" y="56"/>
                  <a:pt x="87" y="56"/>
                </a:cubicBezTo>
                <a:cubicBezTo>
                  <a:pt x="87" y="54"/>
                  <a:pt x="87" y="54"/>
                  <a:pt x="87" y="54"/>
                </a:cubicBezTo>
                <a:close/>
                <a:moveTo>
                  <a:pt x="87" y="67"/>
                </a:moveTo>
                <a:cubicBezTo>
                  <a:pt x="87" y="64"/>
                  <a:pt x="87" y="62"/>
                  <a:pt x="87" y="60"/>
                </a:cubicBezTo>
                <a:cubicBezTo>
                  <a:pt x="87" y="59"/>
                  <a:pt x="87" y="59"/>
                  <a:pt x="87" y="59"/>
                </a:cubicBezTo>
                <a:cubicBezTo>
                  <a:pt x="87" y="57"/>
                  <a:pt x="87" y="57"/>
                  <a:pt x="87" y="57"/>
                </a:cubicBezTo>
                <a:cubicBezTo>
                  <a:pt x="99" y="57"/>
                  <a:pt x="99" y="57"/>
                  <a:pt x="99" y="57"/>
                </a:cubicBezTo>
                <a:cubicBezTo>
                  <a:pt x="99" y="59"/>
                  <a:pt x="99" y="59"/>
                  <a:pt x="99" y="59"/>
                </a:cubicBezTo>
                <a:cubicBezTo>
                  <a:pt x="99" y="59"/>
                  <a:pt x="99" y="59"/>
                  <a:pt x="99" y="60"/>
                </a:cubicBezTo>
                <a:cubicBezTo>
                  <a:pt x="99" y="63"/>
                  <a:pt x="99" y="66"/>
                  <a:pt x="98" y="69"/>
                </a:cubicBezTo>
                <a:cubicBezTo>
                  <a:pt x="97" y="71"/>
                  <a:pt x="97" y="71"/>
                  <a:pt x="97" y="71"/>
                </a:cubicBezTo>
                <a:cubicBezTo>
                  <a:pt x="86" y="68"/>
                  <a:pt x="86" y="68"/>
                  <a:pt x="86" y="68"/>
                </a:cubicBezTo>
                <a:cubicBezTo>
                  <a:pt x="87" y="67"/>
                  <a:pt x="87" y="67"/>
                  <a:pt x="87" y="67"/>
                </a:cubicBezTo>
                <a:close/>
                <a:moveTo>
                  <a:pt x="83" y="42"/>
                </a:moveTo>
                <a:cubicBezTo>
                  <a:pt x="82" y="40"/>
                  <a:pt x="81" y="38"/>
                  <a:pt x="80" y="37"/>
                </a:cubicBezTo>
                <a:cubicBezTo>
                  <a:pt x="78" y="35"/>
                  <a:pt x="78" y="35"/>
                  <a:pt x="78" y="35"/>
                </a:cubicBezTo>
                <a:cubicBezTo>
                  <a:pt x="88" y="28"/>
                  <a:pt x="88" y="28"/>
                  <a:pt x="88" y="28"/>
                </a:cubicBezTo>
                <a:cubicBezTo>
                  <a:pt x="89" y="30"/>
                  <a:pt x="89" y="30"/>
                  <a:pt x="89" y="30"/>
                </a:cubicBezTo>
                <a:cubicBezTo>
                  <a:pt x="91" y="32"/>
                  <a:pt x="92" y="35"/>
                  <a:pt x="94" y="38"/>
                </a:cubicBezTo>
                <a:cubicBezTo>
                  <a:pt x="95" y="40"/>
                  <a:pt x="95" y="40"/>
                  <a:pt x="95" y="40"/>
                </a:cubicBezTo>
                <a:cubicBezTo>
                  <a:pt x="84" y="44"/>
                  <a:pt x="84" y="44"/>
                  <a:pt x="84" y="44"/>
                </a:cubicBezTo>
                <a:cubicBezTo>
                  <a:pt x="83" y="42"/>
                  <a:pt x="83" y="42"/>
                  <a:pt x="83" y="42"/>
                </a:cubicBezTo>
                <a:close/>
                <a:moveTo>
                  <a:pt x="77" y="34"/>
                </a:moveTo>
                <a:cubicBezTo>
                  <a:pt x="76" y="33"/>
                  <a:pt x="76" y="33"/>
                  <a:pt x="76" y="33"/>
                </a:cubicBezTo>
                <a:cubicBezTo>
                  <a:pt x="75" y="31"/>
                  <a:pt x="73" y="30"/>
                  <a:pt x="71" y="28"/>
                </a:cubicBezTo>
                <a:cubicBezTo>
                  <a:pt x="69" y="27"/>
                  <a:pt x="69" y="27"/>
                  <a:pt x="69" y="27"/>
                </a:cubicBezTo>
                <a:cubicBezTo>
                  <a:pt x="76" y="18"/>
                  <a:pt x="76" y="18"/>
                  <a:pt x="76" y="18"/>
                </a:cubicBezTo>
                <a:cubicBezTo>
                  <a:pt x="78" y="19"/>
                  <a:pt x="78" y="19"/>
                  <a:pt x="78" y="19"/>
                </a:cubicBezTo>
                <a:cubicBezTo>
                  <a:pt x="80" y="21"/>
                  <a:pt x="82" y="23"/>
                  <a:pt x="84" y="25"/>
                </a:cubicBezTo>
                <a:cubicBezTo>
                  <a:pt x="85" y="25"/>
                  <a:pt x="85" y="25"/>
                  <a:pt x="85" y="25"/>
                </a:cubicBezTo>
                <a:cubicBezTo>
                  <a:pt x="86" y="27"/>
                  <a:pt x="86" y="27"/>
                  <a:pt x="86" y="27"/>
                </a:cubicBezTo>
                <a:cubicBezTo>
                  <a:pt x="77" y="34"/>
                  <a:pt x="77" y="34"/>
                  <a:pt x="77" y="34"/>
                </a:cubicBezTo>
                <a:close/>
                <a:moveTo>
                  <a:pt x="50" y="93"/>
                </a:moveTo>
                <a:cubicBezTo>
                  <a:pt x="50" y="83"/>
                  <a:pt x="50" y="83"/>
                  <a:pt x="50" y="83"/>
                </a:cubicBezTo>
                <a:cubicBezTo>
                  <a:pt x="53" y="83"/>
                  <a:pt x="53" y="83"/>
                  <a:pt x="53" y="83"/>
                </a:cubicBezTo>
                <a:cubicBezTo>
                  <a:pt x="53" y="93"/>
                  <a:pt x="53" y="93"/>
                  <a:pt x="53" y="93"/>
                </a:cubicBezTo>
                <a:cubicBezTo>
                  <a:pt x="50" y="93"/>
                  <a:pt x="50" y="93"/>
                  <a:pt x="50" y="93"/>
                </a:cubicBezTo>
                <a:close/>
                <a:moveTo>
                  <a:pt x="74" y="83"/>
                </a:moveTo>
                <a:cubicBezTo>
                  <a:pt x="67" y="76"/>
                  <a:pt x="67" y="76"/>
                  <a:pt x="67" y="76"/>
                </a:cubicBezTo>
                <a:cubicBezTo>
                  <a:pt x="70" y="74"/>
                  <a:pt x="70" y="74"/>
                  <a:pt x="70" y="74"/>
                </a:cubicBezTo>
                <a:cubicBezTo>
                  <a:pt x="77" y="81"/>
                  <a:pt x="77" y="81"/>
                  <a:pt x="77" y="81"/>
                </a:cubicBezTo>
                <a:cubicBezTo>
                  <a:pt x="74" y="83"/>
                  <a:pt x="74" y="83"/>
                  <a:pt x="74" y="83"/>
                </a:cubicBezTo>
                <a:close/>
                <a:moveTo>
                  <a:pt x="25" y="83"/>
                </a:moveTo>
                <a:cubicBezTo>
                  <a:pt x="32" y="76"/>
                  <a:pt x="32" y="76"/>
                  <a:pt x="32" y="76"/>
                </a:cubicBezTo>
                <a:cubicBezTo>
                  <a:pt x="34" y="78"/>
                  <a:pt x="34" y="78"/>
                  <a:pt x="34" y="78"/>
                </a:cubicBezTo>
                <a:cubicBezTo>
                  <a:pt x="27" y="85"/>
                  <a:pt x="27" y="85"/>
                  <a:pt x="27" y="85"/>
                </a:cubicBezTo>
                <a:cubicBezTo>
                  <a:pt x="25" y="83"/>
                  <a:pt x="25" y="83"/>
                  <a:pt x="25" y="83"/>
                </a:cubicBezTo>
                <a:close/>
                <a:moveTo>
                  <a:pt x="26" y="33"/>
                </a:moveTo>
                <a:cubicBezTo>
                  <a:pt x="33" y="40"/>
                  <a:pt x="33" y="40"/>
                  <a:pt x="33" y="40"/>
                </a:cubicBezTo>
                <a:cubicBezTo>
                  <a:pt x="30" y="43"/>
                  <a:pt x="30" y="43"/>
                  <a:pt x="30" y="43"/>
                </a:cubicBezTo>
                <a:cubicBezTo>
                  <a:pt x="23" y="36"/>
                  <a:pt x="23" y="36"/>
                  <a:pt x="23" y="36"/>
                </a:cubicBezTo>
                <a:cubicBezTo>
                  <a:pt x="26" y="33"/>
                  <a:pt x="26" y="33"/>
                  <a:pt x="26" y="33"/>
                </a:cubicBezTo>
                <a:close/>
                <a:moveTo>
                  <a:pt x="75" y="34"/>
                </a:moveTo>
                <a:cubicBezTo>
                  <a:pt x="73" y="32"/>
                  <a:pt x="73" y="32"/>
                  <a:pt x="73" y="32"/>
                </a:cubicBezTo>
                <a:cubicBezTo>
                  <a:pt x="66" y="39"/>
                  <a:pt x="66" y="39"/>
                  <a:pt x="66" y="39"/>
                </a:cubicBezTo>
                <a:cubicBezTo>
                  <a:pt x="68" y="41"/>
                  <a:pt x="68" y="41"/>
                  <a:pt x="68" y="41"/>
                </a:cubicBezTo>
                <a:cubicBezTo>
                  <a:pt x="75" y="34"/>
                  <a:pt x="75" y="34"/>
                  <a:pt x="75" y="34"/>
                </a:cubicBezTo>
                <a:close/>
                <a:moveTo>
                  <a:pt x="85" y="59"/>
                </a:moveTo>
                <a:cubicBezTo>
                  <a:pt x="75" y="59"/>
                  <a:pt x="75" y="59"/>
                  <a:pt x="75" y="59"/>
                </a:cubicBezTo>
                <a:cubicBezTo>
                  <a:pt x="75" y="56"/>
                  <a:pt x="75" y="56"/>
                  <a:pt x="75" y="56"/>
                </a:cubicBezTo>
                <a:cubicBezTo>
                  <a:pt x="85" y="56"/>
                  <a:pt x="85" y="56"/>
                  <a:pt x="85" y="56"/>
                </a:cubicBezTo>
                <a:lnTo>
                  <a:pt x="85" y="59"/>
                </a:lnTo>
                <a:close/>
              </a:path>
            </a:pathLst>
          </a:custGeom>
          <a:solidFill>
            <a:schemeClr val="bg1"/>
          </a:solidFill>
          <a:ln>
            <a:noFill/>
          </a:ln>
        </p:spPr>
        <p:txBody>
          <a:bodyPr vert="horz" wrap="square" lIns="91440" tIns="45720" rIns="91440" bIns="45720" numCol="1" anchor="t" anchorCtr="0" compatLnSpc="1"/>
          <a:lstStyle/>
          <a:p>
            <a:pPr defTabSz="913765">
              <a:defRPr/>
            </a:pPr>
            <a:endParaRPr lang="zh-CN" altLang="en-US" kern="0">
              <a:solidFill>
                <a:sysClr val="windowText" lastClr="000000"/>
              </a:solidFill>
            </a:endParaRPr>
          </a:p>
        </p:txBody>
      </p:sp>
      <p:sp>
        <p:nvSpPr>
          <p:cNvPr id="21" name="Freeform 18"/>
          <p:cNvSpPr>
            <a:spLocks noChangeAspect="1" noEditPoints="1"/>
          </p:cNvSpPr>
          <p:nvPr/>
        </p:nvSpPr>
        <p:spPr bwMode="auto">
          <a:xfrm>
            <a:off x="9752438" y="1231358"/>
            <a:ext cx="859997" cy="950526"/>
          </a:xfrm>
          <a:custGeom>
            <a:avLst/>
            <a:gdLst>
              <a:gd name="T0" fmla="*/ 70 w 80"/>
              <a:gd name="T1" fmla="*/ 82 h 89"/>
              <a:gd name="T2" fmla="*/ 57 w 80"/>
              <a:gd name="T3" fmla="*/ 78 h 89"/>
              <a:gd name="T4" fmla="*/ 54 w 80"/>
              <a:gd name="T5" fmla="*/ 63 h 89"/>
              <a:gd name="T6" fmla="*/ 54 w 80"/>
              <a:gd name="T7" fmla="*/ 51 h 89"/>
              <a:gd name="T8" fmla="*/ 60 w 80"/>
              <a:gd name="T9" fmla="*/ 66 h 89"/>
              <a:gd name="T10" fmla="*/ 66 w 80"/>
              <a:gd name="T11" fmla="*/ 66 h 89"/>
              <a:gd name="T12" fmla="*/ 64 w 80"/>
              <a:gd name="T13" fmla="*/ 53 h 89"/>
              <a:gd name="T14" fmla="*/ 54 w 80"/>
              <a:gd name="T15" fmla="*/ 33 h 89"/>
              <a:gd name="T16" fmla="*/ 54 w 80"/>
              <a:gd name="T17" fmla="*/ 12 h 89"/>
              <a:gd name="T18" fmla="*/ 57 w 80"/>
              <a:gd name="T19" fmla="*/ 7 h 89"/>
              <a:gd name="T20" fmla="*/ 70 w 80"/>
              <a:gd name="T21" fmla="*/ 11 h 89"/>
              <a:gd name="T22" fmla="*/ 79 w 80"/>
              <a:gd name="T23" fmla="*/ 34 h 89"/>
              <a:gd name="T24" fmla="*/ 66 w 80"/>
              <a:gd name="T25" fmla="*/ 22 h 89"/>
              <a:gd name="T26" fmla="*/ 61 w 80"/>
              <a:gd name="T27" fmla="*/ 23 h 89"/>
              <a:gd name="T28" fmla="*/ 66 w 80"/>
              <a:gd name="T29" fmla="*/ 37 h 89"/>
              <a:gd name="T30" fmla="*/ 80 w 80"/>
              <a:gd name="T31" fmla="*/ 57 h 89"/>
              <a:gd name="T32" fmla="*/ 70 w 80"/>
              <a:gd name="T33" fmla="*/ 78 h 89"/>
              <a:gd name="T34" fmla="*/ 48 w 80"/>
              <a:gd name="T35" fmla="*/ 0 h 89"/>
              <a:gd name="T36" fmla="*/ 48 w 80"/>
              <a:gd name="T37" fmla="*/ 26 h 89"/>
              <a:gd name="T38" fmla="*/ 48 w 80"/>
              <a:gd name="T39" fmla="*/ 56 h 89"/>
              <a:gd name="T40" fmla="*/ 48 w 80"/>
              <a:gd name="T41" fmla="*/ 78 h 89"/>
              <a:gd name="T42" fmla="*/ 45 w 80"/>
              <a:gd name="T43" fmla="*/ 89 h 89"/>
              <a:gd name="T44" fmla="*/ 0 w 80"/>
              <a:gd name="T45" fmla="*/ 45 h 89"/>
              <a:gd name="T46" fmla="*/ 45 w 80"/>
              <a:gd name="T47" fmla="*/ 0 h 89"/>
              <a:gd name="T48" fmla="*/ 29 w 80"/>
              <a:gd name="T49" fmla="*/ 61 h 89"/>
              <a:gd name="T50" fmla="*/ 38 w 80"/>
              <a:gd name="T51" fmla="*/ 75 h 89"/>
              <a:gd name="T52" fmla="*/ 21 w 80"/>
              <a:gd name="T53" fmla="*/ 59 h 89"/>
              <a:gd name="T54" fmla="*/ 13 w 80"/>
              <a:gd name="T55" fmla="*/ 54 h 89"/>
              <a:gd name="T56" fmla="*/ 27 w 80"/>
              <a:gd name="T57" fmla="*/ 74 h 89"/>
              <a:gd name="T58" fmla="*/ 13 w 80"/>
              <a:gd name="T59" fmla="*/ 35 h 89"/>
              <a:gd name="T60" fmla="*/ 21 w 80"/>
              <a:gd name="T61" fmla="*/ 31 h 89"/>
              <a:gd name="T62" fmla="*/ 21 w 80"/>
              <a:gd name="T63" fmla="*/ 21 h 89"/>
              <a:gd name="T64" fmla="*/ 29 w 80"/>
              <a:gd name="T65" fmla="*/ 28 h 89"/>
              <a:gd name="T66" fmla="*/ 38 w 80"/>
              <a:gd name="T67" fmla="*/ 14 h 89"/>
              <a:gd name="T68" fmla="*/ 29 w 80"/>
              <a:gd name="T69" fmla="*/ 28 h 89"/>
              <a:gd name="T70" fmla="*/ 27 w 80"/>
              <a:gd name="T71" fmla="*/ 36 h 89"/>
              <a:gd name="T72" fmla="*/ 27 w 80"/>
              <a:gd name="T73" fmla="*/ 53 h 89"/>
              <a:gd name="T74" fmla="*/ 38 w 80"/>
              <a:gd name="T75" fmla="*/ 34 h 89"/>
              <a:gd name="T76" fmla="*/ 14 w 80"/>
              <a:gd name="T77" fmla="*/ 45 h 89"/>
              <a:gd name="T78" fmla="*/ 20 w 80"/>
              <a:gd name="T79" fmla="*/ 4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9">
                <a:moveTo>
                  <a:pt x="70" y="78"/>
                </a:moveTo>
                <a:cubicBezTo>
                  <a:pt x="70" y="82"/>
                  <a:pt x="70" y="82"/>
                  <a:pt x="70" y="82"/>
                </a:cubicBezTo>
                <a:cubicBezTo>
                  <a:pt x="57" y="82"/>
                  <a:pt x="57" y="82"/>
                  <a:pt x="57" y="82"/>
                </a:cubicBezTo>
                <a:cubicBezTo>
                  <a:pt x="57" y="78"/>
                  <a:pt x="57" y="78"/>
                  <a:pt x="57" y="78"/>
                </a:cubicBezTo>
                <a:cubicBezTo>
                  <a:pt x="56" y="77"/>
                  <a:pt x="55" y="77"/>
                  <a:pt x="54" y="77"/>
                </a:cubicBezTo>
                <a:cubicBezTo>
                  <a:pt x="54" y="63"/>
                  <a:pt x="54" y="63"/>
                  <a:pt x="54" y="63"/>
                </a:cubicBezTo>
                <a:cubicBezTo>
                  <a:pt x="54" y="56"/>
                  <a:pt x="54" y="56"/>
                  <a:pt x="54" y="56"/>
                </a:cubicBezTo>
                <a:cubicBezTo>
                  <a:pt x="54" y="51"/>
                  <a:pt x="54" y="51"/>
                  <a:pt x="54" y="51"/>
                </a:cubicBezTo>
                <a:cubicBezTo>
                  <a:pt x="60" y="51"/>
                  <a:pt x="60" y="51"/>
                  <a:pt x="60" y="51"/>
                </a:cubicBezTo>
                <a:cubicBezTo>
                  <a:pt x="60" y="66"/>
                  <a:pt x="60" y="66"/>
                  <a:pt x="60" y="66"/>
                </a:cubicBezTo>
                <a:cubicBezTo>
                  <a:pt x="60" y="68"/>
                  <a:pt x="61" y="69"/>
                  <a:pt x="63" y="69"/>
                </a:cubicBezTo>
                <a:cubicBezTo>
                  <a:pt x="65" y="69"/>
                  <a:pt x="66" y="68"/>
                  <a:pt x="66" y="66"/>
                </a:cubicBezTo>
                <a:cubicBezTo>
                  <a:pt x="66" y="59"/>
                  <a:pt x="66" y="59"/>
                  <a:pt x="66" y="59"/>
                </a:cubicBezTo>
                <a:cubicBezTo>
                  <a:pt x="66" y="57"/>
                  <a:pt x="65" y="55"/>
                  <a:pt x="64" y="53"/>
                </a:cubicBezTo>
                <a:cubicBezTo>
                  <a:pt x="63" y="52"/>
                  <a:pt x="59" y="49"/>
                  <a:pt x="54" y="43"/>
                </a:cubicBezTo>
                <a:cubicBezTo>
                  <a:pt x="54" y="33"/>
                  <a:pt x="54" y="33"/>
                  <a:pt x="54" y="33"/>
                </a:cubicBezTo>
                <a:cubicBezTo>
                  <a:pt x="54" y="26"/>
                  <a:pt x="54" y="26"/>
                  <a:pt x="54" y="26"/>
                </a:cubicBezTo>
                <a:cubicBezTo>
                  <a:pt x="54" y="12"/>
                  <a:pt x="54" y="12"/>
                  <a:pt x="54" y="12"/>
                </a:cubicBezTo>
                <a:cubicBezTo>
                  <a:pt x="55" y="12"/>
                  <a:pt x="56" y="11"/>
                  <a:pt x="57" y="11"/>
                </a:cubicBezTo>
                <a:cubicBezTo>
                  <a:pt x="57" y="7"/>
                  <a:pt x="57" y="7"/>
                  <a:pt x="57" y="7"/>
                </a:cubicBezTo>
                <a:cubicBezTo>
                  <a:pt x="70" y="7"/>
                  <a:pt x="70" y="7"/>
                  <a:pt x="70" y="7"/>
                </a:cubicBezTo>
                <a:cubicBezTo>
                  <a:pt x="70" y="11"/>
                  <a:pt x="70" y="11"/>
                  <a:pt x="70" y="11"/>
                </a:cubicBezTo>
                <a:cubicBezTo>
                  <a:pt x="76" y="13"/>
                  <a:pt x="79" y="16"/>
                  <a:pt x="79" y="22"/>
                </a:cubicBezTo>
                <a:cubicBezTo>
                  <a:pt x="79" y="34"/>
                  <a:pt x="79" y="34"/>
                  <a:pt x="79" y="34"/>
                </a:cubicBezTo>
                <a:cubicBezTo>
                  <a:pt x="66" y="34"/>
                  <a:pt x="66" y="34"/>
                  <a:pt x="66" y="34"/>
                </a:cubicBezTo>
                <a:cubicBezTo>
                  <a:pt x="66" y="22"/>
                  <a:pt x="66" y="22"/>
                  <a:pt x="66" y="22"/>
                </a:cubicBezTo>
                <a:cubicBezTo>
                  <a:pt x="66" y="20"/>
                  <a:pt x="65" y="20"/>
                  <a:pt x="63" y="20"/>
                </a:cubicBezTo>
                <a:cubicBezTo>
                  <a:pt x="62" y="20"/>
                  <a:pt x="61" y="21"/>
                  <a:pt x="61" y="23"/>
                </a:cubicBezTo>
                <a:cubicBezTo>
                  <a:pt x="61" y="28"/>
                  <a:pt x="61" y="28"/>
                  <a:pt x="61" y="28"/>
                </a:cubicBezTo>
                <a:cubicBezTo>
                  <a:pt x="61" y="30"/>
                  <a:pt x="63" y="33"/>
                  <a:pt x="66" y="37"/>
                </a:cubicBezTo>
                <a:cubicBezTo>
                  <a:pt x="73" y="43"/>
                  <a:pt x="77" y="47"/>
                  <a:pt x="78" y="50"/>
                </a:cubicBezTo>
                <a:cubicBezTo>
                  <a:pt x="80" y="52"/>
                  <a:pt x="80" y="54"/>
                  <a:pt x="80" y="57"/>
                </a:cubicBezTo>
                <a:cubicBezTo>
                  <a:pt x="80" y="65"/>
                  <a:pt x="80" y="65"/>
                  <a:pt x="80" y="65"/>
                </a:cubicBezTo>
                <a:cubicBezTo>
                  <a:pt x="80" y="72"/>
                  <a:pt x="77" y="77"/>
                  <a:pt x="70" y="78"/>
                </a:cubicBezTo>
                <a:close/>
                <a:moveTo>
                  <a:pt x="45" y="0"/>
                </a:moveTo>
                <a:cubicBezTo>
                  <a:pt x="46" y="0"/>
                  <a:pt x="47" y="0"/>
                  <a:pt x="48" y="0"/>
                </a:cubicBezTo>
                <a:cubicBezTo>
                  <a:pt x="48" y="11"/>
                  <a:pt x="48" y="11"/>
                  <a:pt x="48" y="11"/>
                </a:cubicBezTo>
                <a:cubicBezTo>
                  <a:pt x="48" y="26"/>
                  <a:pt x="48" y="26"/>
                  <a:pt x="48" y="26"/>
                </a:cubicBezTo>
                <a:cubicBezTo>
                  <a:pt x="48" y="33"/>
                  <a:pt x="48" y="33"/>
                  <a:pt x="48" y="33"/>
                </a:cubicBezTo>
                <a:cubicBezTo>
                  <a:pt x="48" y="56"/>
                  <a:pt x="48" y="56"/>
                  <a:pt x="48" y="56"/>
                </a:cubicBezTo>
                <a:cubicBezTo>
                  <a:pt x="48" y="63"/>
                  <a:pt x="48" y="63"/>
                  <a:pt x="48" y="63"/>
                </a:cubicBezTo>
                <a:cubicBezTo>
                  <a:pt x="48" y="78"/>
                  <a:pt x="48" y="78"/>
                  <a:pt x="48" y="78"/>
                </a:cubicBezTo>
                <a:cubicBezTo>
                  <a:pt x="48" y="89"/>
                  <a:pt x="48" y="89"/>
                  <a:pt x="48" y="89"/>
                </a:cubicBezTo>
                <a:cubicBezTo>
                  <a:pt x="47" y="89"/>
                  <a:pt x="46" y="89"/>
                  <a:pt x="45" y="89"/>
                </a:cubicBezTo>
                <a:cubicBezTo>
                  <a:pt x="33" y="89"/>
                  <a:pt x="22" y="84"/>
                  <a:pt x="13" y="76"/>
                </a:cubicBezTo>
                <a:cubicBezTo>
                  <a:pt x="5" y="68"/>
                  <a:pt x="0" y="57"/>
                  <a:pt x="0" y="45"/>
                </a:cubicBezTo>
                <a:cubicBezTo>
                  <a:pt x="0" y="32"/>
                  <a:pt x="5" y="21"/>
                  <a:pt x="13" y="13"/>
                </a:cubicBezTo>
                <a:cubicBezTo>
                  <a:pt x="22" y="5"/>
                  <a:pt x="33" y="0"/>
                  <a:pt x="45" y="0"/>
                </a:cubicBezTo>
                <a:close/>
                <a:moveTo>
                  <a:pt x="38" y="63"/>
                </a:moveTo>
                <a:cubicBezTo>
                  <a:pt x="35" y="62"/>
                  <a:pt x="32" y="62"/>
                  <a:pt x="29" y="61"/>
                </a:cubicBezTo>
                <a:cubicBezTo>
                  <a:pt x="31" y="65"/>
                  <a:pt x="32" y="68"/>
                  <a:pt x="34" y="70"/>
                </a:cubicBezTo>
                <a:cubicBezTo>
                  <a:pt x="35" y="72"/>
                  <a:pt x="37" y="74"/>
                  <a:pt x="38" y="75"/>
                </a:cubicBezTo>
                <a:cubicBezTo>
                  <a:pt x="38" y="63"/>
                  <a:pt x="38" y="63"/>
                  <a:pt x="38" y="63"/>
                </a:cubicBezTo>
                <a:close/>
                <a:moveTo>
                  <a:pt x="21" y="59"/>
                </a:moveTo>
                <a:cubicBezTo>
                  <a:pt x="21" y="59"/>
                  <a:pt x="21" y="59"/>
                  <a:pt x="21" y="59"/>
                </a:cubicBezTo>
                <a:cubicBezTo>
                  <a:pt x="18" y="57"/>
                  <a:pt x="15" y="56"/>
                  <a:pt x="13" y="54"/>
                </a:cubicBezTo>
                <a:cubicBezTo>
                  <a:pt x="14" y="60"/>
                  <a:pt x="17" y="65"/>
                  <a:pt x="21" y="69"/>
                </a:cubicBezTo>
                <a:cubicBezTo>
                  <a:pt x="23" y="70"/>
                  <a:pt x="25" y="72"/>
                  <a:pt x="27" y="74"/>
                </a:cubicBezTo>
                <a:cubicBezTo>
                  <a:pt x="25" y="69"/>
                  <a:pt x="23" y="64"/>
                  <a:pt x="21" y="59"/>
                </a:cubicBezTo>
                <a:close/>
                <a:moveTo>
                  <a:pt x="13" y="35"/>
                </a:moveTo>
                <a:cubicBezTo>
                  <a:pt x="15" y="34"/>
                  <a:pt x="18" y="32"/>
                  <a:pt x="21" y="31"/>
                </a:cubicBezTo>
                <a:cubicBezTo>
                  <a:pt x="21" y="31"/>
                  <a:pt x="21" y="31"/>
                  <a:pt x="21" y="31"/>
                </a:cubicBezTo>
                <a:cubicBezTo>
                  <a:pt x="23" y="25"/>
                  <a:pt x="25" y="20"/>
                  <a:pt x="27" y="16"/>
                </a:cubicBezTo>
                <a:cubicBezTo>
                  <a:pt x="25" y="17"/>
                  <a:pt x="23" y="19"/>
                  <a:pt x="21" y="21"/>
                </a:cubicBezTo>
                <a:cubicBezTo>
                  <a:pt x="17" y="25"/>
                  <a:pt x="14" y="30"/>
                  <a:pt x="13" y="35"/>
                </a:cubicBezTo>
                <a:close/>
                <a:moveTo>
                  <a:pt x="29" y="28"/>
                </a:moveTo>
                <a:cubicBezTo>
                  <a:pt x="32" y="28"/>
                  <a:pt x="35" y="27"/>
                  <a:pt x="38" y="27"/>
                </a:cubicBezTo>
                <a:cubicBezTo>
                  <a:pt x="38" y="14"/>
                  <a:pt x="38" y="14"/>
                  <a:pt x="38" y="14"/>
                </a:cubicBezTo>
                <a:cubicBezTo>
                  <a:pt x="37" y="15"/>
                  <a:pt x="35" y="17"/>
                  <a:pt x="34" y="19"/>
                </a:cubicBezTo>
                <a:cubicBezTo>
                  <a:pt x="32" y="22"/>
                  <a:pt x="31" y="25"/>
                  <a:pt x="29" y="28"/>
                </a:cubicBezTo>
                <a:close/>
                <a:moveTo>
                  <a:pt x="38" y="34"/>
                </a:moveTo>
                <a:cubicBezTo>
                  <a:pt x="34" y="34"/>
                  <a:pt x="31" y="35"/>
                  <a:pt x="27" y="36"/>
                </a:cubicBezTo>
                <a:cubicBezTo>
                  <a:pt x="27" y="39"/>
                  <a:pt x="27" y="42"/>
                  <a:pt x="27" y="45"/>
                </a:cubicBezTo>
                <a:cubicBezTo>
                  <a:pt x="27" y="48"/>
                  <a:pt x="27" y="51"/>
                  <a:pt x="27" y="53"/>
                </a:cubicBezTo>
                <a:cubicBezTo>
                  <a:pt x="31" y="54"/>
                  <a:pt x="34" y="55"/>
                  <a:pt x="38" y="56"/>
                </a:cubicBezTo>
                <a:cubicBezTo>
                  <a:pt x="38" y="34"/>
                  <a:pt x="38" y="34"/>
                  <a:pt x="38" y="34"/>
                </a:cubicBezTo>
                <a:close/>
                <a:moveTo>
                  <a:pt x="20" y="39"/>
                </a:moveTo>
                <a:cubicBezTo>
                  <a:pt x="16" y="41"/>
                  <a:pt x="14" y="43"/>
                  <a:pt x="14" y="45"/>
                </a:cubicBezTo>
                <a:cubicBezTo>
                  <a:pt x="14" y="47"/>
                  <a:pt x="16" y="49"/>
                  <a:pt x="20" y="50"/>
                </a:cubicBezTo>
                <a:cubicBezTo>
                  <a:pt x="20" y="49"/>
                  <a:pt x="20" y="47"/>
                  <a:pt x="20" y="45"/>
                </a:cubicBezTo>
                <a:cubicBezTo>
                  <a:pt x="20" y="43"/>
                  <a:pt x="20" y="41"/>
                  <a:pt x="20" y="39"/>
                </a:cubicBezTo>
                <a:close/>
              </a:path>
            </a:pathLst>
          </a:custGeom>
          <a:solidFill>
            <a:schemeClr val="bg1"/>
          </a:solidFill>
          <a:ln>
            <a:noFill/>
          </a:ln>
        </p:spPr>
        <p:txBody>
          <a:bodyPr vert="horz" wrap="square" lIns="91440" tIns="45720" rIns="91440" bIns="45720" numCol="1" anchor="t" anchorCtr="0" compatLnSpc="1"/>
          <a:lstStyle/>
          <a:p>
            <a:pPr defTabSz="913765">
              <a:defRPr/>
            </a:pPr>
            <a:endParaRPr lang="zh-CN" altLang="en-US" kern="0">
              <a:solidFill>
                <a:sysClr val="windowText" lastClr="000000"/>
              </a:solidFill>
            </a:endParaRPr>
          </a:p>
        </p:txBody>
      </p:sp>
      <p:grpSp>
        <p:nvGrpSpPr>
          <p:cNvPr id="22" name="组合 21"/>
          <p:cNvGrpSpPr/>
          <p:nvPr/>
        </p:nvGrpSpPr>
        <p:grpSpPr>
          <a:xfrm>
            <a:off x="-42365" y="2500207"/>
            <a:ext cx="728438" cy="1079532"/>
            <a:chOff x="527203" y="1087187"/>
            <a:chExt cx="785383" cy="1145635"/>
          </a:xfrm>
        </p:grpSpPr>
        <p:sp>
          <p:nvSpPr>
            <p:cNvPr id="23" name="文本框 22"/>
            <p:cNvSpPr txBox="1"/>
            <p:nvPr/>
          </p:nvSpPr>
          <p:spPr>
            <a:xfrm>
              <a:off x="527203" y="1127682"/>
              <a:ext cx="627725" cy="555259"/>
            </a:xfrm>
            <a:prstGeom prst="rect">
              <a:avLst/>
            </a:prstGeom>
            <a:noFill/>
          </p:spPr>
          <p:txBody>
            <a:bodyPr wrap="none" rtlCol="0">
              <a:spAutoFit/>
            </a:bodyPr>
            <a:lstStyle/>
            <a:p>
              <a:r>
                <a:rPr lang="en-US" altLang="zh-CN" sz="2800" dirty="0">
                  <a:solidFill>
                    <a:schemeClr val="accent1">
                      <a:lumMod val="50000"/>
                    </a:schemeClr>
                  </a:solidFill>
                </a:rPr>
                <a:t>01</a:t>
              </a:r>
              <a:endParaRPr lang="zh-CN" altLang="en-US" sz="2800" dirty="0">
                <a:solidFill>
                  <a:schemeClr val="accent1">
                    <a:lumMod val="50000"/>
                  </a:schemeClr>
                </a:solidFill>
              </a:endParaRPr>
            </a:p>
          </p:txBody>
        </p:sp>
        <p:grpSp>
          <p:nvGrpSpPr>
            <p:cNvPr id="24" name="组合 23"/>
            <p:cNvGrpSpPr/>
            <p:nvPr/>
          </p:nvGrpSpPr>
          <p:grpSpPr>
            <a:xfrm rot="11641273">
              <a:off x="880158" y="1087187"/>
              <a:ext cx="432428" cy="1145635"/>
              <a:chOff x="499861" y="916478"/>
              <a:chExt cx="1974572" cy="5231235"/>
            </a:xfrm>
          </p:grpSpPr>
          <p:cxnSp>
            <p:nvCxnSpPr>
              <p:cNvPr id="25" name="直接连接符 24"/>
              <p:cNvCxnSpPr/>
              <p:nvPr/>
            </p:nvCxnSpPr>
            <p:spPr>
              <a:xfrm flipH="1">
                <a:off x="1424565" y="2092179"/>
                <a:ext cx="1049868" cy="4055534"/>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useBgFill="1">
            <p:nvSpPr>
              <p:cNvPr id="26" name="矩形 25"/>
              <p:cNvSpPr/>
              <p:nvPr/>
            </p:nvSpPr>
            <p:spPr>
              <a:xfrm rot="865294">
                <a:off x="499861" y="916478"/>
                <a:ext cx="719666" cy="50725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grpSp>
      <p:sp>
        <p:nvSpPr>
          <p:cNvPr id="27" name="矩形 26"/>
          <p:cNvSpPr/>
          <p:nvPr/>
        </p:nvSpPr>
        <p:spPr>
          <a:xfrm>
            <a:off x="230537" y="2899523"/>
            <a:ext cx="3632726" cy="572464"/>
          </a:xfrm>
          <a:prstGeom prst="rect">
            <a:avLst/>
          </a:prstGeom>
        </p:spPr>
        <p:txBody>
          <a:bodyPr wrap="none">
            <a:spAutoFit/>
          </a:bodyPr>
          <a:lstStyle/>
          <a:p>
            <a:pPr lvl="0">
              <a:lnSpc>
                <a:spcPct val="130000"/>
              </a:lnSpc>
            </a:pPr>
            <a:r>
              <a:rPr lang="zh-CN" altLang="en-US" sz="2400" b="1" dirty="0" smtClean="0">
                <a:solidFill>
                  <a:schemeClr val="accent1">
                    <a:lumMod val="50000"/>
                  </a:schemeClr>
                </a:solidFill>
              </a:rPr>
              <a:t>基于功能的</a:t>
            </a:r>
            <a:r>
              <a:rPr lang="en-US" altLang="zh-CN" sz="2400" b="1" dirty="0" smtClean="0">
                <a:solidFill>
                  <a:schemeClr val="accent1">
                    <a:lumMod val="50000"/>
                  </a:schemeClr>
                </a:solidFill>
              </a:rPr>
              <a:t>Web</a:t>
            </a:r>
            <a:r>
              <a:rPr lang="zh-CN" altLang="en-US" sz="2400" b="1" dirty="0" smtClean="0">
                <a:solidFill>
                  <a:schemeClr val="accent1">
                    <a:lumMod val="50000"/>
                  </a:schemeClr>
                </a:solidFill>
              </a:rPr>
              <a:t>服务推荐</a:t>
            </a:r>
            <a:endParaRPr lang="en-US" altLang="zh-CN" sz="2400" b="1" dirty="0">
              <a:solidFill>
                <a:schemeClr val="accent1">
                  <a:lumMod val="50000"/>
                </a:schemeClr>
              </a:solidFill>
            </a:endParaRPr>
          </a:p>
        </p:txBody>
      </p:sp>
      <p:sp>
        <p:nvSpPr>
          <p:cNvPr id="28" name="矩形 27"/>
          <p:cNvSpPr/>
          <p:nvPr/>
        </p:nvSpPr>
        <p:spPr>
          <a:xfrm>
            <a:off x="291671" y="3489081"/>
            <a:ext cx="3365929" cy="2461260"/>
          </a:xfrm>
          <a:prstGeom prst="rect">
            <a:avLst/>
          </a:prstGeom>
        </p:spPr>
        <p:txBody>
          <a:bodyPr wrap="square">
            <a:spAutoFit/>
          </a:bodyPr>
          <a:lstStyle/>
          <a:p>
            <a:pPr marL="342900" indent="-342900">
              <a:lnSpc>
                <a:spcPct val="120000"/>
              </a:lnSpc>
              <a:spcBef>
                <a:spcPts val="600"/>
              </a:spcBef>
              <a:buFont typeface="Arial" panose="020B0604020202020204" pitchFamily="34" charset="0"/>
              <a:buChar char="•"/>
            </a:pPr>
            <a:r>
              <a:rPr lang="zh-CN" altLang="zh-CN" sz="2000" dirty="0" smtClean="0"/>
              <a:t>通过</a:t>
            </a:r>
            <a:r>
              <a:rPr lang="zh-CN" altLang="en-US" sz="2000" dirty="0" smtClean="0"/>
              <a:t>关键字</a:t>
            </a:r>
            <a:r>
              <a:rPr lang="zh-CN" altLang="zh-CN" sz="2000" dirty="0" smtClean="0"/>
              <a:t>匹配推荐</a:t>
            </a:r>
            <a:endParaRPr lang="en-US" altLang="zh-CN" sz="2000" dirty="0" smtClean="0"/>
          </a:p>
          <a:p>
            <a:pPr marL="342900" indent="-342900">
              <a:lnSpc>
                <a:spcPct val="120000"/>
              </a:lnSpc>
              <a:spcBef>
                <a:spcPts val="600"/>
              </a:spcBef>
              <a:buFont typeface="Arial" panose="020B0604020202020204" pitchFamily="34" charset="0"/>
              <a:buChar char="•"/>
            </a:pPr>
            <a:r>
              <a:rPr lang="zh-CN" altLang="zh-CN" sz="2000" dirty="0" smtClean="0"/>
              <a:t>由于</a:t>
            </a:r>
            <a:r>
              <a:rPr lang="zh-CN" altLang="zh-CN" sz="2000" dirty="0"/>
              <a:t>服务描述中缺少适当的关键字或者使用预定义关键字的同义词或变体，导致性能</a:t>
            </a:r>
            <a:r>
              <a:rPr lang="zh-CN" altLang="zh-CN" sz="2000" dirty="0" smtClean="0"/>
              <a:t>较差</a:t>
            </a:r>
            <a:r>
              <a:rPr lang="zh-CN" altLang="en-US" sz="2000" dirty="0" smtClean="0"/>
              <a:t>。</a:t>
            </a:r>
            <a:endParaRPr lang="zh-CN" altLang="en-US" sz="2000" dirty="0" smtClean="0"/>
          </a:p>
          <a:p>
            <a:pPr marL="342900" indent="-342900">
              <a:lnSpc>
                <a:spcPct val="120000"/>
              </a:lnSpc>
              <a:spcBef>
                <a:spcPts val="600"/>
              </a:spcBef>
              <a:buFont typeface="Arial" panose="020B0604020202020204" pitchFamily="34" charset="0"/>
              <a:buChar char="•"/>
            </a:pPr>
            <a:r>
              <a:rPr lang="zh-CN" altLang="zh-CN" sz="2000" dirty="0">
                <a:solidFill>
                  <a:srgbClr val="FF0000"/>
                </a:solidFill>
              </a:rPr>
              <a:t>不适用于大型服务数据集</a:t>
            </a:r>
            <a:endParaRPr lang="zh-CN" altLang="zh-CN" sz="2000" dirty="0">
              <a:solidFill>
                <a:srgbClr val="FF0000"/>
              </a:solidFill>
              <a:latin typeface="微软雅黑" panose="020B0503020204020204" pitchFamily="34" charset="-122"/>
            </a:endParaRPr>
          </a:p>
        </p:txBody>
      </p:sp>
      <p:grpSp>
        <p:nvGrpSpPr>
          <p:cNvPr id="29" name="组合 28"/>
          <p:cNvGrpSpPr/>
          <p:nvPr/>
        </p:nvGrpSpPr>
        <p:grpSpPr>
          <a:xfrm>
            <a:off x="3922846" y="2449352"/>
            <a:ext cx="590045" cy="1217707"/>
            <a:chOff x="439752" y="988356"/>
            <a:chExt cx="634199" cy="1197650"/>
          </a:xfrm>
        </p:grpSpPr>
        <p:sp>
          <p:nvSpPr>
            <p:cNvPr id="30" name="文本框 29"/>
            <p:cNvSpPr txBox="1"/>
            <p:nvPr/>
          </p:nvSpPr>
          <p:spPr>
            <a:xfrm>
              <a:off x="439752" y="1127681"/>
              <a:ext cx="625779" cy="514602"/>
            </a:xfrm>
            <a:prstGeom prst="rect">
              <a:avLst/>
            </a:prstGeom>
            <a:noFill/>
          </p:spPr>
          <p:txBody>
            <a:bodyPr wrap="none" rtlCol="0">
              <a:spAutoFit/>
            </a:bodyPr>
            <a:lstStyle/>
            <a:p>
              <a:r>
                <a:rPr lang="en-US" altLang="zh-CN" sz="2800" dirty="0">
                  <a:solidFill>
                    <a:schemeClr val="accent1">
                      <a:lumMod val="50000"/>
                    </a:schemeClr>
                  </a:solidFill>
                </a:rPr>
                <a:t>02</a:t>
              </a:r>
              <a:endParaRPr lang="zh-CN" altLang="en-US" sz="2800" dirty="0">
                <a:solidFill>
                  <a:schemeClr val="accent1">
                    <a:lumMod val="50000"/>
                  </a:schemeClr>
                </a:solidFill>
              </a:endParaRPr>
            </a:p>
          </p:txBody>
        </p:sp>
        <p:grpSp>
          <p:nvGrpSpPr>
            <p:cNvPr id="31" name="组合 30"/>
            <p:cNvGrpSpPr/>
            <p:nvPr/>
          </p:nvGrpSpPr>
          <p:grpSpPr>
            <a:xfrm rot="11641273">
              <a:off x="841363" y="988356"/>
              <a:ext cx="232588" cy="1197650"/>
              <a:chOff x="1651212" y="966883"/>
              <a:chExt cx="1062046" cy="5468745"/>
            </a:xfrm>
          </p:grpSpPr>
          <p:cxnSp>
            <p:nvCxnSpPr>
              <p:cNvPr id="32" name="直接连接符 31"/>
              <p:cNvCxnSpPr/>
              <p:nvPr/>
            </p:nvCxnSpPr>
            <p:spPr>
              <a:xfrm flipH="1">
                <a:off x="1663390" y="2380093"/>
                <a:ext cx="1049868" cy="4055535"/>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useBgFill="1">
            <p:nvSpPr>
              <p:cNvPr id="33" name="矩形 32"/>
              <p:cNvSpPr/>
              <p:nvPr/>
            </p:nvSpPr>
            <p:spPr>
              <a:xfrm rot="865294">
                <a:off x="1651212" y="966883"/>
                <a:ext cx="719663" cy="50725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grpSp>
      <p:sp>
        <p:nvSpPr>
          <p:cNvPr id="34" name="矩形 33"/>
          <p:cNvSpPr/>
          <p:nvPr/>
        </p:nvSpPr>
        <p:spPr>
          <a:xfrm>
            <a:off x="4275475" y="2878505"/>
            <a:ext cx="4217821" cy="572464"/>
          </a:xfrm>
          <a:prstGeom prst="rect">
            <a:avLst/>
          </a:prstGeom>
        </p:spPr>
        <p:txBody>
          <a:bodyPr wrap="none">
            <a:spAutoFit/>
          </a:bodyPr>
          <a:lstStyle/>
          <a:p>
            <a:pPr lvl="0">
              <a:lnSpc>
                <a:spcPct val="130000"/>
              </a:lnSpc>
            </a:pPr>
            <a:r>
              <a:rPr lang="zh-CN" altLang="en-US" sz="2400" b="1" dirty="0" smtClean="0">
                <a:solidFill>
                  <a:schemeClr val="accent1">
                    <a:lumMod val="50000"/>
                  </a:schemeClr>
                </a:solidFill>
              </a:rPr>
              <a:t>基于社交网络的</a:t>
            </a:r>
            <a:r>
              <a:rPr lang="en-US" altLang="zh-CN" sz="2400" b="1" dirty="0" smtClean="0">
                <a:solidFill>
                  <a:schemeClr val="accent1">
                    <a:lumMod val="50000"/>
                  </a:schemeClr>
                </a:solidFill>
              </a:rPr>
              <a:t>web</a:t>
            </a:r>
            <a:r>
              <a:rPr lang="zh-CN" altLang="en-US" sz="2400" b="1" dirty="0" smtClean="0">
                <a:solidFill>
                  <a:schemeClr val="accent1">
                    <a:lumMod val="50000"/>
                  </a:schemeClr>
                </a:solidFill>
              </a:rPr>
              <a:t>服务推荐</a:t>
            </a:r>
            <a:endParaRPr lang="en-US" altLang="zh-CN" sz="2400" b="1" dirty="0">
              <a:solidFill>
                <a:schemeClr val="accent1">
                  <a:lumMod val="50000"/>
                </a:schemeClr>
              </a:solidFill>
            </a:endParaRPr>
          </a:p>
        </p:txBody>
      </p:sp>
      <p:sp>
        <p:nvSpPr>
          <p:cNvPr id="35" name="矩形 34"/>
          <p:cNvSpPr/>
          <p:nvPr/>
        </p:nvSpPr>
        <p:spPr>
          <a:xfrm>
            <a:off x="4230869" y="3471987"/>
            <a:ext cx="3895990" cy="2091690"/>
          </a:xfrm>
          <a:prstGeom prst="rect">
            <a:avLst/>
          </a:prstGeom>
        </p:spPr>
        <p:txBody>
          <a:bodyPr wrap="square">
            <a:spAutoFit/>
          </a:bodyPr>
          <a:lstStyle/>
          <a:p>
            <a:pPr marL="342900" indent="-342900">
              <a:lnSpc>
                <a:spcPct val="120000"/>
              </a:lnSpc>
              <a:spcBef>
                <a:spcPts val="600"/>
              </a:spcBef>
              <a:buFont typeface="Arial" panose="020B0604020202020204" pitchFamily="34" charset="0"/>
              <a:buChar char="•"/>
            </a:pPr>
            <a:r>
              <a:rPr lang="zh-CN" altLang="zh-CN" sz="2000" dirty="0" smtClean="0"/>
              <a:t>综合</a:t>
            </a:r>
            <a:r>
              <a:rPr lang="zh-CN" altLang="zh-CN" sz="2000" dirty="0"/>
              <a:t>用户兴趣和社会关系</a:t>
            </a:r>
            <a:r>
              <a:rPr lang="zh-CN" altLang="zh-CN" sz="2000" dirty="0" smtClean="0"/>
              <a:t>推荐</a:t>
            </a:r>
            <a:endParaRPr lang="en-US" altLang="zh-CN" sz="2000" dirty="0" smtClean="0"/>
          </a:p>
          <a:p>
            <a:pPr marL="342900" indent="-342900">
              <a:lnSpc>
                <a:spcPct val="120000"/>
              </a:lnSpc>
              <a:spcBef>
                <a:spcPts val="600"/>
              </a:spcBef>
              <a:buFont typeface="Arial" panose="020B0604020202020204" pitchFamily="34" charset="0"/>
              <a:buChar char="•"/>
            </a:pPr>
            <a:r>
              <a:rPr lang="zh-CN" altLang="zh-CN" sz="2000" dirty="0"/>
              <a:t>采用异构信息网络来描述混搭，服务，标签，提供者等异构对象及其关系。</a:t>
            </a:r>
            <a:endParaRPr lang="zh-CN" altLang="zh-CN" sz="2000" dirty="0"/>
          </a:p>
          <a:p>
            <a:pPr marL="342900" indent="-342900">
              <a:lnSpc>
                <a:spcPct val="120000"/>
              </a:lnSpc>
              <a:spcBef>
                <a:spcPts val="600"/>
              </a:spcBef>
              <a:buFont typeface="Arial" panose="020B0604020202020204" pitchFamily="34" charset="0"/>
              <a:buChar char="•"/>
            </a:pPr>
            <a:r>
              <a:rPr lang="zh-CN" altLang="en-US" sz="2000" dirty="0" smtClean="0">
                <a:solidFill>
                  <a:srgbClr val="FF0000"/>
                </a:solidFill>
              </a:rPr>
              <a:t>模型复杂</a:t>
            </a:r>
            <a:endParaRPr lang="en-US" altLang="zh-CN" sz="2000" dirty="0" smtClean="0"/>
          </a:p>
        </p:txBody>
      </p:sp>
      <p:grpSp>
        <p:nvGrpSpPr>
          <p:cNvPr id="36" name="组合 35"/>
          <p:cNvGrpSpPr/>
          <p:nvPr/>
        </p:nvGrpSpPr>
        <p:grpSpPr>
          <a:xfrm>
            <a:off x="8418799" y="2557119"/>
            <a:ext cx="1026221" cy="1110883"/>
            <a:chOff x="285553" y="1093792"/>
            <a:chExt cx="1026221" cy="1110883"/>
          </a:xfrm>
        </p:grpSpPr>
        <p:sp>
          <p:nvSpPr>
            <p:cNvPr id="37" name="文本框 36"/>
            <p:cNvSpPr txBox="1"/>
            <p:nvPr/>
          </p:nvSpPr>
          <p:spPr>
            <a:xfrm>
              <a:off x="285553" y="1132550"/>
              <a:ext cx="582211" cy="523220"/>
            </a:xfrm>
            <a:prstGeom prst="rect">
              <a:avLst/>
            </a:prstGeom>
            <a:noFill/>
          </p:spPr>
          <p:txBody>
            <a:bodyPr wrap="none" rtlCol="0">
              <a:spAutoFit/>
            </a:bodyPr>
            <a:lstStyle/>
            <a:p>
              <a:r>
                <a:rPr lang="en-US" altLang="zh-CN" sz="2800" dirty="0">
                  <a:solidFill>
                    <a:schemeClr val="accent1">
                      <a:lumMod val="50000"/>
                    </a:schemeClr>
                  </a:solidFill>
                </a:rPr>
                <a:t>03</a:t>
              </a:r>
              <a:endParaRPr lang="zh-CN" altLang="en-US" sz="2800" dirty="0">
                <a:solidFill>
                  <a:schemeClr val="accent1">
                    <a:lumMod val="50000"/>
                  </a:schemeClr>
                </a:solidFill>
              </a:endParaRPr>
            </a:p>
          </p:txBody>
        </p:sp>
        <p:grpSp>
          <p:nvGrpSpPr>
            <p:cNvPr id="38" name="组合 37"/>
            <p:cNvGrpSpPr/>
            <p:nvPr/>
          </p:nvGrpSpPr>
          <p:grpSpPr>
            <a:xfrm rot="11641273">
              <a:off x="651263" y="1093792"/>
              <a:ext cx="660511" cy="1110883"/>
              <a:chOff x="499860" y="916478"/>
              <a:chExt cx="3016046" cy="5072553"/>
            </a:xfrm>
          </p:grpSpPr>
          <p:cxnSp>
            <p:nvCxnSpPr>
              <p:cNvPr id="39" name="直接连接符 38"/>
              <p:cNvCxnSpPr/>
              <p:nvPr/>
            </p:nvCxnSpPr>
            <p:spPr>
              <a:xfrm flipH="1">
                <a:off x="2466038" y="1861250"/>
                <a:ext cx="1049868" cy="405553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useBgFill="1">
            <p:nvSpPr>
              <p:cNvPr id="40" name="矩形 39"/>
              <p:cNvSpPr/>
              <p:nvPr/>
            </p:nvSpPr>
            <p:spPr>
              <a:xfrm rot="865294">
                <a:off x="499860" y="916478"/>
                <a:ext cx="719665" cy="50725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grpSp>
      <p:sp>
        <p:nvSpPr>
          <p:cNvPr id="41" name="矩形 40"/>
          <p:cNvSpPr/>
          <p:nvPr/>
        </p:nvSpPr>
        <p:spPr>
          <a:xfrm>
            <a:off x="8810287" y="2851039"/>
            <a:ext cx="3405099" cy="572464"/>
          </a:xfrm>
          <a:prstGeom prst="rect">
            <a:avLst/>
          </a:prstGeom>
        </p:spPr>
        <p:txBody>
          <a:bodyPr wrap="none">
            <a:spAutoFit/>
          </a:bodyPr>
          <a:lstStyle/>
          <a:p>
            <a:pPr lvl="0">
              <a:lnSpc>
                <a:spcPct val="130000"/>
              </a:lnSpc>
            </a:pPr>
            <a:r>
              <a:rPr lang="zh-CN" altLang="en-US" sz="2400" b="1" dirty="0" smtClean="0">
                <a:solidFill>
                  <a:schemeClr val="accent1">
                    <a:lumMod val="50000"/>
                  </a:schemeClr>
                </a:solidFill>
              </a:rPr>
              <a:t>基于</a:t>
            </a:r>
            <a:r>
              <a:rPr lang="en-US" altLang="zh-CN" sz="2400" b="1" dirty="0" smtClean="0">
                <a:solidFill>
                  <a:schemeClr val="accent1">
                    <a:lumMod val="50000"/>
                  </a:schemeClr>
                </a:solidFill>
              </a:rPr>
              <a:t>CF</a:t>
            </a:r>
            <a:r>
              <a:rPr lang="zh-CN" altLang="en-US" sz="2400" b="1" dirty="0" smtClean="0">
                <a:solidFill>
                  <a:schemeClr val="accent1">
                    <a:lumMod val="50000"/>
                  </a:schemeClr>
                </a:solidFill>
              </a:rPr>
              <a:t>的</a:t>
            </a:r>
            <a:r>
              <a:rPr lang="en-US" altLang="zh-CN" sz="2400" b="1" dirty="0" smtClean="0">
                <a:solidFill>
                  <a:schemeClr val="accent1">
                    <a:lumMod val="50000"/>
                  </a:schemeClr>
                </a:solidFill>
              </a:rPr>
              <a:t>Web</a:t>
            </a:r>
            <a:r>
              <a:rPr lang="zh-CN" altLang="en-US" sz="2400" b="1" dirty="0" smtClean="0">
                <a:solidFill>
                  <a:schemeClr val="accent1">
                    <a:lumMod val="50000"/>
                  </a:schemeClr>
                </a:solidFill>
              </a:rPr>
              <a:t>服务推荐</a:t>
            </a:r>
            <a:endParaRPr lang="en-US" altLang="zh-CN" sz="2400" b="1" dirty="0">
              <a:solidFill>
                <a:schemeClr val="accent1">
                  <a:lumMod val="50000"/>
                </a:schemeClr>
              </a:solidFill>
            </a:endParaRPr>
          </a:p>
        </p:txBody>
      </p:sp>
      <p:sp>
        <p:nvSpPr>
          <p:cNvPr id="42" name="矩形 41"/>
          <p:cNvSpPr/>
          <p:nvPr/>
        </p:nvSpPr>
        <p:spPr>
          <a:xfrm>
            <a:off x="8700128" y="3489081"/>
            <a:ext cx="3491872" cy="3199765"/>
          </a:xfrm>
          <a:prstGeom prst="rect">
            <a:avLst/>
          </a:prstGeom>
        </p:spPr>
        <p:txBody>
          <a:bodyPr wrap="square">
            <a:spAutoFit/>
          </a:bodyPr>
          <a:lstStyle/>
          <a:p>
            <a:pPr marL="285750" indent="-285750">
              <a:lnSpc>
                <a:spcPct val="120000"/>
              </a:lnSpc>
              <a:spcBef>
                <a:spcPts val="600"/>
              </a:spcBef>
              <a:buFont typeface="Arial" panose="020B0604020202020204" pitchFamily="34" charset="0"/>
              <a:buChar char="•"/>
            </a:pPr>
            <a:r>
              <a:rPr lang="zh-CN" altLang="zh-CN" sz="2000" dirty="0" smtClean="0"/>
              <a:t>根据构图</a:t>
            </a:r>
            <a:r>
              <a:rPr lang="zh-CN" altLang="zh-CN" sz="2000" dirty="0"/>
              <a:t>历史，</a:t>
            </a:r>
            <a:r>
              <a:rPr lang="zh-CN" altLang="zh-CN" sz="2000" dirty="0" smtClean="0"/>
              <a:t>用户</a:t>
            </a:r>
            <a:r>
              <a:rPr lang="zh-CN" altLang="en-US" sz="2000" dirty="0" smtClean="0"/>
              <a:t>或服务的</a:t>
            </a:r>
            <a:r>
              <a:rPr lang="zh-CN" altLang="zh-CN" sz="2000" dirty="0" smtClean="0"/>
              <a:t>相似度推荐</a:t>
            </a:r>
            <a:endParaRPr lang="en-US" altLang="zh-CN" sz="2000" dirty="0" smtClean="0"/>
          </a:p>
          <a:p>
            <a:pPr marL="285750" indent="-285750">
              <a:lnSpc>
                <a:spcPct val="120000"/>
              </a:lnSpc>
              <a:spcBef>
                <a:spcPts val="600"/>
              </a:spcBef>
              <a:buFont typeface="Arial" panose="020B0604020202020204" pitchFamily="34" charset="0"/>
              <a:buChar char="•"/>
            </a:pPr>
            <a:r>
              <a:rPr lang="zh-CN" altLang="zh-CN" sz="2000" dirty="0"/>
              <a:t>矩阵分解是潜在因素的线性模型，因此当相互作用矩阵非常稀疏时，很难捕捉用户和项目之间的复杂交互</a:t>
            </a:r>
            <a:r>
              <a:rPr lang="zh-CN" altLang="zh-CN" sz="2000" dirty="0" smtClean="0"/>
              <a:t>。</a:t>
            </a:r>
            <a:endParaRPr lang="zh-CN" altLang="zh-CN" sz="2000" dirty="0" smtClean="0"/>
          </a:p>
          <a:p>
            <a:pPr marL="285750" indent="-285750">
              <a:lnSpc>
                <a:spcPct val="120000"/>
              </a:lnSpc>
              <a:spcBef>
                <a:spcPts val="600"/>
              </a:spcBef>
              <a:buFont typeface="Arial" panose="020B0604020202020204" pitchFamily="34" charset="0"/>
              <a:buChar char="•"/>
            </a:pPr>
            <a:r>
              <a:rPr lang="zh-CN" altLang="en-US" sz="2000" dirty="0">
                <a:solidFill>
                  <a:srgbClr val="FF0000"/>
                </a:solidFill>
                <a:latin typeface="微软雅黑" panose="020B0503020204020204" pitchFamily="34" charset="-122"/>
              </a:rPr>
              <a:t>矩阵稀疏</a:t>
            </a:r>
            <a:endParaRPr lang="zh-CN" altLang="en-US" sz="2000" dirty="0">
              <a:solidFill>
                <a:srgbClr val="FF0000"/>
              </a:solidFill>
              <a:latin typeface="微软雅黑" panose="020B0503020204020204" pitchFamily="34" charset="-122"/>
            </a:endParaRPr>
          </a:p>
        </p:txBody>
      </p:sp>
      <p:sp>
        <p:nvSpPr>
          <p:cNvPr id="43" name="矩形 42"/>
          <p:cNvSpPr/>
          <p:nvPr/>
        </p:nvSpPr>
        <p:spPr>
          <a:xfrm>
            <a:off x="2410552" y="3844832"/>
            <a:ext cx="3178352" cy="430374"/>
          </a:xfrm>
          <a:prstGeom prst="rect">
            <a:avLst/>
          </a:prstGeom>
        </p:spPr>
        <p:txBody>
          <a:bodyPr wrap="square">
            <a:spAutoFit/>
          </a:bodyPr>
          <a:lstStyle/>
          <a:p>
            <a:pPr>
              <a:lnSpc>
                <a:spcPct val="120000"/>
              </a:lnSpc>
              <a:spcBef>
                <a:spcPts val="600"/>
              </a:spcBef>
            </a:pPr>
            <a:endParaRPr lang="en-US" altLang="zh-CN" sz="2000" dirty="0">
              <a:solidFill>
                <a:srgbClr val="404040"/>
              </a:solidFill>
              <a:latin typeface="微软雅黑" panose="020B0503020204020204" pitchFamily="34" charset="-122"/>
            </a:endParaRPr>
          </a:p>
        </p:txBody>
      </p:sp>
      <p:sp>
        <p:nvSpPr>
          <p:cNvPr id="44" name="矩形 43"/>
          <p:cNvSpPr/>
          <p:nvPr/>
        </p:nvSpPr>
        <p:spPr>
          <a:xfrm>
            <a:off x="0" y="0"/>
            <a:ext cx="12192000" cy="49088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p>
        </p:txBody>
      </p:sp>
      <p:sp>
        <p:nvSpPr>
          <p:cNvPr id="45" name="文本框 44"/>
          <p:cNvSpPr txBox="1"/>
          <p:nvPr/>
        </p:nvSpPr>
        <p:spPr>
          <a:xfrm>
            <a:off x="675613" y="60921"/>
            <a:ext cx="1468755" cy="368300"/>
          </a:xfrm>
          <a:prstGeom prst="rect">
            <a:avLst/>
          </a:prstGeom>
          <a:noFill/>
        </p:spPr>
        <p:txBody>
          <a:bodyPr wrap="none" rtlCol="0">
            <a:spAutoFit/>
          </a:bodyPr>
          <a:p>
            <a:r>
              <a:rPr lang="en-US" altLang="zh-CN" dirty="0">
                <a:solidFill>
                  <a:schemeClr val="bg1"/>
                </a:solidFill>
              </a:rPr>
              <a:t>01 </a:t>
            </a:r>
            <a:r>
              <a:rPr lang="zh-CN" altLang="en-US" dirty="0">
                <a:solidFill>
                  <a:schemeClr val="bg1"/>
                </a:solidFill>
              </a:rPr>
              <a:t>研究背景</a:t>
            </a:r>
            <a:endParaRPr lang="zh-CN" altLang="en-US" dirty="0">
              <a:solidFill>
                <a:schemeClr val="bg1"/>
              </a:solidFill>
            </a:endParaRPr>
          </a:p>
        </p:txBody>
      </p:sp>
      <p:sp>
        <p:nvSpPr>
          <p:cNvPr id="46" name="文本框 45"/>
          <p:cNvSpPr txBox="1"/>
          <p:nvPr/>
        </p:nvSpPr>
        <p:spPr>
          <a:xfrm>
            <a:off x="2565744" y="69811"/>
            <a:ext cx="3297555" cy="368300"/>
          </a:xfrm>
          <a:prstGeom prst="rect">
            <a:avLst/>
          </a:prstGeom>
          <a:noFill/>
        </p:spPr>
        <p:txBody>
          <a:bodyPr wrap="none" rtlCol="0">
            <a:spAutoFit/>
          </a:bodyPr>
          <a:p>
            <a:r>
              <a:rPr lang="en-US" altLang="zh-CN" dirty="0">
                <a:solidFill>
                  <a:schemeClr val="bg1">
                    <a:alpha val="30000"/>
                  </a:schemeClr>
                </a:solidFill>
              </a:rPr>
              <a:t>02 </a:t>
            </a:r>
            <a:r>
              <a:rPr lang="zh-CN" altLang="en-US" dirty="0">
                <a:solidFill>
                  <a:schemeClr val="bg1">
                    <a:alpha val="30000"/>
                  </a:schemeClr>
                </a:solidFill>
              </a:rPr>
              <a:t>基于文本描述的相关性计算</a:t>
            </a:r>
            <a:endParaRPr lang="zh-CN" altLang="en-US" dirty="0">
              <a:solidFill>
                <a:schemeClr val="bg1">
                  <a:alpha val="30000"/>
                </a:schemeClr>
              </a:solidFill>
            </a:endParaRPr>
          </a:p>
        </p:txBody>
      </p:sp>
      <p:sp>
        <p:nvSpPr>
          <p:cNvPr id="47" name="文本框 46"/>
          <p:cNvSpPr txBox="1"/>
          <p:nvPr/>
        </p:nvSpPr>
        <p:spPr>
          <a:xfrm>
            <a:off x="6179264" y="69811"/>
            <a:ext cx="3297555" cy="368300"/>
          </a:xfrm>
          <a:prstGeom prst="rect">
            <a:avLst/>
          </a:prstGeom>
          <a:noFill/>
        </p:spPr>
        <p:txBody>
          <a:bodyPr wrap="none" rtlCol="0">
            <a:spAutoFit/>
          </a:bodyPr>
          <a:p>
            <a:r>
              <a:rPr lang="en-US" altLang="zh-CN" dirty="0">
                <a:solidFill>
                  <a:schemeClr val="bg1">
                    <a:alpha val="30000"/>
                  </a:schemeClr>
                </a:solidFill>
              </a:rPr>
              <a:t>03 </a:t>
            </a:r>
            <a:r>
              <a:rPr lang="zh-CN" altLang="en-US" dirty="0">
                <a:solidFill>
                  <a:schemeClr val="bg1">
                    <a:alpha val="30000"/>
                  </a:schemeClr>
                </a:solidFill>
              </a:rPr>
              <a:t>基于交互矩阵的相关性计算</a:t>
            </a:r>
            <a:endParaRPr lang="zh-CN" altLang="en-US" dirty="0">
              <a:solidFill>
                <a:schemeClr val="bg1">
                  <a:alpha val="30000"/>
                </a:schemeClr>
              </a:solidFill>
            </a:endParaRPr>
          </a:p>
        </p:txBody>
      </p:sp>
      <p:sp>
        <p:nvSpPr>
          <p:cNvPr id="48" name="文本框 47"/>
          <p:cNvSpPr txBox="1"/>
          <p:nvPr/>
        </p:nvSpPr>
        <p:spPr>
          <a:xfrm>
            <a:off x="9860466" y="69811"/>
            <a:ext cx="1468755" cy="368300"/>
          </a:xfrm>
          <a:prstGeom prst="rect">
            <a:avLst/>
          </a:prstGeom>
          <a:noFill/>
        </p:spPr>
        <p:txBody>
          <a:bodyPr wrap="none" rtlCol="0">
            <a:spAutoFit/>
          </a:bodyPr>
          <a:p>
            <a:r>
              <a:rPr lang="en-US" altLang="zh-CN" dirty="0" smtClean="0">
                <a:solidFill>
                  <a:schemeClr val="bg1">
                    <a:alpha val="30000"/>
                  </a:schemeClr>
                </a:solidFill>
              </a:rPr>
              <a:t>04 </a:t>
            </a:r>
            <a:r>
              <a:rPr lang="zh-CN" altLang="en-US" dirty="0" smtClean="0">
                <a:solidFill>
                  <a:schemeClr val="bg1">
                    <a:alpha val="30000"/>
                  </a:schemeClr>
                </a:solidFill>
              </a:rPr>
              <a:t>实验</a:t>
            </a:r>
            <a:r>
              <a:rPr lang="zh-CN" altLang="en-US" dirty="0">
                <a:solidFill>
                  <a:schemeClr val="bg1">
                    <a:alpha val="30000"/>
                  </a:schemeClr>
                </a:solidFill>
              </a:rPr>
              <a:t>方案</a:t>
            </a:r>
            <a:endParaRPr lang="zh-CN" altLang="en-US" dirty="0">
              <a:solidFill>
                <a:schemeClr val="bg1">
                  <a:alpha val="30000"/>
                </a:schemeClr>
              </a:solidFill>
            </a:endParaRPr>
          </a:p>
        </p:txBody>
      </p:sp>
      <p:cxnSp>
        <p:nvCxnSpPr>
          <p:cNvPr id="49" name="直接连接符 48"/>
          <p:cNvCxnSpPr/>
          <p:nvPr/>
        </p:nvCxnSpPr>
        <p:spPr>
          <a:xfrm flipH="1">
            <a:off x="2326906"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6067224"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9624407"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4294967295"/>
          </p:nvPr>
        </p:nvSpPr>
        <p:spPr>
          <a:xfrm>
            <a:off x="9448165" y="6423025"/>
            <a:ext cx="2743835" cy="368935"/>
          </a:xfrm>
        </p:spPr>
        <p:txBody>
          <a:bodyPr/>
          <a:p>
            <a:fld id="{51D91E7F-84B6-4064-9D4E-CC7D244BCA04}" type="slidenum">
              <a:rPr lang="zh-CN" altLang="en-US" smtClean="0"/>
            </a:fld>
            <a:endParaRPr lang="zh-CN" altLang="en-US"/>
          </a:p>
        </p:txBody>
      </p:sp>
      <p:sp>
        <p:nvSpPr>
          <p:cNvPr id="44" name="矩形 43"/>
          <p:cNvSpPr/>
          <p:nvPr/>
        </p:nvSpPr>
        <p:spPr>
          <a:xfrm>
            <a:off x="0" y="0"/>
            <a:ext cx="12192000" cy="49088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p>
        </p:txBody>
      </p:sp>
      <p:sp>
        <p:nvSpPr>
          <p:cNvPr id="45" name="文本框 44"/>
          <p:cNvSpPr txBox="1"/>
          <p:nvPr/>
        </p:nvSpPr>
        <p:spPr>
          <a:xfrm>
            <a:off x="675613" y="60921"/>
            <a:ext cx="1468755" cy="368300"/>
          </a:xfrm>
          <a:prstGeom prst="rect">
            <a:avLst/>
          </a:prstGeom>
          <a:noFill/>
        </p:spPr>
        <p:txBody>
          <a:bodyPr wrap="none" rtlCol="0">
            <a:spAutoFit/>
          </a:bodyPr>
          <a:p>
            <a:r>
              <a:rPr lang="en-US" altLang="zh-CN" dirty="0">
                <a:solidFill>
                  <a:schemeClr val="bg1"/>
                </a:solidFill>
              </a:rPr>
              <a:t>01 </a:t>
            </a:r>
            <a:r>
              <a:rPr lang="zh-CN" altLang="en-US" dirty="0">
                <a:solidFill>
                  <a:schemeClr val="bg1"/>
                </a:solidFill>
              </a:rPr>
              <a:t>研究背景</a:t>
            </a:r>
            <a:endParaRPr lang="zh-CN" altLang="en-US" dirty="0">
              <a:solidFill>
                <a:schemeClr val="bg1"/>
              </a:solidFill>
            </a:endParaRPr>
          </a:p>
        </p:txBody>
      </p:sp>
      <p:sp>
        <p:nvSpPr>
          <p:cNvPr id="46" name="文本框 45"/>
          <p:cNvSpPr txBox="1"/>
          <p:nvPr/>
        </p:nvSpPr>
        <p:spPr>
          <a:xfrm>
            <a:off x="2565744" y="69811"/>
            <a:ext cx="3297555" cy="368300"/>
          </a:xfrm>
          <a:prstGeom prst="rect">
            <a:avLst/>
          </a:prstGeom>
          <a:noFill/>
        </p:spPr>
        <p:txBody>
          <a:bodyPr wrap="none" rtlCol="0">
            <a:spAutoFit/>
          </a:bodyPr>
          <a:p>
            <a:r>
              <a:rPr lang="en-US" altLang="zh-CN" dirty="0">
                <a:solidFill>
                  <a:schemeClr val="bg1">
                    <a:alpha val="30000"/>
                  </a:schemeClr>
                </a:solidFill>
              </a:rPr>
              <a:t>02 </a:t>
            </a:r>
            <a:r>
              <a:rPr lang="zh-CN" altLang="en-US" dirty="0">
                <a:solidFill>
                  <a:schemeClr val="bg1">
                    <a:alpha val="30000"/>
                  </a:schemeClr>
                </a:solidFill>
              </a:rPr>
              <a:t>基于文本描述的相关性计算</a:t>
            </a:r>
            <a:endParaRPr lang="zh-CN" altLang="en-US" dirty="0">
              <a:solidFill>
                <a:schemeClr val="bg1">
                  <a:alpha val="30000"/>
                </a:schemeClr>
              </a:solidFill>
            </a:endParaRPr>
          </a:p>
        </p:txBody>
      </p:sp>
      <p:sp>
        <p:nvSpPr>
          <p:cNvPr id="47" name="文本框 46"/>
          <p:cNvSpPr txBox="1"/>
          <p:nvPr/>
        </p:nvSpPr>
        <p:spPr>
          <a:xfrm>
            <a:off x="6179264" y="69811"/>
            <a:ext cx="3297555" cy="368300"/>
          </a:xfrm>
          <a:prstGeom prst="rect">
            <a:avLst/>
          </a:prstGeom>
          <a:noFill/>
        </p:spPr>
        <p:txBody>
          <a:bodyPr wrap="none" rtlCol="0">
            <a:spAutoFit/>
          </a:bodyPr>
          <a:p>
            <a:r>
              <a:rPr lang="en-US" altLang="zh-CN" dirty="0">
                <a:solidFill>
                  <a:schemeClr val="bg1">
                    <a:alpha val="30000"/>
                  </a:schemeClr>
                </a:solidFill>
              </a:rPr>
              <a:t>03 </a:t>
            </a:r>
            <a:r>
              <a:rPr lang="zh-CN" altLang="en-US" dirty="0">
                <a:solidFill>
                  <a:schemeClr val="bg1">
                    <a:alpha val="30000"/>
                  </a:schemeClr>
                </a:solidFill>
              </a:rPr>
              <a:t>基于交互矩阵的相关性计算</a:t>
            </a:r>
            <a:endParaRPr lang="zh-CN" altLang="en-US" dirty="0">
              <a:solidFill>
                <a:schemeClr val="bg1">
                  <a:alpha val="30000"/>
                </a:schemeClr>
              </a:solidFill>
            </a:endParaRPr>
          </a:p>
        </p:txBody>
      </p:sp>
      <p:sp>
        <p:nvSpPr>
          <p:cNvPr id="48" name="文本框 47"/>
          <p:cNvSpPr txBox="1"/>
          <p:nvPr/>
        </p:nvSpPr>
        <p:spPr>
          <a:xfrm>
            <a:off x="9860466" y="69811"/>
            <a:ext cx="1468755" cy="368300"/>
          </a:xfrm>
          <a:prstGeom prst="rect">
            <a:avLst/>
          </a:prstGeom>
          <a:noFill/>
        </p:spPr>
        <p:txBody>
          <a:bodyPr wrap="none" rtlCol="0">
            <a:spAutoFit/>
          </a:bodyPr>
          <a:p>
            <a:r>
              <a:rPr lang="en-US" altLang="zh-CN" dirty="0" smtClean="0">
                <a:solidFill>
                  <a:schemeClr val="bg1">
                    <a:alpha val="30000"/>
                  </a:schemeClr>
                </a:solidFill>
              </a:rPr>
              <a:t>04 </a:t>
            </a:r>
            <a:r>
              <a:rPr lang="zh-CN" altLang="en-US" dirty="0" smtClean="0">
                <a:solidFill>
                  <a:schemeClr val="bg1">
                    <a:alpha val="30000"/>
                  </a:schemeClr>
                </a:solidFill>
              </a:rPr>
              <a:t>实验</a:t>
            </a:r>
            <a:r>
              <a:rPr lang="zh-CN" altLang="en-US" dirty="0">
                <a:solidFill>
                  <a:schemeClr val="bg1">
                    <a:alpha val="30000"/>
                  </a:schemeClr>
                </a:solidFill>
              </a:rPr>
              <a:t>方案</a:t>
            </a:r>
            <a:endParaRPr lang="zh-CN" altLang="en-US" dirty="0">
              <a:solidFill>
                <a:schemeClr val="bg1">
                  <a:alpha val="30000"/>
                </a:schemeClr>
              </a:solidFill>
            </a:endParaRPr>
          </a:p>
        </p:txBody>
      </p:sp>
      <p:cxnSp>
        <p:nvCxnSpPr>
          <p:cNvPr id="49" name="直接连接符 48"/>
          <p:cNvCxnSpPr/>
          <p:nvPr/>
        </p:nvCxnSpPr>
        <p:spPr>
          <a:xfrm flipH="1">
            <a:off x="2326906"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6067224"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9624407"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3" name="矩形 262"/>
          <p:cNvSpPr/>
          <p:nvPr/>
        </p:nvSpPr>
        <p:spPr>
          <a:xfrm>
            <a:off x="178435" y="490855"/>
            <a:ext cx="11835765" cy="6877685"/>
          </a:xfrm>
          <a:prstGeom prst="rect">
            <a:avLst/>
          </a:prstGeom>
        </p:spPr>
        <p:txBody>
          <a:bodyPr wrap="square">
            <a:spAutoFit/>
          </a:bodyPr>
          <a:p>
            <a:pPr algn="just">
              <a:lnSpc>
                <a:spcPct val="150000"/>
              </a:lnSpc>
              <a:spcBef>
                <a:spcPts val="600"/>
              </a:spcBef>
            </a:pPr>
            <a:r>
              <a:rPr lang="zh-CN" altLang="zh-CN" sz="2400" b="1" dirty="0" smtClean="0">
                <a:solidFill>
                  <a:schemeClr val="accent1">
                    <a:lumMod val="50000"/>
                  </a:schemeClr>
                </a:solidFill>
                <a:sym typeface="+mn-ea"/>
              </a:rPr>
              <a:t>提出一</a:t>
            </a:r>
            <a:r>
              <a:rPr lang="zh-CN" altLang="zh-CN" sz="2400" b="1" dirty="0">
                <a:solidFill>
                  <a:schemeClr val="accent1">
                    <a:lumMod val="50000"/>
                  </a:schemeClr>
                </a:solidFill>
                <a:sym typeface="+mn-ea"/>
              </a:rPr>
              <a:t>种新的基于深度学习的混合协同过滤方法</a:t>
            </a:r>
            <a:endParaRPr lang="zh-CN" altLang="en-US" sz="2400" dirty="0">
              <a:solidFill>
                <a:srgbClr val="000000"/>
              </a:solidFill>
              <a:latin typeface="+mn-ea"/>
            </a:endParaRPr>
          </a:p>
          <a:p>
            <a:pPr algn="just">
              <a:lnSpc>
                <a:spcPct val="150000"/>
              </a:lnSpc>
              <a:spcBef>
                <a:spcPts val="600"/>
              </a:spcBef>
            </a:pPr>
            <a:r>
              <a:rPr lang="zh-CN" altLang="en-US" sz="2400" dirty="0">
                <a:solidFill>
                  <a:srgbClr val="000000"/>
                </a:solidFill>
                <a:latin typeface="+mn-ea"/>
              </a:rPr>
              <a:t>    </a:t>
            </a:r>
            <a:r>
              <a:rPr lang="zh-CN" altLang="en-US" sz="2000" dirty="0">
                <a:solidFill>
                  <a:srgbClr val="000000"/>
                </a:solidFill>
                <a:latin typeface="+mn-ea"/>
              </a:rPr>
              <a:t>  将</a:t>
            </a:r>
            <a:r>
              <a:rPr lang="zh-CN" altLang="zh-CN" sz="2000" dirty="0">
                <a:solidFill>
                  <a:srgbClr val="000000"/>
                </a:solidFill>
                <a:latin typeface="+mn-ea"/>
              </a:rPr>
              <a:t>深度学习方法应用于推荐系统</a:t>
            </a:r>
            <a:r>
              <a:rPr lang="zh-CN" altLang="en-US" sz="2000" dirty="0">
                <a:solidFill>
                  <a:srgbClr val="000000"/>
                </a:solidFill>
                <a:latin typeface="+mn-ea"/>
              </a:rPr>
              <a:t>。利用多层感知器</a:t>
            </a:r>
            <a:r>
              <a:rPr lang="zh-CN" altLang="en-US" sz="2000" dirty="0" smtClean="0">
                <a:solidFill>
                  <a:srgbClr val="000000"/>
                </a:solidFill>
                <a:latin typeface="+mn-ea"/>
              </a:rPr>
              <a:t>捕获</a:t>
            </a:r>
            <a:r>
              <a:rPr lang="en-US" altLang="zh-CN" sz="2000" dirty="0">
                <a:solidFill>
                  <a:srgbClr val="000000"/>
                </a:solidFill>
                <a:latin typeface="+mn-ea"/>
              </a:rPr>
              <a:t>M</a:t>
            </a:r>
            <a:r>
              <a:rPr lang="en-US" altLang="zh-CN" sz="2000" dirty="0" smtClean="0">
                <a:solidFill>
                  <a:srgbClr val="000000"/>
                </a:solidFill>
                <a:latin typeface="+mn-ea"/>
              </a:rPr>
              <a:t>ashup</a:t>
            </a:r>
            <a:r>
              <a:rPr lang="zh-CN" altLang="zh-CN" sz="2000" dirty="0">
                <a:solidFill>
                  <a:srgbClr val="000000"/>
                </a:solidFill>
                <a:latin typeface="+mn-ea"/>
              </a:rPr>
              <a:t>和</a:t>
            </a:r>
            <a:r>
              <a:rPr lang="en-US" altLang="zh-CN" sz="2000" dirty="0">
                <a:solidFill>
                  <a:srgbClr val="000000"/>
                </a:solidFill>
                <a:latin typeface="+mn-ea"/>
              </a:rPr>
              <a:t>APIs</a:t>
            </a:r>
            <a:r>
              <a:rPr lang="zh-CN" altLang="en-US" sz="2000" dirty="0">
                <a:solidFill>
                  <a:srgbClr val="000000"/>
                </a:solidFill>
                <a:latin typeface="+mn-ea"/>
              </a:rPr>
              <a:t>之间的复杂调用关系，分别</a:t>
            </a:r>
            <a:r>
              <a:rPr lang="zh-CN" altLang="en-US" sz="2000" dirty="0" smtClean="0">
                <a:solidFill>
                  <a:srgbClr val="000000"/>
                </a:solidFill>
                <a:latin typeface="+mn-ea"/>
              </a:rPr>
              <a:t>从</a:t>
            </a:r>
            <a:r>
              <a:rPr lang="en-US" altLang="zh-CN" sz="2000" dirty="0" smtClean="0">
                <a:solidFill>
                  <a:srgbClr val="000000"/>
                </a:solidFill>
                <a:latin typeface="+mn-ea"/>
              </a:rPr>
              <a:t>Mashup</a:t>
            </a:r>
            <a:r>
              <a:rPr lang="zh-CN" altLang="en-US" sz="2000" dirty="0">
                <a:solidFill>
                  <a:srgbClr val="000000"/>
                </a:solidFill>
                <a:latin typeface="+mn-ea"/>
              </a:rPr>
              <a:t>，</a:t>
            </a:r>
            <a:r>
              <a:rPr lang="en-US" altLang="zh-CN" sz="2000" dirty="0">
                <a:solidFill>
                  <a:srgbClr val="000000"/>
                </a:solidFill>
                <a:latin typeface="+mn-ea"/>
              </a:rPr>
              <a:t>APIs</a:t>
            </a:r>
            <a:r>
              <a:rPr lang="zh-CN" altLang="en-US" sz="2000" dirty="0">
                <a:solidFill>
                  <a:srgbClr val="000000"/>
                </a:solidFill>
                <a:latin typeface="+mn-ea"/>
              </a:rPr>
              <a:t> </a:t>
            </a:r>
            <a:r>
              <a:rPr lang="zh-CN" altLang="zh-CN" sz="2000" dirty="0">
                <a:solidFill>
                  <a:srgbClr val="000000"/>
                </a:solidFill>
                <a:latin typeface="+mn-ea"/>
              </a:rPr>
              <a:t>的</a:t>
            </a:r>
            <a:r>
              <a:rPr lang="zh-CN" altLang="en-US" sz="2000" dirty="0">
                <a:solidFill>
                  <a:srgbClr val="000000"/>
                </a:solidFill>
                <a:latin typeface="+mn-ea"/>
              </a:rPr>
              <a:t>文本描述和交互矩阵两方面进行相关性的计算。</a:t>
            </a:r>
            <a:r>
              <a:rPr lang="zh-CN" altLang="zh-CN" sz="2000" dirty="0">
                <a:solidFill>
                  <a:srgbClr val="000000"/>
                </a:solidFill>
                <a:latin typeface="+mn-ea"/>
              </a:rPr>
              <a:t>学习隐藏的结构</a:t>
            </a:r>
            <a:r>
              <a:rPr lang="zh-CN" altLang="en-US" sz="2000" dirty="0">
                <a:solidFill>
                  <a:srgbClr val="000000"/>
                </a:solidFill>
                <a:latin typeface="+mn-ea"/>
              </a:rPr>
              <a:t>，再将两者整合到一起。</a:t>
            </a:r>
            <a:endParaRPr lang="zh-CN" altLang="en-US" sz="2000" dirty="0">
              <a:solidFill>
                <a:srgbClr val="000000"/>
              </a:solidFill>
              <a:latin typeface="+mn-ea"/>
            </a:endParaRPr>
          </a:p>
          <a:p>
            <a:pPr algn="just">
              <a:lnSpc>
                <a:spcPct val="150000"/>
              </a:lnSpc>
              <a:spcBef>
                <a:spcPts val="600"/>
              </a:spcBef>
            </a:pPr>
            <a:r>
              <a:rPr lang="zh-CN" altLang="en-US" sz="2000" dirty="0">
                <a:solidFill>
                  <a:srgbClr val="000000"/>
                </a:solidFill>
                <a:latin typeface="+mn-ea"/>
              </a:rPr>
              <a:t>分析问题：</a:t>
            </a:r>
            <a:endParaRPr lang="zh-CN" altLang="en-US" sz="2000" dirty="0">
              <a:solidFill>
                <a:srgbClr val="000000"/>
              </a:solidFill>
              <a:latin typeface="+mn-ea"/>
            </a:endParaRPr>
          </a:p>
          <a:p>
            <a:pPr>
              <a:lnSpc>
                <a:spcPct val="130000"/>
              </a:lnSpc>
            </a:pPr>
            <a:r>
              <a:rPr lang="en-US" altLang="zh-CN" sz="2000" b="1" dirty="0" smtClean="0">
                <a:solidFill>
                  <a:schemeClr val="accent1">
                    <a:lumMod val="50000"/>
                  </a:schemeClr>
                </a:solidFill>
                <a:sym typeface="+mn-ea"/>
              </a:rPr>
              <a:t>1. Mashup</a:t>
            </a:r>
            <a:r>
              <a:rPr lang="zh-CN" altLang="zh-CN" sz="2000" b="1" dirty="0" smtClean="0">
                <a:solidFill>
                  <a:schemeClr val="accent1">
                    <a:lumMod val="50000"/>
                  </a:schemeClr>
                </a:solidFill>
                <a:sym typeface="+mn-ea"/>
              </a:rPr>
              <a:t>中</a:t>
            </a:r>
            <a:r>
              <a:rPr lang="zh-CN" altLang="zh-CN" sz="2000" b="1" dirty="0">
                <a:solidFill>
                  <a:schemeClr val="accent1">
                    <a:lumMod val="50000"/>
                  </a:schemeClr>
                </a:solidFill>
                <a:sym typeface="+mn-ea"/>
              </a:rPr>
              <a:t>组件</a:t>
            </a:r>
            <a:r>
              <a:rPr lang="en-US" altLang="zh-CN" sz="2000" b="1" dirty="0" smtClean="0">
                <a:solidFill>
                  <a:schemeClr val="accent1">
                    <a:lumMod val="50000"/>
                  </a:schemeClr>
                </a:solidFill>
                <a:sym typeface="+mn-ea"/>
              </a:rPr>
              <a:t>API</a:t>
            </a:r>
            <a:r>
              <a:rPr lang="zh-CN" altLang="zh-CN" sz="2000" b="1" dirty="0">
                <a:solidFill>
                  <a:schemeClr val="accent1">
                    <a:lumMod val="50000"/>
                  </a:schemeClr>
                </a:solidFill>
                <a:sym typeface="+mn-ea"/>
              </a:rPr>
              <a:t>的平均数量大约为</a:t>
            </a:r>
            <a:r>
              <a:rPr lang="en-US" altLang="zh-CN" sz="2000" b="1" dirty="0">
                <a:solidFill>
                  <a:schemeClr val="accent1">
                    <a:lumMod val="50000"/>
                  </a:schemeClr>
                </a:solidFill>
                <a:sym typeface="+mn-ea"/>
              </a:rPr>
              <a:t>2</a:t>
            </a:r>
            <a:r>
              <a:rPr lang="zh-CN" altLang="zh-CN" sz="2000" b="1" dirty="0">
                <a:solidFill>
                  <a:schemeClr val="accent1">
                    <a:lumMod val="50000"/>
                  </a:schemeClr>
                </a:solidFill>
                <a:sym typeface="+mn-ea"/>
              </a:rPr>
              <a:t>，使得</a:t>
            </a:r>
            <a:r>
              <a:rPr lang="zh-CN" altLang="en-US" sz="2000" b="1" dirty="0">
                <a:solidFill>
                  <a:schemeClr val="accent1">
                    <a:lumMod val="50000"/>
                  </a:schemeClr>
                </a:solidFill>
                <a:sym typeface="+mn-ea"/>
              </a:rPr>
              <a:t>交互</a:t>
            </a:r>
            <a:r>
              <a:rPr lang="zh-CN" altLang="zh-CN" sz="2000" b="1" dirty="0">
                <a:solidFill>
                  <a:schemeClr val="accent1">
                    <a:lumMod val="50000"/>
                  </a:schemeClr>
                </a:solidFill>
                <a:sym typeface="+mn-ea"/>
              </a:rPr>
              <a:t>矩阵非常</a:t>
            </a:r>
            <a:r>
              <a:rPr lang="zh-CN" altLang="zh-CN" sz="2000" b="1" dirty="0" smtClean="0">
                <a:solidFill>
                  <a:schemeClr val="accent1">
                    <a:lumMod val="50000"/>
                  </a:schemeClr>
                </a:solidFill>
                <a:sym typeface="+mn-ea"/>
              </a:rPr>
              <a:t>稀疏</a:t>
            </a:r>
            <a:endParaRPr lang="en-US" altLang="zh-CN" sz="2000" b="1" dirty="0" smtClean="0">
              <a:solidFill>
                <a:schemeClr val="accent1">
                  <a:lumMod val="50000"/>
                </a:schemeClr>
              </a:solidFill>
            </a:endParaRPr>
          </a:p>
          <a:p>
            <a:pPr marL="342900" indent="-342900">
              <a:lnSpc>
                <a:spcPct val="130000"/>
              </a:lnSpc>
              <a:buFont typeface="Arial" panose="020B0604020202020204" pitchFamily="34" charset="0"/>
              <a:buChar char="•"/>
            </a:pPr>
            <a:r>
              <a:rPr lang="zh-CN" altLang="en-US" sz="2000" dirty="0">
                <a:solidFill>
                  <a:srgbClr val="000000"/>
                </a:solidFill>
                <a:latin typeface="+mn-ea"/>
                <a:sym typeface="+mn-ea"/>
              </a:rPr>
              <a:t>“</a:t>
            </a:r>
            <a:r>
              <a:rPr lang="zh-CN" altLang="en-US" sz="2000" dirty="0" smtClean="0">
                <a:solidFill>
                  <a:srgbClr val="000000"/>
                </a:solidFill>
                <a:latin typeface="+mn-ea"/>
                <a:sym typeface="+mn-ea"/>
              </a:rPr>
              <a:t>向量传播算法”</a:t>
            </a:r>
            <a:r>
              <a:rPr lang="zh-CN" altLang="en-US" sz="2000" dirty="0">
                <a:solidFill>
                  <a:srgbClr val="000000"/>
                </a:solidFill>
                <a:latin typeface="+mn-ea"/>
                <a:sym typeface="+mn-ea"/>
              </a:rPr>
              <a:t>基于</a:t>
            </a:r>
            <a:r>
              <a:rPr lang="zh-CN" altLang="en-US" sz="2000" dirty="0" smtClean="0">
                <a:solidFill>
                  <a:srgbClr val="000000"/>
                </a:solidFill>
                <a:latin typeface="+mn-ea"/>
                <a:sym typeface="+mn-ea"/>
              </a:rPr>
              <a:t>二分图</a:t>
            </a:r>
            <a:r>
              <a:rPr lang="zh-CN" altLang="en-US" sz="2000" dirty="0">
                <a:solidFill>
                  <a:srgbClr val="000000"/>
                </a:solidFill>
                <a:latin typeface="+mn-ea"/>
                <a:sym typeface="+mn-ea"/>
              </a:rPr>
              <a:t>进行计算，避免了</a:t>
            </a:r>
            <a:r>
              <a:rPr lang="zh-CN" altLang="en-US" sz="2000" dirty="0" smtClean="0">
                <a:solidFill>
                  <a:srgbClr val="000000"/>
                </a:solidFill>
                <a:latin typeface="+mn-ea"/>
                <a:sym typeface="+mn-ea"/>
              </a:rPr>
              <a:t>稀疏问题</a:t>
            </a:r>
            <a:endParaRPr lang="zh-CN" altLang="en-US" sz="2000" dirty="0" smtClean="0">
              <a:solidFill>
                <a:srgbClr val="000000"/>
              </a:solidFill>
              <a:latin typeface="+mn-ea"/>
              <a:sym typeface="+mn-ea"/>
            </a:endParaRPr>
          </a:p>
          <a:p>
            <a:pPr marL="342900" indent="-342900">
              <a:lnSpc>
                <a:spcPct val="130000"/>
              </a:lnSpc>
              <a:buFont typeface="Arial" panose="020B0604020202020204" pitchFamily="34" charset="0"/>
              <a:buChar char="•"/>
            </a:pPr>
            <a:endParaRPr lang="zh-CN" altLang="en-US" sz="2000" dirty="0" smtClean="0">
              <a:solidFill>
                <a:srgbClr val="000000"/>
              </a:solidFill>
              <a:latin typeface="+mn-ea"/>
            </a:endParaRPr>
          </a:p>
          <a:p>
            <a:pPr lvl="0">
              <a:lnSpc>
                <a:spcPct val="130000"/>
              </a:lnSpc>
            </a:pPr>
            <a:r>
              <a:rPr lang="en-US" altLang="zh-CN" sz="2000" b="1" dirty="0" smtClean="0">
                <a:solidFill>
                  <a:schemeClr val="accent1">
                    <a:lumMod val="50000"/>
                  </a:schemeClr>
                </a:solidFill>
                <a:sym typeface="+mn-ea"/>
              </a:rPr>
              <a:t>2. Mashup</a:t>
            </a:r>
            <a:r>
              <a:rPr lang="zh-CN" altLang="en-US" sz="2000" b="1" dirty="0" smtClean="0">
                <a:solidFill>
                  <a:schemeClr val="accent1">
                    <a:lumMod val="50000"/>
                  </a:schemeClr>
                </a:solidFill>
                <a:sym typeface="+mn-ea"/>
              </a:rPr>
              <a:t>，</a:t>
            </a:r>
            <a:r>
              <a:rPr lang="en-US" altLang="zh-CN" sz="2000" b="1" dirty="0" smtClean="0">
                <a:solidFill>
                  <a:schemeClr val="accent1">
                    <a:lumMod val="50000"/>
                  </a:schemeClr>
                </a:solidFill>
                <a:sym typeface="+mn-ea"/>
              </a:rPr>
              <a:t>APIs</a:t>
            </a:r>
            <a:r>
              <a:rPr lang="zh-CN" altLang="en-US" sz="2000" b="1" dirty="0" smtClean="0">
                <a:solidFill>
                  <a:schemeClr val="accent1">
                    <a:lumMod val="50000"/>
                  </a:schemeClr>
                </a:solidFill>
                <a:sym typeface="+mn-ea"/>
              </a:rPr>
              <a:t>在</a:t>
            </a:r>
            <a:r>
              <a:rPr lang="zh-CN" altLang="en-US" sz="2000" b="1" dirty="0">
                <a:solidFill>
                  <a:schemeClr val="accent1">
                    <a:lumMod val="50000"/>
                  </a:schemeClr>
                </a:solidFill>
                <a:sym typeface="+mn-ea"/>
              </a:rPr>
              <a:t>表示方面具有词法</a:t>
            </a:r>
            <a:r>
              <a:rPr lang="zh-CN" altLang="en-US" sz="2000" b="1" dirty="0" smtClean="0">
                <a:solidFill>
                  <a:schemeClr val="accent1">
                    <a:lumMod val="50000"/>
                  </a:schemeClr>
                </a:solidFill>
                <a:sym typeface="+mn-ea"/>
              </a:rPr>
              <a:t>差距</a:t>
            </a:r>
            <a:endParaRPr lang="en-US" altLang="zh-CN" sz="2000" b="1" dirty="0" smtClean="0">
              <a:solidFill>
                <a:schemeClr val="accent1">
                  <a:lumMod val="50000"/>
                </a:schemeClr>
              </a:solidFill>
            </a:endParaRPr>
          </a:p>
          <a:p>
            <a:pPr marL="342900" lvl="0" indent="-342900">
              <a:lnSpc>
                <a:spcPct val="130000"/>
              </a:lnSpc>
              <a:buFont typeface="Arial" panose="020B0604020202020204" pitchFamily="34" charset="0"/>
              <a:buChar char="•"/>
            </a:pPr>
            <a:r>
              <a:rPr lang="zh-CN" altLang="en-US" sz="2000" b="1" dirty="0">
                <a:solidFill>
                  <a:schemeClr val="accent1">
                    <a:lumMod val="50000"/>
                  </a:schemeClr>
                </a:solidFill>
                <a:sym typeface="+mn-ea"/>
              </a:rPr>
              <a:t> </a:t>
            </a:r>
            <a:r>
              <a:rPr lang="zh-CN" altLang="en-US" sz="2000" dirty="0">
                <a:solidFill>
                  <a:srgbClr val="000000"/>
                </a:solidFill>
                <a:latin typeface="+mn-ea"/>
                <a:sym typeface="+mn-ea"/>
              </a:rPr>
              <a:t>经过“向量传播算法”计算得到</a:t>
            </a:r>
            <a:r>
              <a:rPr lang="zh-CN" altLang="en-US" sz="2000" dirty="0" smtClean="0">
                <a:solidFill>
                  <a:srgbClr val="000000"/>
                </a:solidFill>
                <a:latin typeface="+mn-ea"/>
                <a:sym typeface="+mn-ea"/>
              </a:rPr>
              <a:t>的</a:t>
            </a:r>
            <a:r>
              <a:rPr lang="en-US" altLang="zh-CN" sz="2000" dirty="0" smtClean="0">
                <a:solidFill>
                  <a:srgbClr val="000000"/>
                </a:solidFill>
                <a:latin typeface="+mn-ea"/>
                <a:sym typeface="+mn-ea"/>
              </a:rPr>
              <a:t>M</a:t>
            </a:r>
            <a:r>
              <a:rPr lang="en-US" altLang="zh-CN" sz="2000" dirty="0" smtClean="0">
                <a:solidFill>
                  <a:srgbClr val="000000"/>
                </a:solidFill>
                <a:latin typeface="+mn-ea"/>
                <a:sym typeface="+mn-ea"/>
              </a:rPr>
              <a:t>ashup</a:t>
            </a:r>
            <a:r>
              <a:rPr lang="zh-CN" altLang="en-US" sz="2000" dirty="0" smtClean="0">
                <a:solidFill>
                  <a:srgbClr val="000000"/>
                </a:solidFill>
                <a:latin typeface="+mn-ea"/>
                <a:sym typeface="+mn-ea"/>
              </a:rPr>
              <a:t>和</a:t>
            </a:r>
            <a:r>
              <a:rPr lang="en-US" altLang="zh-CN" sz="2000" dirty="0" smtClean="0">
                <a:solidFill>
                  <a:srgbClr val="000000"/>
                </a:solidFill>
                <a:latin typeface="+mn-ea"/>
                <a:sym typeface="+mn-ea"/>
              </a:rPr>
              <a:t>APIs</a:t>
            </a:r>
            <a:r>
              <a:rPr lang="zh-CN" altLang="en-US" sz="2000" dirty="0" smtClean="0">
                <a:solidFill>
                  <a:srgbClr val="000000"/>
                </a:solidFill>
                <a:latin typeface="+mn-ea"/>
                <a:sym typeface="+mn-ea"/>
              </a:rPr>
              <a:t>在</a:t>
            </a:r>
            <a:r>
              <a:rPr lang="zh-CN" altLang="en-US" sz="2000" dirty="0">
                <a:solidFill>
                  <a:srgbClr val="000000"/>
                </a:solidFill>
                <a:latin typeface="+mn-ea"/>
                <a:sym typeface="+mn-ea"/>
              </a:rPr>
              <a:t>同一个语义</a:t>
            </a:r>
            <a:r>
              <a:rPr lang="zh-CN" altLang="en-US" sz="2000" dirty="0" smtClean="0">
                <a:solidFill>
                  <a:srgbClr val="000000"/>
                </a:solidFill>
                <a:latin typeface="+mn-ea"/>
                <a:sym typeface="+mn-ea"/>
              </a:rPr>
              <a:t>空间</a:t>
            </a:r>
            <a:endParaRPr lang="zh-CN" altLang="en-US" sz="2000" dirty="0" smtClean="0">
              <a:solidFill>
                <a:srgbClr val="000000"/>
              </a:solidFill>
              <a:latin typeface="+mn-ea"/>
              <a:sym typeface="+mn-ea"/>
            </a:endParaRPr>
          </a:p>
          <a:p>
            <a:pPr lvl="0" indent="0">
              <a:lnSpc>
                <a:spcPct val="130000"/>
              </a:lnSpc>
              <a:buFont typeface="Arial" panose="020B0604020202020204" pitchFamily="34" charset="0"/>
              <a:buNone/>
            </a:pPr>
            <a:endParaRPr lang="en-US" altLang="zh-CN" sz="2000" dirty="0">
              <a:solidFill>
                <a:srgbClr val="000000"/>
              </a:solidFill>
              <a:latin typeface="+mn-ea"/>
            </a:endParaRPr>
          </a:p>
          <a:p>
            <a:pPr lvl="0">
              <a:lnSpc>
                <a:spcPct val="130000"/>
              </a:lnSpc>
            </a:pPr>
            <a:r>
              <a:rPr lang="en-US" altLang="zh-CN" sz="2000" b="1" dirty="0" smtClean="0">
                <a:solidFill>
                  <a:schemeClr val="accent1">
                    <a:lumMod val="50000"/>
                  </a:schemeClr>
                </a:solidFill>
                <a:sym typeface="+mn-ea"/>
              </a:rPr>
              <a:t>3. </a:t>
            </a:r>
            <a:r>
              <a:rPr lang="zh-CN" altLang="en-US" sz="2000" b="1" dirty="0" smtClean="0">
                <a:solidFill>
                  <a:schemeClr val="accent1">
                    <a:lumMod val="50000"/>
                  </a:schemeClr>
                </a:solidFill>
                <a:sym typeface="+mn-ea"/>
              </a:rPr>
              <a:t>新</a:t>
            </a:r>
            <a:r>
              <a:rPr lang="zh-CN" altLang="en-US" sz="2000" b="1" dirty="0">
                <a:solidFill>
                  <a:schemeClr val="accent1">
                    <a:lumMod val="50000"/>
                  </a:schemeClr>
                </a:solidFill>
                <a:sym typeface="+mn-ea"/>
              </a:rPr>
              <a:t>出现的</a:t>
            </a:r>
            <a:r>
              <a:rPr lang="en-US" altLang="zh-CN" sz="2000" b="1" dirty="0">
                <a:solidFill>
                  <a:schemeClr val="accent1">
                    <a:lumMod val="50000"/>
                  </a:schemeClr>
                </a:solidFill>
                <a:sym typeface="+mn-ea"/>
              </a:rPr>
              <a:t>M</a:t>
            </a:r>
            <a:r>
              <a:rPr lang="en-US" altLang="zh-CN" sz="2000" b="1" dirty="0" smtClean="0">
                <a:solidFill>
                  <a:schemeClr val="accent1">
                    <a:lumMod val="50000"/>
                  </a:schemeClr>
                </a:solidFill>
                <a:sym typeface="+mn-ea"/>
              </a:rPr>
              <a:t>ashup</a:t>
            </a:r>
            <a:r>
              <a:rPr lang="zh-CN" altLang="en-US" sz="2000" b="1" dirty="0" smtClean="0">
                <a:solidFill>
                  <a:schemeClr val="accent1">
                    <a:lumMod val="50000"/>
                  </a:schemeClr>
                </a:solidFill>
                <a:sym typeface="+mn-ea"/>
              </a:rPr>
              <a:t>，</a:t>
            </a:r>
            <a:r>
              <a:rPr lang="en-US" altLang="zh-CN" sz="2000" b="1" dirty="0" smtClean="0">
                <a:solidFill>
                  <a:schemeClr val="accent1">
                    <a:lumMod val="50000"/>
                  </a:schemeClr>
                </a:solidFill>
                <a:sym typeface="+mn-ea"/>
              </a:rPr>
              <a:t>APIs</a:t>
            </a:r>
            <a:r>
              <a:rPr lang="zh-CN" altLang="en-US" sz="2000" b="1" dirty="0" smtClean="0">
                <a:solidFill>
                  <a:schemeClr val="accent1">
                    <a:lumMod val="50000"/>
                  </a:schemeClr>
                </a:solidFill>
                <a:sym typeface="+mn-ea"/>
              </a:rPr>
              <a:t>的</a:t>
            </a:r>
            <a:r>
              <a:rPr lang="zh-CN" altLang="en-US" sz="2000" b="1" dirty="0">
                <a:solidFill>
                  <a:schemeClr val="accent1">
                    <a:lumMod val="50000"/>
                  </a:schemeClr>
                </a:solidFill>
                <a:sym typeface="+mn-ea"/>
              </a:rPr>
              <a:t>表示与相关性的计算</a:t>
            </a:r>
            <a:r>
              <a:rPr lang="zh-CN" altLang="en-US" sz="2000" b="1" dirty="0" smtClean="0">
                <a:solidFill>
                  <a:schemeClr val="accent1">
                    <a:lumMod val="50000"/>
                  </a:schemeClr>
                </a:solidFill>
                <a:sym typeface="+mn-ea"/>
              </a:rPr>
              <a:t>问题</a:t>
            </a:r>
            <a:endParaRPr lang="en-US" altLang="zh-CN" sz="2000" b="1" dirty="0" smtClean="0">
              <a:solidFill>
                <a:schemeClr val="accent1">
                  <a:lumMod val="50000"/>
                </a:schemeClr>
              </a:solidFill>
            </a:endParaRPr>
          </a:p>
          <a:p>
            <a:pPr marL="342900" lvl="0" indent="-342900">
              <a:lnSpc>
                <a:spcPct val="130000"/>
              </a:lnSpc>
              <a:buFont typeface="Arial" panose="020B0604020202020204" pitchFamily="34" charset="0"/>
              <a:buChar char="•"/>
            </a:pPr>
            <a:r>
              <a:rPr lang="zh-CN" altLang="en-US" sz="2000" dirty="0" smtClean="0">
                <a:solidFill>
                  <a:srgbClr val="000000"/>
                </a:solidFill>
                <a:latin typeface="+mn-ea"/>
                <a:sym typeface="+mn-ea"/>
              </a:rPr>
              <a:t>利用神经网络模型对向量表示进行</a:t>
            </a:r>
            <a:r>
              <a:rPr lang="zh-CN" altLang="en-US" sz="2000" dirty="0">
                <a:solidFill>
                  <a:srgbClr val="000000"/>
                </a:solidFill>
                <a:latin typeface="+mn-ea"/>
                <a:sym typeface="+mn-ea"/>
              </a:rPr>
              <a:t>拟合</a:t>
            </a:r>
            <a:endParaRPr lang="en-US" altLang="zh-CN" sz="2000" dirty="0">
              <a:solidFill>
                <a:srgbClr val="000000"/>
              </a:solidFill>
              <a:latin typeface="+mn-ea"/>
            </a:endParaRPr>
          </a:p>
          <a:p>
            <a:pPr indent="0">
              <a:lnSpc>
                <a:spcPct val="130000"/>
              </a:lnSpc>
              <a:buFont typeface="Arial" panose="020B0604020202020204" pitchFamily="34" charset="0"/>
              <a:buNone/>
            </a:pPr>
            <a:endParaRPr lang="en-US" altLang="zh-CN" sz="2000" dirty="0">
              <a:solidFill>
                <a:srgbClr val="000000"/>
              </a:solidFill>
              <a:latin typeface="+mn-ea"/>
            </a:endParaRPr>
          </a:p>
          <a:p>
            <a:pPr algn="just">
              <a:lnSpc>
                <a:spcPct val="150000"/>
              </a:lnSpc>
              <a:spcBef>
                <a:spcPts val="600"/>
              </a:spcBef>
            </a:pPr>
            <a:endParaRPr lang="zh-CN" altLang="en-US" sz="2000" dirty="0">
              <a:solidFill>
                <a:srgbClr val="000000"/>
              </a:solidFill>
              <a:latin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3718" y="653457"/>
            <a:ext cx="3428847" cy="5645004"/>
            <a:chOff x="1119287" y="719665"/>
            <a:chExt cx="3332553" cy="5418666"/>
          </a:xfrm>
        </p:grpSpPr>
        <p:sp>
          <p:nvSpPr>
            <p:cNvPr id="3" name="环形箭头 2"/>
            <p:cNvSpPr/>
            <p:nvPr/>
          </p:nvSpPr>
          <p:spPr>
            <a:xfrm>
              <a:off x="1843691" y="719665"/>
              <a:ext cx="2608149" cy="2608545"/>
            </a:xfrm>
            <a:prstGeom prst="circularArrow">
              <a:avLst>
                <a:gd name="adj1" fmla="val 10980"/>
                <a:gd name="adj2" fmla="val 1142322"/>
                <a:gd name="adj3" fmla="val 4500000"/>
                <a:gd name="adj4" fmla="val 10800000"/>
                <a:gd name="adj5" fmla="val 12500"/>
              </a:avLst>
            </a:prstGeom>
            <a:solidFill>
              <a:schemeClr val="accent1">
                <a:lumMod val="5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 name="任意多边形 3"/>
            <p:cNvSpPr/>
            <p:nvPr/>
          </p:nvSpPr>
          <p:spPr>
            <a:xfrm>
              <a:off x="2302356" y="1642746"/>
              <a:ext cx="1685239" cy="724475"/>
            </a:xfrm>
            <a:custGeom>
              <a:avLst/>
              <a:gdLst>
                <a:gd name="connsiteX0" fmla="*/ 0 w 1449298"/>
                <a:gd name="connsiteY0" fmla="*/ 0 h 724475"/>
                <a:gd name="connsiteX1" fmla="*/ 1449298 w 1449298"/>
                <a:gd name="connsiteY1" fmla="*/ 0 h 724475"/>
                <a:gd name="connsiteX2" fmla="*/ 1449298 w 1449298"/>
                <a:gd name="connsiteY2" fmla="*/ 724475 h 724475"/>
                <a:gd name="connsiteX3" fmla="*/ 0 w 1449298"/>
                <a:gd name="connsiteY3" fmla="*/ 724475 h 724475"/>
                <a:gd name="connsiteX4" fmla="*/ 0 w 1449298"/>
                <a:gd name="connsiteY4" fmla="*/ 0 h 724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298" h="724475">
                  <a:moveTo>
                    <a:pt x="0" y="0"/>
                  </a:moveTo>
                  <a:lnTo>
                    <a:pt x="1449298" y="0"/>
                  </a:lnTo>
                  <a:lnTo>
                    <a:pt x="1449298" y="724475"/>
                  </a:lnTo>
                  <a:lnTo>
                    <a:pt x="0" y="72447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zh-CN" altLang="en-US" sz="2800" kern="1200" dirty="0" smtClean="0"/>
                <a:t>文本描述</a:t>
              </a:r>
              <a:endParaRPr lang="zh-CN" altLang="en-US" sz="2800" kern="1200" dirty="0" smtClean="0"/>
            </a:p>
          </p:txBody>
        </p:sp>
        <p:sp>
          <p:nvSpPr>
            <p:cNvPr id="5" name="形状 4"/>
            <p:cNvSpPr/>
            <p:nvPr/>
          </p:nvSpPr>
          <p:spPr>
            <a:xfrm>
              <a:off x="1119287" y="2218468"/>
              <a:ext cx="2608149" cy="2608545"/>
            </a:xfrm>
            <a:prstGeom prst="leftCircularArrow">
              <a:avLst>
                <a:gd name="adj1" fmla="val 10980"/>
                <a:gd name="adj2" fmla="val 1142322"/>
                <a:gd name="adj3" fmla="val 6300000"/>
                <a:gd name="adj4" fmla="val 18900000"/>
                <a:gd name="adj5" fmla="val 12500"/>
              </a:avLst>
            </a:prstGeom>
            <a:solidFill>
              <a:schemeClr val="accent1">
                <a:lumMod val="5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空心弧 5"/>
            <p:cNvSpPr/>
            <p:nvPr/>
          </p:nvSpPr>
          <p:spPr>
            <a:xfrm>
              <a:off x="2029323" y="3896629"/>
              <a:ext cx="2240804" cy="2241702"/>
            </a:xfrm>
            <a:prstGeom prst="blockArc">
              <a:avLst>
                <a:gd name="adj1" fmla="val 13500000"/>
                <a:gd name="adj2" fmla="val 10800000"/>
                <a:gd name="adj3" fmla="val 12740"/>
              </a:avLst>
            </a:prstGeom>
            <a:solidFill>
              <a:schemeClr val="accent1">
                <a:lumMod val="5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任意多边形 6"/>
            <p:cNvSpPr/>
            <p:nvPr/>
          </p:nvSpPr>
          <p:spPr>
            <a:xfrm>
              <a:off x="2220350" y="4692990"/>
              <a:ext cx="1776016" cy="724475"/>
            </a:xfrm>
            <a:custGeom>
              <a:avLst/>
              <a:gdLst>
                <a:gd name="connsiteX0" fmla="*/ 0 w 1449298"/>
                <a:gd name="connsiteY0" fmla="*/ 0 h 724475"/>
                <a:gd name="connsiteX1" fmla="*/ 1449298 w 1449298"/>
                <a:gd name="connsiteY1" fmla="*/ 0 h 724475"/>
                <a:gd name="connsiteX2" fmla="*/ 1449298 w 1449298"/>
                <a:gd name="connsiteY2" fmla="*/ 724475 h 724475"/>
                <a:gd name="connsiteX3" fmla="*/ 0 w 1449298"/>
                <a:gd name="connsiteY3" fmla="*/ 724475 h 724475"/>
                <a:gd name="connsiteX4" fmla="*/ 0 w 1449298"/>
                <a:gd name="connsiteY4" fmla="*/ 0 h 724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298" h="724475">
                  <a:moveTo>
                    <a:pt x="0" y="0"/>
                  </a:moveTo>
                  <a:lnTo>
                    <a:pt x="1449298" y="0"/>
                  </a:lnTo>
                  <a:lnTo>
                    <a:pt x="1449298" y="724475"/>
                  </a:lnTo>
                  <a:lnTo>
                    <a:pt x="0" y="72447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0955" tIns="20955" rIns="20955" bIns="20955" numCol="1" spcCol="1270" anchor="ctr" anchorCtr="0">
              <a:noAutofit/>
            </a:bodyPr>
            <a:lstStyle/>
            <a:p>
              <a:pPr algn="ctr" defTabSz="1466850">
                <a:lnSpc>
                  <a:spcPct val="90000"/>
                </a:lnSpc>
                <a:spcBef>
                  <a:spcPct val="0"/>
                </a:spcBef>
                <a:spcAft>
                  <a:spcPct val="35000"/>
                </a:spcAft>
              </a:pPr>
              <a:r>
                <a:rPr lang="zh-CN" altLang="en-US" sz="2800" dirty="0" smtClean="0"/>
                <a:t>交互矩阵</a:t>
              </a:r>
              <a:endParaRPr lang="zh-CN" altLang="en-US" sz="2800" dirty="0"/>
            </a:p>
          </p:txBody>
        </p:sp>
      </p:grpSp>
      <p:grpSp>
        <p:nvGrpSpPr>
          <p:cNvPr id="8" name="组合 7"/>
          <p:cNvGrpSpPr/>
          <p:nvPr/>
        </p:nvGrpSpPr>
        <p:grpSpPr>
          <a:xfrm>
            <a:off x="3365238" y="918547"/>
            <a:ext cx="1058689" cy="1110883"/>
            <a:chOff x="332379" y="1208623"/>
            <a:chExt cx="1058689" cy="1110884"/>
          </a:xfrm>
        </p:grpSpPr>
        <p:sp>
          <p:nvSpPr>
            <p:cNvPr id="9" name="文本框 8"/>
            <p:cNvSpPr txBox="1"/>
            <p:nvPr/>
          </p:nvSpPr>
          <p:spPr>
            <a:xfrm>
              <a:off x="332379" y="1270243"/>
              <a:ext cx="699770" cy="583565"/>
            </a:xfrm>
            <a:prstGeom prst="rect">
              <a:avLst/>
            </a:prstGeom>
            <a:noFill/>
          </p:spPr>
          <p:txBody>
            <a:bodyPr wrap="none" rtlCol="0">
              <a:spAutoFit/>
            </a:bodyPr>
            <a:lstStyle/>
            <a:p>
              <a:r>
                <a:rPr lang="en-US" altLang="zh-CN" sz="3200" dirty="0">
                  <a:solidFill>
                    <a:schemeClr val="accent1">
                      <a:lumMod val="50000"/>
                    </a:schemeClr>
                  </a:solidFill>
                </a:rPr>
                <a:t>01</a:t>
              </a:r>
              <a:endParaRPr lang="en-US" altLang="zh-CN" sz="3200" dirty="0">
                <a:solidFill>
                  <a:schemeClr val="accent1">
                    <a:lumMod val="50000"/>
                  </a:schemeClr>
                </a:solidFill>
              </a:endParaRPr>
            </a:p>
          </p:txBody>
        </p:sp>
        <p:grpSp>
          <p:nvGrpSpPr>
            <p:cNvPr id="10" name="组合 9"/>
            <p:cNvGrpSpPr/>
            <p:nvPr/>
          </p:nvGrpSpPr>
          <p:grpSpPr>
            <a:xfrm rot="11641273">
              <a:off x="967023" y="1208623"/>
              <a:ext cx="424046" cy="1110884"/>
              <a:chOff x="37611" y="626269"/>
              <a:chExt cx="1936293" cy="5072553"/>
            </a:xfrm>
          </p:grpSpPr>
          <p:cxnSp>
            <p:nvCxnSpPr>
              <p:cNvPr id="11" name="直接连接符 10"/>
              <p:cNvCxnSpPr/>
              <p:nvPr/>
            </p:nvCxnSpPr>
            <p:spPr>
              <a:xfrm flipH="1">
                <a:off x="924039" y="1187914"/>
                <a:ext cx="1049865" cy="4055534"/>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useBgFill="1">
            <p:nvSpPr>
              <p:cNvPr id="12" name="矩形 11"/>
              <p:cNvSpPr/>
              <p:nvPr/>
            </p:nvSpPr>
            <p:spPr>
              <a:xfrm rot="865294">
                <a:off x="37611" y="626269"/>
                <a:ext cx="719664" cy="50725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grpSp>
      <p:grpSp>
        <p:nvGrpSpPr>
          <p:cNvPr id="13" name="组合 12"/>
          <p:cNvGrpSpPr/>
          <p:nvPr/>
        </p:nvGrpSpPr>
        <p:grpSpPr>
          <a:xfrm>
            <a:off x="3365797" y="3418339"/>
            <a:ext cx="949716" cy="1113914"/>
            <a:chOff x="356258" y="1140955"/>
            <a:chExt cx="949716" cy="1113914"/>
          </a:xfrm>
        </p:grpSpPr>
        <p:sp>
          <p:nvSpPr>
            <p:cNvPr id="14" name="文本框 13"/>
            <p:cNvSpPr txBox="1"/>
            <p:nvPr/>
          </p:nvSpPr>
          <p:spPr>
            <a:xfrm>
              <a:off x="356258" y="1184299"/>
              <a:ext cx="699770" cy="583565"/>
            </a:xfrm>
            <a:prstGeom prst="rect">
              <a:avLst/>
            </a:prstGeom>
            <a:noFill/>
          </p:spPr>
          <p:txBody>
            <a:bodyPr wrap="none" rtlCol="0">
              <a:spAutoFit/>
            </a:bodyPr>
            <a:lstStyle/>
            <a:p>
              <a:r>
                <a:rPr lang="en-US" altLang="zh-CN" sz="3200" dirty="0" smtClean="0">
                  <a:solidFill>
                    <a:schemeClr val="accent1">
                      <a:lumMod val="50000"/>
                    </a:schemeClr>
                  </a:solidFill>
                </a:rPr>
                <a:t>02</a:t>
              </a:r>
              <a:endParaRPr lang="en-US" altLang="zh-CN" sz="3200" dirty="0" smtClean="0">
                <a:solidFill>
                  <a:schemeClr val="accent1">
                    <a:lumMod val="50000"/>
                  </a:schemeClr>
                </a:solidFill>
              </a:endParaRPr>
            </a:p>
          </p:txBody>
        </p:sp>
        <p:grpSp>
          <p:nvGrpSpPr>
            <p:cNvPr id="15" name="组合 14"/>
            <p:cNvGrpSpPr/>
            <p:nvPr/>
          </p:nvGrpSpPr>
          <p:grpSpPr>
            <a:xfrm rot="11641273">
              <a:off x="1059438" y="1140955"/>
              <a:ext cx="246536" cy="1113914"/>
              <a:chOff x="499860" y="916478"/>
              <a:chExt cx="1125740" cy="5086389"/>
            </a:xfrm>
          </p:grpSpPr>
          <p:cxnSp>
            <p:nvCxnSpPr>
              <p:cNvPr id="16" name="直接连接符 15"/>
              <p:cNvCxnSpPr/>
              <p:nvPr/>
            </p:nvCxnSpPr>
            <p:spPr>
              <a:xfrm flipH="1">
                <a:off x="575734" y="1947333"/>
                <a:ext cx="1049866" cy="4055534"/>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矩形 16"/>
              <p:cNvSpPr/>
              <p:nvPr/>
            </p:nvSpPr>
            <p:spPr>
              <a:xfrm rot="865294">
                <a:off x="499860" y="916478"/>
                <a:ext cx="719665" cy="50725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grpSp>
      <p:sp>
        <p:nvSpPr>
          <p:cNvPr id="18" name="矩形 17"/>
          <p:cNvSpPr/>
          <p:nvPr/>
        </p:nvSpPr>
        <p:spPr>
          <a:xfrm>
            <a:off x="4415790" y="1017270"/>
            <a:ext cx="7529195" cy="1370965"/>
          </a:xfrm>
          <a:prstGeom prst="rect">
            <a:avLst/>
          </a:prstGeom>
        </p:spPr>
        <p:txBody>
          <a:bodyPr wrap="square">
            <a:spAutoFit/>
          </a:bodyPr>
          <a:lstStyle/>
          <a:p>
            <a:pPr lvl="0">
              <a:lnSpc>
                <a:spcPct val="130000"/>
              </a:lnSpc>
            </a:pPr>
            <a:r>
              <a:rPr lang="zh-CN" altLang="en-US" sz="2400" b="1" dirty="0" smtClean="0">
                <a:solidFill>
                  <a:schemeClr val="accent1">
                    <a:lumMod val="50000"/>
                  </a:schemeClr>
                </a:solidFill>
              </a:rPr>
              <a:t>基于文本描述语义匹配的相关性计算</a:t>
            </a:r>
            <a:endParaRPr lang="en-US" altLang="zh-CN" sz="2800" b="1" dirty="0" smtClean="0">
              <a:solidFill>
                <a:schemeClr val="accent1">
                  <a:lumMod val="50000"/>
                </a:schemeClr>
              </a:solidFill>
            </a:endParaRPr>
          </a:p>
          <a:p>
            <a:pPr marL="457200" lvl="0" indent="-457200">
              <a:lnSpc>
                <a:spcPct val="130000"/>
              </a:lnSpc>
              <a:buFont typeface="Arial" panose="020B0604020202020204" pitchFamily="34" charset="0"/>
              <a:buChar char="•"/>
            </a:pPr>
            <a:r>
              <a:rPr lang="zh-CN" altLang="en-US" sz="2000" dirty="0">
                <a:solidFill>
                  <a:srgbClr val="000000"/>
                </a:solidFill>
                <a:latin typeface="+mn-ea"/>
              </a:rPr>
              <a:t>基于</a:t>
            </a:r>
            <a:r>
              <a:rPr lang="en-US" altLang="zh-CN" sz="2000" dirty="0">
                <a:solidFill>
                  <a:srgbClr val="000000"/>
                </a:solidFill>
                <a:latin typeface="+mn-ea"/>
              </a:rPr>
              <a:t>Attention</a:t>
            </a:r>
            <a:r>
              <a:rPr lang="zh-CN" altLang="en-US" sz="2000" dirty="0" smtClean="0">
                <a:solidFill>
                  <a:srgbClr val="000000"/>
                </a:solidFill>
                <a:latin typeface="+mn-ea"/>
              </a:rPr>
              <a:t>模型学习</a:t>
            </a:r>
            <a:r>
              <a:rPr lang="en-US" altLang="zh-CN" sz="2000" dirty="0" smtClean="0">
                <a:solidFill>
                  <a:srgbClr val="000000"/>
                </a:solidFill>
                <a:latin typeface="+mn-ea"/>
              </a:rPr>
              <a:t>Mashup</a:t>
            </a:r>
            <a:r>
              <a:rPr lang="zh-CN" altLang="en-US" sz="2000" dirty="0" smtClean="0">
                <a:solidFill>
                  <a:srgbClr val="000000"/>
                </a:solidFill>
                <a:latin typeface="+mn-ea"/>
              </a:rPr>
              <a:t>，</a:t>
            </a:r>
            <a:r>
              <a:rPr lang="en-US" altLang="zh-CN" sz="2000" dirty="0" smtClean="0">
                <a:solidFill>
                  <a:srgbClr val="000000"/>
                </a:solidFill>
                <a:latin typeface="+mn-ea"/>
              </a:rPr>
              <a:t>APIs</a:t>
            </a:r>
            <a:r>
              <a:rPr lang="zh-CN" altLang="en-US" sz="2000" dirty="0" smtClean="0">
                <a:solidFill>
                  <a:srgbClr val="000000"/>
                </a:solidFill>
                <a:latin typeface="+mn-ea"/>
              </a:rPr>
              <a:t>的</a:t>
            </a:r>
            <a:r>
              <a:rPr lang="zh-CN" altLang="en-US" sz="2000" dirty="0">
                <a:solidFill>
                  <a:srgbClr val="000000"/>
                </a:solidFill>
                <a:latin typeface="+mn-ea"/>
              </a:rPr>
              <a:t>文本</a:t>
            </a:r>
            <a:r>
              <a:rPr lang="zh-CN" altLang="en-US" sz="2000" dirty="0" smtClean="0">
                <a:solidFill>
                  <a:srgbClr val="000000"/>
                </a:solidFill>
                <a:latin typeface="+mn-ea"/>
              </a:rPr>
              <a:t>描述和类别标签的特征</a:t>
            </a:r>
            <a:endParaRPr lang="en-US" altLang="zh-CN" sz="2000" dirty="0">
              <a:solidFill>
                <a:srgbClr val="000000"/>
              </a:solidFill>
              <a:latin typeface="+mn-ea"/>
            </a:endParaRPr>
          </a:p>
        </p:txBody>
      </p:sp>
      <p:sp>
        <p:nvSpPr>
          <p:cNvPr id="19" name="矩形 18"/>
          <p:cNvSpPr/>
          <p:nvPr/>
        </p:nvSpPr>
        <p:spPr>
          <a:xfrm>
            <a:off x="4517390" y="3449955"/>
            <a:ext cx="7299960" cy="2571115"/>
          </a:xfrm>
          <a:prstGeom prst="rect">
            <a:avLst/>
          </a:prstGeom>
        </p:spPr>
        <p:txBody>
          <a:bodyPr wrap="square">
            <a:spAutoFit/>
          </a:bodyPr>
          <a:lstStyle/>
          <a:p>
            <a:pPr lvl="0">
              <a:lnSpc>
                <a:spcPct val="130000"/>
              </a:lnSpc>
            </a:pPr>
            <a:r>
              <a:rPr lang="zh-CN" altLang="en-US" sz="2400" b="1" dirty="0" smtClean="0">
                <a:solidFill>
                  <a:schemeClr val="accent1">
                    <a:lumMod val="50000"/>
                  </a:schemeClr>
                </a:solidFill>
                <a:latin typeface="+mn-ea"/>
                <a:cs typeface="+mn-ea"/>
              </a:rPr>
              <a:t>基于交互矩阵的相关性计算</a:t>
            </a:r>
            <a:endParaRPr lang="en-US" altLang="zh-CN" sz="2400" b="1" dirty="0" smtClean="0">
              <a:solidFill>
                <a:schemeClr val="accent1">
                  <a:lumMod val="50000"/>
                </a:schemeClr>
              </a:solidFill>
              <a:latin typeface="+mn-ea"/>
              <a:cs typeface="+mn-ea"/>
            </a:endParaRPr>
          </a:p>
          <a:p>
            <a:pPr marL="457200" indent="-457200">
              <a:lnSpc>
                <a:spcPct val="130000"/>
              </a:lnSpc>
              <a:buFont typeface="Arial" panose="020B0604020202020204" pitchFamily="34" charset="0"/>
              <a:buChar char="•"/>
            </a:pPr>
            <a:r>
              <a:rPr lang="zh-CN" altLang="en-US" sz="2000" dirty="0">
                <a:solidFill>
                  <a:srgbClr val="000000"/>
                </a:solidFill>
                <a:latin typeface="+mn-ea"/>
                <a:cs typeface="+mn-ea"/>
              </a:rPr>
              <a:t>二分</a:t>
            </a:r>
            <a:r>
              <a:rPr lang="zh-CN" altLang="en-US" sz="2000" dirty="0" smtClean="0">
                <a:solidFill>
                  <a:srgbClr val="000000"/>
                </a:solidFill>
                <a:latin typeface="+mn-ea"/>
                <a:cs typeface="+mn-ea"/>
              </a:rPr>
              <a:t>图</a:t>
            </a:r>
            <a:r>
              <a:rPr lang="zh-CN" altLang="en-US" sz="2000" dirty="0">
                <a:solidFill>
                  <a:srgbClr val="000000"/>
                </a:solidFill>
                <a:latin typeface="+mn-ea"/>
                <a:cs typeface="+mn-ea"/>
              </a:rPr>
              <a:t>（向量传播</a:t>
            </a:r>
            <a:r>
              <a:rPr lang="zh-CN" altLang="en-US" sz="2000" dirty="0" smtClean="0">
                <a:solidFill>
                  <a:srgbClr val="000000"/>
                </a:solidFill>
                <a:latin typeface="+mn-ea"/>
                <a:cs typeface="+mn-ea"/>
              </a:rPr>
              <a:t>算法）：在同一语义空间学习</a:t>
            </a:r>
            <a:r>
              <a:rPr lang="en-US" altLang="zh-CN" sz="2000" dirty="0" smtClean="0">
                <a:solidFill>
                  <a:srgbClr val="000000"/>
                </a:solidFill>
                <a:latin typeface="+mn-ea"/>
                <a:cs typeface="+mn-ea"/>
              </a:rPr>
              <a:t>M</a:t>
            </a:r>
            <a:r>
              <a:rPr lang="en-US" altLang="zh-CN" sz="2000" dirty="0" smtClean="0">
                <a:solidFill>
                  <a:srgbClr val="000000"/>
                </a:solidFill>
                <a:latin typeface="+mn-ea"/>
                <a:cs typeface="+mn-ea"/>
              </a:rPr>
              <a:t>ashup</a:t>
            </a:r>
            <a:r>
              <a:rPr lang="zh-CN" altLang="en-US" sz="2000" dirty="0" smtClean="0">
                <a:solidFill>
                  <a:srgbClr val="000000"/>
                </a:solidFill>
                <a:latin typeface="+mn-ea"/>
                <a:cs typeface="+mn-ea"/>
              </a:rPr>
              <a:t>，</a:t>
            </a:r>
            <a:r>
              <a:rPr lang="en-US" altLang="zh-CN" sz="2000" dirty="0" smtClean="0">
                <a:solidFill>
                  <a:srgbClr val="000000"/>
                </a:solidFill>
                <a:latin typeface="+mn-ea"/>
                <a:cs typeface="+mn-ea"/>
              </a:rPr>
              <a:t>APIs</a:t>
            </a:r>
            <a:r>
              <a:rPr lang="zh-CN" altLang="en-US" sz="2000" dirty="0" smtClean="0">
                <a:solidFill>
                  <a:srgbClr val="000000"/>
                </a:solidFill>
                <a:latin typeface="+mn-ea"/>
                <a:cs typeface="+mn-ea"/>
              </a:rPr>
              <a:t>的向量表示</a:t>
            </a:r>
            <a:endParaRPr lang="en-US" altLang="zh-CN" sz="2000" dirty="0" smtClean="0">
              <a:solidFill>
                <a:srgbClr val="000000"/>
              </a:solidFill>
              <a:latin typeface="+mn-ea"/>
              <a:cs typeface="+mn-ea"/>
            </a:endParaRPr>
          </a:p>
          <a:p>
            <a:pPr marL="457200" indent="-457200">
              <a:lnSpc>
                <a:spcPct val="130000"/>
              </a:lnSpc>
              <a:buFont typeface="Arial" panose="020B0604020202020204" pitchFamily="34" charset="0"/>
              <a:buChar char="•"/>
            </a:pPr>
            <a:r>
              <a:rPr lang="zh-CN" altLang="en-US" sz="2000" dirty="0" smtClean="0">
                <a:solidFill>
                  <a:srgbClr val="000000"/>
                </a:solidFill>
                <a:latin typeface="+mn-ea"/>
                <a:cs typeface="+mn-ea"/>
              </a:rPr>
              <a:t>泛化模型：</a:t>
            </a:r>
            <a:r>
              <a:rPr lang="zh-CN" altLang="en-US" sz="2000" dirty="0">
                <a:solidFill>
                  <a:srgbClr val="000000"/>
                </a:solidFill>
                <a:latin typeface="+mn-ea"/>
                <a:cs typeface="+mn-ea"/>
              </a:rPr>
              <a:t>对传播之后</a:t>
            </a:r>
            <a:r>
              <a:rPr lang="en-US" altLang="zh-CN" sz="2000" dirty="0">
                <a:solidFill>
                  <a:srgbClr val="000000"/>
                </a:solidFill>
                <a:latin typeface="+mn-ea"/>
                <a:cs typeface="+mn-ea"/>
              </a:rPr>
              <a:t>M</a:t>
            </a:r>
            <a:r>
              <a:rPr lang="en-US" altLang="zh-CN" sz="2000" dirty="0" smtClean="0">
                <a:solidFill>
                  <a:srgbClr val="000000"/>
                </a:solidFill>
                <a:latin typeface="+mn-ea"/>
                <a:cs typeface="+mn-ea"/>
              </a:rPr>
              <a:t>ashup</a:t>
            </a:r>
            <a:r>
              <a:rPr lang="zh-CN" altLang="en-US" sz="2000" dirty="0">
                <a:solidFill>
                  <a:srgbClr val="000000"/>
                </a:solidFill>
                <a:latin typeface="+mn-ea"/>
                <a:cs typeface="+mn-ea"/>
              </a:rPr>
              <a:t>，</a:t>
            </a:r>
            <a:r>
              <a:rPr lang="en-US" altLang="zh-CN" sz="2000" dirty="0">
                <a:solidFill>
                  <a:srgbClr val="000000"/>
                </a:solidFill>
                <a:latin typeface="+mn-ea"/>
                <a:cs typeface="+mn-ea"/>
              </a:rPr>
              <a:t>APIs</a:t>
            </a:r>
            <a:r>
              <a:rPr lang="zh-CN" altLang="en-US" sz="2000" dirty="0">
                <a:solidFill>
                  <a:srgbClr val="000000"/>
                </a:solidFill>
                <a:latin typeface="+mn-ea"/>
                <a:cs typeface="+mn-ea"/>
              </a:rPr>
              <a:t>的词向量进行加权求和，经过 </a:t>
            </a:r>
            <a:r>
              <a:rPr lang="en-US" altLang="zh-CN" sz="2000" dirty="0">
                <a:solidFill>
                  <a:srgbClr val="000000"/>
                </a:solidFill>
                <a:latin typeface="+mn-ea"/>
                <a:cs typeface="+mn-ea"/>
              </a:rPr>
              <a:t>L2 </a:t>
            </a:r>
            <a:r>
              <a:rPr lang="zh-CN" altLang="en-US" sz="2000" dirty="0">
                <a:solidFill>
                  <a:srgbClr val="000000"/>
                </a:solidFill>
                <a:latin typeface="+mn-ea"/>
                <a:cs typeface="+mn-ea"/>
              </a:rPr>
              <a:t>标准化</a:t>
            </a:r>
            <a:r>
              <a:rPr lang="zh-CN" altLang="en-US" sz="2000" dirty="0" smtClean="0">
                <a:solidFill>
                  <a:srgbClr val="000000"/>
                </a:solidFill>
                <a:latin typeface="+mn-ea"/>
                <a:cs typeface="+mn-ea"/>
              </a:rPr>
              <a:t>之后形成新</a:t>
            </a:r>
            <a:r>
              <a:rPr lang="zh-CN" altLang="en-US" sz="2000" dirty="0">
                <a:solidFill>
                  <a:srgbClr val="000000"/>
                </a:solidFill>
                <a:latin typeface="+mn-ea"/>
                <a:cs typeface="+mn-ea"/>
              </a:rPr>
              <a:t>的向量表示 </a:t>
            </a:r>
            <a:r>
              <a:rPr lang="zh-CN" altLang="en-US" sz="2000" dirty="0" smtClean="0">
                <a:solidFill>
                  <a:srgbClr val="000000"/>
                </a:solidFill>
                <a:latin typeface="+mn-ea"/>
                <a:cs typeface="+mn-ea"/>
              </a:rPr>
              <a:t>，利用神经网络模型进行拟合。</a:t>
            </a:r>
            <a:endParaRPr lang="en-US" altLang="zh-CN" sz="2000" dirty="0">
              <a:solidFill>
                <a:srgbClr val="000000"/>
              </a:solidFill>
              <a:latin typeface="+mn-ea"/>
              <a:cs typeface="+mn-ea"/>
            </a:endParaRPr>
          </a:p>
        </p:txBody>
      </p:sp>
      <p:sp>
        <p:nvSpPr>
          <p:cNvPr id="44" name="矩形 43"/>
          <p:cNvSpPr/>
          <p:nvPr/>
        </p:nvSpPr>
        <p:spPr>
          <a:xfrm>
            <a:off x="0" y="0"/>
            <a:ext cx="12192000" cy="49088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p>
        </p:txBody>
      </p:sp>
      <p:sp>
        <p:nvSpPr>
          <p:cNvPr id="45" name="文本框 44"/>
          <p:cNvSpPr txBox="1"/>
          <p:nvPr/>
        </p:nvSpPr>
        <p:spPr>
          <a:xfrm>
            <a:off x="675613" y="60921"/>
            <a:ext cx="1468755" cy="368300"/>
          </a:xfrm>
          <a:prstGeom prst="rect">
            <a:avLst/>
          </a:prstGeom>
          <a:noFill/>
        </p:spPr>
        <p:txBody>
          <a:bodyPr wrap="none" rtlCol="0">
            <a:spAutoFit/>
          </a:bodyPr>
          <a:p>
            <a:r>
              <a:rPr lang="en-US" altLang="zh-CN" dirty="0">
                <a:solidFill>
                  <a:schemeClr val="bg1"/>
                </a:solidFill>
              </a:rPr>
              <a:t>01 </a:t>
            </a:r>
            <a:r>
              <a:rPr lang="zh-CN" altLang="en-US" dirty="0">
                <a:solidFill>
                  <a:schemeClr val="bg1"/>
                </a:solidFill>
              </a:rPr>
              <a:t>研究背景</a:t>
            </a:r>
            <a:endParaRPr lang="zh-CN" altLang="en-US" dirty="0">
              <a:solidFill>
                <a:schemeClr val="bg1"/>
              </a:solidFill>
            </a:endParaRPr>
          </a:p>
        </p:txBody>
      </p:sp>
      <p:sp>
        <p:nvSpPr>
          <p:cNvPr id="46" name="文本框 45"/>
          <p:cNvSpPr txBox="1"/>
          <p:nvPr/>
        </p:nvSpPr>
        <p:spPr>
          <a:xfrm>
            <a:off x="2565744" y="69811"/>
            <a:ext cx="3297555" cy="368300"/>
          </a:xfrm>
          <a:prstGeom prst="rect">
            <a:avLst/>
          </a:prstGeom>
          <a:noFill/>
        </p:spPr>
        <p:txBody>
          <a:bodyPr wrap="none" rtlCol="0">
            <a:spAutoFit/>
          </a:bodyPr>
          <a:p>
            <a:r>
              <a:rPr lang="en-US" altLang="zh-CN" dirty="0">
                <a:solidFill>
                  <a:schemeClr val="bg1">
                    <a:alpha val="30000"/>
                  </a:schemeClr>
                </a:solidFill>
              </a:rPr>
              <a:t>02 </a:t>
            </a:r>
            <a:r>
              <a:rPr lang="zh-CN" altLang="en-US" dirty="0">
                <a:solidFill>
                  <a:schemeClr val="bg1">
                    <a:alpha val="30000"/>
                  </a:schemeClr>
                </a:solidFill>
              </a:rPr>
              <a:t>基于文本描述的相关性计算</a:t>
            </a:r>
            <a:endParaRPr lang="zh-CN" altLang="en-US" dirty="0">
              <a:solidFill>
                <a:schemeClr val="bg1">
                  <a:alpha val="30000"/>
                </a:schemeClr>
              </a:solidFill>
            </a:endParaRPr>
          </a:p>
        </p:txBody>
      </p:sp>
      <p:sp>
        <p:nvSpPr>
          <p:cNvPr id="47" name="文本框 46"/>
          <p:cNvSpPr txBox="1"/>
          <p:nvPr/>
        </p:nvSpPr>
        <p:spPr>
          <a:xfrm>
            <a:off x="6179264" y="69811"/>
            <a:ext cx="3297555" cy="368300"/>
          </a:xfrm>
          <a:prstGeom prst="rect">
            <a:avLst/>
          </a:prstGeom>
          <a:noFill/>
        </p:spPr>
        <p:txBody>
          <a:bodyPr wrap="none" rtlCol="0">
            <a:spAutoFit/>
          </a:bodyPr>
          <a:p>
            <a:r>
              <a:rPr lang="en-US" altLang="zh-CN" dirty="0">
                <a:solidFill>
                  <a:schemeClr val="bg1">
                    <a:alpha val="30000"/>
                  </a:schemeClr>
                </a:solidFill>
              </a:rPr>
              <a:t>03 </a:t>
            </a:r>
            <a:r>
              <a:rPr lang="zh-CN" altLang="en-US" dirty="0">
                <a:solidFill>
                  <a:schemeClr val="bg1">
                    <a:alpha val="30000"/>
                  </a:schemeClr>
                </a:solidFill>
              </a:rPr>
              <a:t>基于交互矩阵的相关性计算</a:t>
            </a:r>
            <a:endParaRPr lang="zh-CN" altLang="en-US" dirty="0">
              <a:solidFill>
                <a:schemeClr val="bg1">
                  <a:alpha val="30000"/>
                </a:schemeClr>
              </a:solidFill>
            </a:endParaRPr>
          </a:p>
        </p:txBody>
      </p:sp>
      <p:sp>
        <p:nvSpPr>
          <p:cNvPr id="48" name="文本框 47"/>
          <p:cNvSpPr txBox="1"/>
          <p:nvPr/>
        </p:nvSpPr>
        <p:spPr>
          <a:xfrm>
            <a:off x="9860466" y="69811"/>
            <a:ext cx="1468755" cy="368300"/>
          </a:xfrm>
          <a:prstGeom prst="rect">
            <a:avLst/>
          </a:prstGeom>
          <a:noFill/>
        </p:spPr>
        <p:txBody>
          <a:bodyPr wrap="none" rtlCol="0">
            <a:spAutoFit/>
          </a:bodyPr>
          <a:p>
            <a:r>
              <a:rPr lang="en-US" altLang="zh-CN" dirty="0" smtClean="0">
                <a:solidFill>
                  <a:schemeClr val="bg1">
                    <a:alpha val="30000"/>
                  </a:schemeClr>
                </a:solidFill>
              </a:rPr>
              <a:t>04 </a:t>
            </a:r>
            <a:r>
              <a:rPr lang="zh-CN" altLang="en-US" dirty="0" smtClean="0">
                <a:solidFill>
                  <a:schemeClr val="bg1">
                    <a:alpha val="30000"/>
                  </a:schemeClr>
                </a:solidFill>
              </a:rPr>
              <a:t>实验</a:t>
            </a:r>
            <a:r>
              <a:rPr lang="zh-CN" altLang="en-US" dirty="0">
                <a:solidFill>
                  <a:schemeClr val="bg1">
                    <a:alpha val="30000"/>
                  </a:schemeClr>
                </a:solidFill>
              </a:rPr>
              <a:t>方案</a:t>
            </a:r>
            <a:endParaRPr lang="zh-CN" altLang="en-US" dirty="0">
              <a:solidFill>
                <a:schemeClr val="bg1">
                  <a:alpha val="30000"/>
                </a:schemeClr>
              </a:solidFill>
            </a:endParaRPr>
          </a:p>
        </p:txBody>
      </p:sp>
      <p:cxnSp>
        <p:nvCxnSpPr>
          <p:cNvPr id="49" name="直接连接符 48"/>
          <p:cNvCxnSpPr/>
          <p:nvPr/>
        </p:nvCxnSpPr>
        <p:spPr>
          <a:xfrm flipH="1">
            <a:off x="2326906"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6067224"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9624407"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normAutofit fontScale="80000"/>
          </a:bodyPr>
          <a:lstStyle/>
          <a:p>
            <a:r>
              <a:rPr kumimoji="1" lang="zh-CN" altLang="en-US" dirty="0"/>
              <a:t>基于文本描述的相关性计算</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t>2.</a:t>
            </a:r>
            <a:endParaRPr kumimoji="1"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pageCurlDoub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80737" y="599842"/>
            <a:ext cx="5566410" cy="650875"/>
          </a:xfrm>
          <a:prstGeom prst="rect">
            <a:avLst/>
          </a:prstGeom>
        </p:spPr>
        <p:txBody>
          <a:bodyPr wrap="none">
            <a:spAutoFit/>
          </a:bodyPr>
          <a:lstStyle/>
          <a:p>
            <a:pPr lvl="0">
              <a:lnSpc>
                <a:spcPct val="130000"/>
              </a:lnSpc>
            </a:pPr>
            <a:r>
              <a:rPr lang="zh-CN" altLang="en-US" sz="2800" dirty="0" smtClean="0">
                <a:solidFill>
                  <a:schemeClr val="tx1"/>
                </a:solidFill>
                <a:latin typeface="+mn-ea"/>
                <a:cs typeface="+mn-ea"/>
              </a:rPr>
              <a:t>模型设计：</a:t>
            </a:r>
            <a:r>
              <a:rPr lang="en-US" altLang="zh-CN" sz="2800" dirty="0">
                <a:solidFill>
                  <a:schemeClr val="tx1"/>
                </a:solidFill>
                <a:latin typeface="+mn-ea"/>
                <a:cs typeface="+mn-ea"/>
              </a:rPr>
              <a:t>Transformer Network</a:t>
            </a:r>
            <a:endParaRPr lang="en-US" altLang="zh-CN" sz="2800" dirty="0">
              <a:solidFill>
                <a:schemeClr val="tx1"/>
              </a:solidFill>
              <a:latin typeface="+mn-ea"/>
              <a:cs typeface="+mn-ea"/>
            </a:endParaRPr>
          </a:p>
        </p:txBody>
      </p:sp>
      <p:pic>
        <p:nvPicPr>
          <p:cNvPr id="17" name="图片 16"/>
          <p:cNvPicPr>
            <a:picLocks noChangeAspect="1"/>
          </p:cNvPicPr>
          <p:nvPr/>
        </p:nvPicPr>
        <p:blipFill rotWithShape="1">
          <a:blip r:embed="rId1"/>
          <a:srcRect l="8041" t="11225"/>
          <a:stretch>
            <a:fillRect/>
          </a:stretch>
        </p:blipFill>
        <p:spPr>
          <a:xfrm>
            <a:off x="1431290" y="1405890"/>
            <a:ext cx="9215755" cy="5378450"/>
          </a:xfrm>
          <a:prstGeom prst="rect">
            <a:avLst/>
          </a:prstGeom>
        </p:spPr>
      </p:pic>
      <p:sp>
        <p:nvSpPr>
          <p:cNvPr id="44" name="矩形 43"/>
          <p:cNvSpPr/>
          <p:nvPr/>
        </p:nvSpPr>
        <p:spPr>
          <a:xfrm>
            <a:off x="0" y="0"/>
            <a:ext cx="12192000" cy="49088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p>
        </p:txBody>
      </p:sp>
      <p:sp>
        <p:nvSpPr>
          <p:cNvPr id="45" name="文本框 44"/>
          <p:cNvSpPr txBox="1"/>
          <p:nvPr/>
        </p:nvSpPr>
        <p:spPr>
          <a:xfrm>
            <a:off x="675613" y="60921"/>
            <a:ext cx="1468755" cy="368300"/>
          </a:xfrm>
          <a:prstGeom prst="rect">
            <a:avLst/>
          </a:prstGeom>
          <a:noFill/>
        </p:spPr>
        <p:txBody>
          <a:bodyPr wrap="none" rtlCol="0">
            <a:spAutoFit/>
          </a:bodyPr>
          <a:p>
            <a:r>
              <a:rPr lang="zh-CN" altLang="en-US" dirty="0">
                <a:solidFill>
                  <a:schemeClr val="bg1">
                    <a:alpha val="30000"/>
                  </a:schemeClr>
                </a:solidFill>
              </a:rPr>
              <a:t>01 研究背景</a:t>
            </a:r>
            <a:endParaRPr lang="zh-CN" altLang="en-US" dirty="0">
              <a:solidFill>
                <a:schemeClr val="bg1"/>
              </a:solidFill>
            </a:endParaRPr>
          </a:p>
        </p:txBody>
      </p:sp>
      <p:sp>
        <p:nvSpPr>
          <p:cNvPr id="46" name="文本框 45"/>
          <p:cNvSpPr txBox="1"/>
          <p:nvPr/>
        </p:nvSpPr>
        <p:spPr>
          <a:xfrm>
            <a:off x="2565744" y="69811"/>
            <a:ext cx="3297555" cy="368300"/>
          </a:xfrm>
          <a:prstGeom prst="rect">
            <a:avLst/>
          </a:prstGeom>
          <a:noFill/>
        </p:spPr>
        <p:txBody>
          <a:bodyPr wrap="none" rtlCol="0">
            <a:spAutoFit/>
          </a:bodyPr>
          <a:p>
            <a:r>
              <a:rPr lang="zh-CN" altLang="en-US" dirty="0">
                <a:solidFill>
                  <a:schemeClr val="bg1"/>
                </a:solidFill>
              </a:rPr>
              <a:t>02</a:t>
            </a:r>
            <a:r>
              <a:rPr lang="en-US" altLang="zh-CN" dirty="0">
                <a:solidFill>
                  <a:schemeClr val="bg1">
                    <a:alpha val="30000"/>
                  </a:schemeClr>
                </a:solidFill>
              </a:rPr>
              <a:t> </a:t>
            </a:r>
            <a:r>
              <a:rPr lang="zh-CN" altLang="en-US" dirty="0">
                <a:solidFill>
                  <a:schemeClr val="bg1"/>
                </a:solidFill>
              </a:rPr>
              <a:t>基于文本描述的相关性计算</a:t>
            </a:r>
            <a:endParaRPr lang="zh-CN" altLang="en-US" dirty="0">
              <a:solidFill>
                <a:schemeClr val="bg1"/>
              </a:solidFill>
            </a:endParaRPr>
          </a:p>
        </p:txBody>
      </p:sp>
      <p:sp>
        <p:nvSpPr>
          <p:cNvPr id="47" name="文本框 46"/>
          <p:cNvSpPr txBox="1"/>
          <p:nvPr/>
        </p:nvSpPr>
        <p:spPr>
          <a:xfrm>
            <a:off x="6179264" y="69811"/>
            <a:ext cx="3297555" cy="368300"/>
          </a:xfrm>
          <a:prstGeom prst="rect">
            <a:avLst/>
          </a:prstGeom>
          <a:noFill/>
        </p:spPr>
        <p:txBody>
          <a:bodyPr wrap="none" rtlCol="0">
            <a:spAutoFit/>
          </a:bodyPr>
          <a:p>
            <a:r>
              <a:rPr lang="en-US" altLang="zh-CN" dirty="0">
                <a:solidFill>
                  <a:schemeClr val="bg1">
                    <a:alpha val="30000"/>
                  </a:schemeClr>
                </a:solidFill>
              </a:rPr>
              <a:t>03 </a:t>
            </a:r>
            <a:r>
              <a:rPr lang="zh-CN" altLang="en-US" dirty="0">
                <a:solidFill>
                  <a:schemeClr val="bg1">
                    <a:alpha val="30000"/>
                  </a:schemeClr>
                </a:solidFill>
              </a:rPr>
              <a:t>基于交互矩阵的相关性计算</a:t>
            </a:r>
            <a:endParaRPr lang="zh-CN" altLang="en-US" dirty="0">
              <a:solidFill>
                <a:schemeClr val="bg1">
                  <a:alpha val="30000"/>
                </a:schemeClr>
              </a:solidFill>
            </a:endParaRPr>
          </a:p>
        </p:txBody>
      </p:sp>
      <p:sp>
        <p:nvSpPr>
          <p:cNvPr id="48" name="文本框 47"/>
          <p:cNvSpPr txBox="1"/>
          <p:nvPr/>
        </p:nvSpPr>
        <p:spPr>
          <a:xfrm>
            <a:off x="9860466" y="69811"/>
            <a:ext cx="1468755" cy="368300"/>
          </a:xfrm>
          <a:prstGeom prst="rect">
            <a:avLst/>
          </a:prstGeom>
          <a:noFill/>
        </p:spPr>
        <p:txBody>
          <a:bodyPr wrap="none" rtlCol="0">
            <a:spAutoFit/>
          </a:bodyPr>
          <a:p>
            <a:r>
              <a:rPr lang="en-US" altLang="zh-CN" dirty="0" smtClean="0">
                <a:solidFill>
                  <a:schemeClr val="bg1">
                    <a:alpha val="30000"/>
                  </a:schemeClr>
                </a:solidFill>
              </a:rPr>
              <a:t>04 </a:t>
            </a:r>
            <a:r>
              <a:rPr lang="zh-CN" altLang="en-US" dirty="0" smtClean="0">
                <a:solidFill>
                  <a:schemeClr val="bg1">
                    <a:alpha val="30000"/>
                  </a:schemeClr>
                </a:solidFill>
              </a:rPr>
              <a:t>实验</a:t>
            </a:r>
            <a:r>
              <a:rPr lang="zh-CN" altLang="en-US" dirty="0">
                <a:solidFill>
                  <a:schemeClr val="bg1">
                    <a:alpha val="30000"/>
                  </a:schemeClr>
                </a:solidFill>
              </a:rPr>
              <a:t>方案</a:t>
            </a:r>
            <a:endParaRPr lang="zh-CN" altLang="en-US" dirty="0">
              <a:solidFill>
                <a:schemeClr val="bg1">
                  <a:alpha val="30000"/>
                </a:schemeClr>
              </a:solidFill>
            </a:endParaRPr>
          </a:p>
        </p:txBody>
      </p:sp>
      <p:cxnSp>
        <p:nvCxnSpPr>
          <p:cNvPr id="49" name="直接连接符 48"/>
          <p:cNvCxnSpPr/>
          <p:nvPr/>
        </p:nvCxnSpPr>
        <p:spPr>
          <a:xfrm flipH="1">
            <a:off x="2326906"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6067224"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9624407" y="100313"/>
            <a:ext cx="57188" cy="30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3443</Words>
  <Application>WPS 演示</Application>
  <PresentationFormat>自定义</PresentationFormat>
  <Paragraphs>459</Paragraphs>
  <Slides>24</Slides>
  <Notes>14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24</vt:i4>
      </vt:variant>
    </vt:vector>
  </HeadingPairs>
  <TitlesOfParts>
    <vt:vector size="39" baseType="lpstr">
      <vt:lpstr>Arial</vt:lpstr>
      <vt:lpstr>宋体</vt:lpstr>
      <vt:lpstr>Wingdings</vt:lpstr>
      <vt:lpstr>微软雅黑</vt:lpstr>
      <vt:lpstr>STHeiti Light</vt:lpstr>
      <vt:lpstr>Calibri</vt:lpstr>
      <vt:lpstr>Verdana</vt:lpstr>
      <vt:lpstr>Arial Unicode MS</vt:lpstr>
      <vt:lpstr>华文楷体</vt:lpstr>
      <vt:lpstr>Consolas</vt:lpstr>
      <vt:lpstr>PingFang SC</vt:lpstr>
      <vt:lpstr>BatangChe</vt:lpstr>
      <vt:lpstr>Segoe Print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凌晨一点</cp:lastModifiedBy>
  <cp:revision>553</cp:revision>
  <dcterms:created xsi:type="dcterms:W3CDTF">2015-10-24T01:57:00Z</dcterms:created>
  <dcterms:modified xsi:type="dcterms:W3CDTF">2018-11-10T06:25:43Z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