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05" r:id="rId2"/>
    <p:sldId id="349" r:id="rId3"/>
    <p:sldId id="411" r:id="rId4"/>
    <p:sldId id="501" r:id="rId5"/>
    <p:sldId id="511" r:id="rId6"/>
    <p:sldId id="419" r:id="rId7"/>
    <p:sldId id="504" r:id="rId8"/>
    <p:sldId id="505" r:id="rId9"/>
    <p:sldId id="508" r:id="rId10"/>
    <p:sldId id="509" r:id="rId11"/>
    <p:sldId id="510" r:id="rId12"/>
    <p:sldId id="39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2">
          <p15:clr>
            <a:srgbClr val="A4A3A4"/>
          </p15:clr>
        </p15:guide>
        <p15:guide id="2" pos="25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20517C"/>
    <a:srgbClr val="E01F00"/>
    <a:srgbClr val="157E9F"/>
    <a:srgbClr val="34A0D2"/>
    <a:srgbClr val="E7E7E7"/>
    <a:srgbClr val="147E9F"/>
    <a:srgbClr val="80ABB8"/>
    <a:srgbClr val="1BA0C9"/>
    <a:srgbClr val="0D5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8" autoAdjust="0"/>
    <p:restoredTop sz="78049" autoAdjust="0"/>
  </p:normalViewPr>
  <p:slideViewPr>
    <p:cSldViewPr snapToGrid="0">
      <p:cViewPr varScale="1">
        <p:scale>
          <a:sx n="68" d="100"/>
          <a:sy n="68" d="100"/>
        </p:scale>
        <p:origin x="1376" y="200"/>
      </p:cViewPr>
      <p:guideLst>
        <p:guide orient="horz" pos="2312"/>
        <p:guide pos="254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914"/>
    </p:cViewPr>
  </p:sorterViewPr>
  <p:notesViewPr>
    <p:cSldViewPr snapToGrid="0">
      <p:cViewPr varScale="1">
        <p:scale>
          <a:sx n="82" d="100"/>
          <a:sy n="82" d="100"/>
        </p:scale>
        <p:origin x="333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44BAF-35BC-9149-BF5E-B21ED426B714}" type="datetimeFigureOut">
              <a:rPr kumimoji="1" lang="zh-CN" altLang="en-US" smtClean="0"/>
              <a:t>2018/11/10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9D6C3-9DD3-FF45-A4E3-2C9703EA5A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0057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46AAF-12A8-4624-8EDF-DCD94EB31EC8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01410-6C15-4D5A-8C58-45F0BF972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50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07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15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21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242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67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医疗会产生海量的数据，这些数据几乎全部需要人工分析，然而，人工分析的缺点显而易见。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医疗从业人员短缺。目前我国医学影像数据年增长率约为</a:t>
            </a:r>
            <a:r>
              <a:rPr lang="en-US" altLang="zh-CN" dirty="0"/>
              <a:t>30%</a:t>
            </a:r>
            <a:r>
              <a:rPr lang="zh-CN" altLang="en-US" dirty="0"/>
              <a:t>，而放射科医师数量年增长率约为</a:t>
            </a:r>
            <a:r>
              <a:rPr lang="en-US" altLang="zh-CN" dirty="0"/>
              <a:t>4%</a:t>
            </a:r>
            <a:r>
              <a:rPr lang="zh-CN" altLang="en-US" dirty="0"/>
              <a:t>，其间的差距为</a:t>
            </a:r>
            <a:r>
              <a:rPr lang="en-US" altLang="zh-CN" dirty="0"/>
              <a:t>26%</a:t>
            </a:r>
            <a:r>
              <a:rPr lang="zh-CN" altLang="en-US" dirty="0"/>
              <a:t>。放射科医师数量增长远不及影像数据增长，这意味着放射科医师在未来处理影像数据的压力会越来越大，难以承担巨大的负荷。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因此考虑引入人工智能，将人工智能与医疗相结合，减少医生的重复简单工作并降低人为错误，提高医生的工作效率，提高诊断准确率，促进精准医疗在影像医学的应用。</a:t>
            </a:r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15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858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15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858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通常分类任务，会使用卷积神经网络，他们的效果很惊人，也是深度学习现在如此流行的一个重要因素。但是他们有局限和缺点。</a:t>
            </a:r>
            <a:endParaRPr kumimoji="1" lang="en-US" altLang="zh-CN" dirty="0"/>
          </a:p>
          <a:p>
            <a:r>
              <a:rPr kumimoji="1" lang="zh-CN" altLang="en-US" dirty="0"/>
              <a:t>接下来，我们可以想象人的一张脸。是由两个眼睛，一个鼻子，一张嘴巴组成。所以对于一个</a:t>
            </a:r>
            <a:r>
              <a:rPr kumimoji="1" lang="en-US" altLang="zh-CN" dirty="0"/>
              <a:t>CNN</a:t>
            </a:r>
            <a:r>
              <a:rPr kumimoji="1" lang="zh-CN" altLang="en-US" dirty="0"/>
              <a:t>来说，这些元素的存在会是一个很强的暗示。但是一些方向的信息，以及组成之间相关的空间关系并不是很重要。所以对一个</a:t>
            </a:r>
            <a:r>
              <a:rPr kumimoji="1" lang="en-US" altLang="zh-CN" dirty="0"/>
              <a:t>CNN</a:t>
            </a:r>
            <a:r>
              <a:rPr kumimoji="1" lang="zh-CN" altLang="en-US" dirty="0"/>
              <a:t>，这两张图是类似的，但是我们明显可以分辨。</a:t>
            </a:r>
            <a:endParaRPr kumimoji="1" lang="en-US" altLang="zh-CN" dirty="0"/>
          </a:p>
          <a:p>
            <a:r>
              <a:rPr kumimoji="1" lang="zh-CN" altLang="en-US" dirty="0"/>
              <a:t>卷积神经网络使用池化层，取得好的效果的同时，确实抛弃了一些信息。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15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胶囊网络是</a:t>
            </a:r>
            <a:r>
              <a:rPr kumimoji="1" lang="en-US" altLang="zh-CN" dirty="0"/>
              <a:t>Hinton</a:t>
            </a:r>
            <a:r>
              <a:rPr kumimoji="1" lang="zh-CN" altLang="en-US" dirty="0"/>
              <a:t>和他的团队在</a:t>
            </a:r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Capsules</a:t>
            </a:r>
            <a:r>
              <a:rPr kumimoji="1" lang="zh-CN" altLang="en-US" dirty="0"/>
              <a:t>这篇论文里提出的一种新的基于胶囊的卷积神经网络。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1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06FD-58A4-F243-AE89-8FCC8FAC7F7F}" type="datetime1">
              <a:rPr lang="zh-CN" altLang="en-US" smtClean="0"/>
              <a:t>2018/11/10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9778-0BEB-EA44-9C32-B5C0F45BEA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C112-EF85-E045-9A1C-B9A63B7FCE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9470-A290-AA41-B753-456F266BB3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圆角矩形 6"/>
          <p:cNvSpPr/>
          <p:nvPr userDrawn="1"/>
        </p:nvSpPr>
        <p:spPr>
          <a:xfrm rot="10800000" flipV="1">
            <a:off x="-4248" y="266380"/>
            <a:ext cx="602963" cy="691029"/>
          </a:xfrm>
          <a:prstGeom prst="roundRect">
            <a:avLst>
              <a:gd name="adj" fmla="val 5039"/>
            </a:avLst>
          </a:prstGeom>
          <a:solidFill>
            <a:srgbClr val="20517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21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8" name="圆角矩形 7"/>
          <p:cNvSpPr/>
          <p:nvPr userDrawn="1"/>
        </p:nvSpPr>
        <p:spPr>
          <a:xfrm rot="10800000" flipV="1">
            <a:off x="790740" y="271369"/>
            <a:ext cx="8353258" cy="686039"/>
          </a:xfrm>
          <a:prstGeom prst="roundRect">
            <a:avLst>
              <a:gd name="adj" fmla="val 5039"/>
            </a:avLst>
          </a:prstGeom>
          <a:solidFill>
            <a:srgbClr val="20517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2700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814" y="306438"/>
            <a:ext cx="581901" cy="6340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 baseline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12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965221" y="306437"/>
            <a:ext cx="8064481" cy="6340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1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标题</a:t>
            </a:r>
          </a:p>
        </p:txBody>
      </p:sp>
      <p:grpSp>
        <p:nvGrpSpPr>
          <p:cNvPr id="13" name="组 12"/>
          <p:cNvGrpSpPr/>
          <p:nvPr userDrawn="1"/>
        </p:nvGrpSpPr>
        <p:grpSpPr>
          <a:xfrm>
            <a:off x="8338459" y="237358"/>
            <a:ext cx="631568" cy="735098"/>
            <a:chOff x="11454105" y="237359"/>
            <a:chExt cx="549472" cy="499784"/>
          </a:xfrm>
        </p:grpSpPr>
        <p:sp>
          <p:nvSpPr>
            <p:cNvPr id="14" name="圆角矩形 13"/>
            <p:cNvSpPr/>
            <p:nvPr/>
          </p:nvSpPr>
          <p:spPr>
            <a:xfrm rot="16200000" flipV="1">
              <a:off x="11478949" y="212515"/>
              <a:ext cx="499784" cy="549472"/>
            </a:xfrm>
            <a:prstGeom prst="roundRect">
              <a:avLst>
                <a:gd name="adj" fmla="val 5039"/>
              </a:avLst>
            </a:prstGeom>
            <a:solidFill>
              <a:srgbClr val="20517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srgbClr val="AD1C2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垂直排列标题与&#10;文本">
    <p:bg>
      <p:bgPr>
        <a:solidFill>
          <a:srgbClr val="2051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47" y="1905002"/>
            <a:ext cx="1554535" cy="2198915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133850" y="2122714"/>
            <a:ext cx="348342" cy="187234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cxnSp>
        <p:nvCxnSpPr>
          <p:cNvPr id="5" name="直线连接符 4"/>
          <p:cNvCxnSpPr/>
          <p:nvPr userDrawn="1"/>
        </p:nvCxnSpPr>
        <p:spPr>
          <a:xfrm>
            <a:off x="4133851" y="2275112"/>
            <a:ext cx="2" cy="150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704555" y="2714802"/>
            <a:ext cx="3068166" cy="67935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段落标题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4236493" y="2752902"/>
            <a:ext cx="585888" cy="60678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000" baseline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1.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2051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778" y="1562101"/>
            <a:ext cx="2072713" cy="2931886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3829050" y="1852385"/>
            <a:ext cx="464456" cy="249645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/>
          <p:cNvCxnSpPr/>
          <p:nvPr userDrawn="1"/>
        </p:nvCxnSpPr>
        <p:spPr>
          <a:xfrm>
            <a:off x="3829050" y="2055581"/>
            <a:ext cx="2" cy="20029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026832" y="2722838"/>
            <a:ext cx="3068166" cy="67935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/>
              <a:t>段落标题</a:t>
            </a:r>
            <a:endParaRPr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4134998" y="2760938"/>
            <a:ext cx="585888" cy="60678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/>
              <a:t>1.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6E25-49B8-6649-AAB3-61FD175AE8A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E574-C9F4-A04A-AD80-58C558B74FD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4889-58D9-034B-B1C7-14FB1072AC7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D7F8-2B02-C343-BC0A-E149DDECAA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CF31-4204-214B-A5E6-E546A84F4B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FBF1-A3FA-6E49-A57E-1946BBA9945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5110-78B0-5542-9225-C9A1F390E28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2048-D54D-7147-B711-21FAC98949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51217-053A-9141-B107-7CAB5FDDB5D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8" r:id="rId14"/>
    <p:sldLayoutId id="214748366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03325" y="3499810"/>
            <a:ext cx="669544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300" dirty="0">
                <a:solidFill>
                  <a:srgbClr val="20517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宫颈组织影像的计算机辅助诊断</a:t>
            </a:r>
            <a:endParaRPr kumimoji="1" lang="en-US" altLang="zh-CN" sz="3300" dirty="0">
              <a:solidFill>
                <a:srgbClr val="20517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kumimoji="1" lang="zh-CN" altLang="en-US" sz="3300" dirty="0">
                <a:solidFill>
                  <a:srgbClr val="20517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关键技术研究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2878257" y="5596498"/>
            <a:ext cx="3416905" cy="323165"/>
            <a:chOff x="2811876" y="5096475"/>
            <a:chExt cx="3416905" cy="323165"/>
          </a:xfrm>
        </p:grpSpPr>
        <p:sp>
          <p:nvSpPr>
            <p:cNvPr id="14" name="矩形 13"/>
            <p:cNvSpPr/>
            <p:nvPr/>
          </p:nvSpPr>
          <p:spPr>
            <a:xfrm>
              <a:off x="2811876" y="5096475"/>
              <a:ext cx="1338828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500" dirty="0">
                  <a:solidFill>
                    <a:srgbClr val="20517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学生：刘君超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889953" y="5096475"/>
              <a:ext cx="1338828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500" dirty="0">
                  <a:solidFill>
                    <a:srgbClr val="20517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导师：马于涛</a:t>
              </a:r>
            </a:p>
          </p:txBody>
        </p:sp>
      </p:grpSp>
      <p:grpSp>
        <p:nvGrpSpPr>
          <p:cNvPr id="201" name="组合 1"/>
          <p:cNvGrpSpPr/>
          <p:nvPr/>
        </p:nvGrpSpPr>
        <p:grpSpPr bwMode="auto">
          <a:xfrm>
            <a:off x="7633358" y="-546598"/>
            <a:ext cx="1831091" cy="2417843"/>
            <a:chOff x="0" y="-1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474990" y="1209341"/>
              <a:ext cx="995953" cy="356559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3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2018.11</a:t>
              </a:r>
              <a:endParaRPr lang="zh-CN" altLang="en-US" sz="135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60" y="354983"/>
            <a:ext cx="2137137" cy="3023015"/>
          </a:xfrm>
          <a:prstGeom prst="rect">
            <a:avLst/>
          </a:prstGeom>
        </p:spPr>
      </p:pic>
      <p:cxnSp>
        <p:nvCxnSpPr>
          <p:cNvPr id="16" name="直接连接符 11"/>
          <p:cNvCxnSpPr/>
          <p:nvPr/>
        </p:nvCxnSpPr>
        <p:spPr>
          <a:xfrm>
            <a:off x="1204147" y="3181084"/>
            <a:ext cx="6695014" cy="29329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2"/>
          <p:cNvCxnSpPr/>
          <p:nvPr/>
        </p:nvCxnSpPr>
        <p:spPr>
          <a:xfrm flipV="1">
            <a:off x="1220772" y="4753369"/>
            <a:ext cx="6695014" cy="1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P3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分类与预测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089015" y="2063627"/>
            <a:ext cx="2832735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   </a:t>
            </a:r>
            <a:endParaRPr lang="zh-CN" altLang="en-US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4328" y="13982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胶囊网络</a:t>
            </a:r>
          </a:p>
        </p:txBody>
      </p:sp>
      <p:sp>
        <p:nvSpPr>
          <p:cNvPr id="5" name="矩形 4"/>
          <p:cNvSpPr/>
          <p:nvPr/>
        </p:nvSpPr>
        <p:spPr>
          <a:xfrm>
            <a:off x="2040785" y="1478525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Capsules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03730" y="2091090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/>
              <a:t>·</a:t>
            </a:r>
            <a:r>
              <a:rPr lang="zh-CN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向量输出替代标量输出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16733" y="373049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/>
              <a:t>·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动态路由</a:t>
            </a:r>
            <a:r>
              <a:rPr lang="zh-CN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替代池化层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181387" y="2584260"/>
            <a:ext cx="34419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/>
              <a:t>·</a:t>
            </a: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向量的模代表实体存在的概率</a:t>
            </a:r>
            <a:endParaRPr lang="en-US" altLang="zh-CN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dirty="0"/>
          </a:p>
          <a:p>
            <a:r>
              <a:rPr lang="zh-CN" altLang="zh-CN" dirty="0"/>
              <a:t>·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向量的值代表实体属性的值</a:t>
            </a:r>
            <a:endParaRPr lang="zh-CN" altLang="en-US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172192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P3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数据的生成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089015" y="2063627"/>
            <a:ext cx="2832735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   </a:t>
            </a:r>
            <a:endParaRPr lang="zh-CN" altLang="en-US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4328" y="1398231"/>
            <a:ext cx="1495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GAN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网络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703730" y="209109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/>
              <a:t>·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生成网络</a:t>
            </a:r>
            <a:endParaRPr lang="zh-CN" altLang="en-US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16733" y="261524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/>
              <a:t>·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判别网络</a:t>
            </a:r>
            <a:endParaRPr lang="zh-CN" altLang="en-US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38" y="3152254"/>
            <a:ext cx="6954319" cy="340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36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57" y="1804877"/>
            <a:ext cx="2137137" cy="302301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97271" y="3806314"/>
            <a:ext cx="13388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500" dirty="0">
                <a:solidFill>
                  <a:srgbClr val="20517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学生：刘君超</a:t>
            </a:r>
          </a:p>
        </p:txBody>
      </p:sp>
      <p:sp>
        <p:nvSpPr>
          <p:cNvPr id="3" name="矩形 2"/>
          <p:cNvSpPr/>
          <p:nvPr/>
        </p:nvSpPr>
        <p:spPr>
          <a:xfrm>
            <a:off x="6075348" y="3806314"/>
            <a:ext cx="13388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500" dirty="0">
                <a:solidFill>
                  <a:srgbClr val="20517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导师：马于涛</a:t>
            </a:r>
          </a:p>
        </p:txBody>
      </p:sp>
      <p:sp>
        <p:nvSpPr>
          <p:cNvPr id="10" name="矩形 9"/>
          <p:cNvSpPr/>
          <p:nvPr/>
        </p:nvSpPr>
        <p:spPr>
          <a:xfrm>
            <a:off x="3520625" y="2844964"/>
            <a:ext cx="441659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300" dirty="0">
                <a:solidFill>
                  <a:srgbClr val="20517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请各位老师批评指正！</a:t>
            </a:r>
          </a:p>
        </p:txBody>
      </p:sp>
      <p:cxnSp>
        <p:nvCxnSpPr>
          <p:cNvPr id="13" name="直接连接符 68"/>
          <p:cNvCxnSpPr/>
          <p:nvPr/>
        </p:nvCxnSpPr>
        <p:spPr>
          <a:xfrm>
            <a:off x="3509194" y="2753430"/>
            <a:ext cx="4320000" cy="16720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"/>
          <p:cNvGrpSpPr/>
          <p:nvPr/>
        </p:nvGrpSpPr>
        <p:grpSpPr bwMode="auto">
          <a:xfrm>
            <a:off x="7633358" y="-546598"/>
            <a:ext cx="1831091" cy="2417843"/>
            <a:chOff x="0" y="-1"/>
            <a:chExt cx="2175714" cy="2871210"/>
          </a:xfrm>
          <a:solidFill>
            <a:srgbClr val="157E9F"/>
          </a:solidFill>
        </p:grpSpPr>
        <p:sp>
          <p:nvSpPr>
            <p:cNvPr id="17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TextBox 14"/>
            <p:cNvSpPr>
              <a:spLocks noChangeArrowheads="1"/>
            </p:cNvSpPr>
            <p:nvPr/>
          </p:nvSpPr>
          <p:spPr bwMode="auto">
            <a:xfrm rot="2748894">
              <a:off x="480753" y="1209933"/>
              <a:ext cx="995953" cy="356559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3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2018·</a:t>
              </a:r>
              <a:r>
                <a:rPr lang="zh-CN" altLang="zh-CN" sz="13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en-US" altLang="zh-CN" sz="13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endParaRPr lang="zh-CN" altLang="en-US" sz="135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9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20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直接连接符 68"/>
          <p:cNvCxnSpPr/>
          <p:nvPr/>
        </p:nvCxnSpPr>
        <p:spPr>
          <a:xfrm>
            <a:off x="3514764" y="3467988"/>
            <a:ext cx="4320000" cy="16720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38454" y="1516477"/>
            <a:ext cx="20514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0517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选题背景</a:t>
            </a:r>
          </a:p>
        </p:txBody>
      </p:sp>
      <p:sp>
        <p:nvSpPr>
          <p:cNvPr id="8" name="矩形 7"/>
          <p:cNvSpPr/>
          <p:nvPr/>
        </p:nvSpPr>
        <p:spPr>
          <a:xfrm>
            <a:off x="-322579" y="-5715"/>
            <a:ext cx="1866428" cy="68580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319731" y="2584609"/>
            <a:ext cx="1223412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</a:p>
        </p:txBody>
      </p:sp>
      <p:sp>
        <p:nvSpPr>
          <p:cNvPr id="12" name="矩形 11"/>
          <p:cNvSpPr/>
          <p:nvPr/>
        </p:nvSpPr>
        <p:spPr>
          <a:xfrm>
            <a:off x="2601497" y="1514831"/>
            <a:ext cx="576000" cy="576000"/>
          </a:xfrm>
          <a:prstGeom prst="rect">
            <a:avLst/>
          </a:prstGeom>
          <a:noFill/>
          <a:ln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20517C"/>
                </a:solidFill>
                <a:latin typeface="STHeiti Light" charset="-122"/>
                <a:ea typeface="STHeiti Light" charset="-122"/>
                <a:cs typeface="STHeiti Light" charset="-122"/>
              </a:rPr>
              <a:t>1</a:t>
            </a:r>
            <a:endParaRPr lang="zh-CN" altLang="en-US" sz="3200" dirty="0">
              <a:solidFill>
                <a:srgbClr val="20517C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13" y="281374"/>
            <a:ext cx="1431404" cy="2024743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3323590" y="2797128"/>
            <a:ext cx="4259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0517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研究内容</a:t>
            </a:r>
          </a:p>
        </p:txBody>
      </p:sp>
      <p:sp>
        <p:nvSpPr>
          <p:cNvPr id="37" name="矩形 36"/>
          <p:cNvSpPr/>
          <p:nvPr/>
        </p:nvSpPr>
        <p:spPr>
          <a:xfrm>
            <a:off x="2586733" y="2772795"/>
            <a:ext cx="576000" cy="576000"/>
          </a:xfrm>
          <a:prstGeom prst="rect">
            <a:avLst/>
          </a:prstGeom>
          <a:noFill/>
          <a:ln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20517C"/>
                </a:solidFill>
                <a:latin typeface="STHeiti Light" charset="-122"/>
                <a:ea typeface="STHeiti Light" charset="-122"/>
                <a:cs typeface="STHeiti Light" charset="-122"/>
              </a:rPr>
              <a:t>2</a:t>
            </a:r>
            <a:endParaRPr lang="zh-CN" altLang="en-US" sz="3200" dirty="0">
              <a:solidFill>
                <a:srgbClr val="20517C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19" name="幻灯片编号占位符 1"/>
          <p:cNvSpPr txBox="1"/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</a:rPr>
              <a:t>2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21106" y="4095754"/>
            <a:ext cx="4259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0517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研究方法</a:t>
            </a:r>
          </a:p>
        </p:txBody>
      </p:sp>
      <p:sp>
        <p:nvSpPr>
          <p:cNvPr id="15" name="矩形 14"/>
          <p:cNvSpPr/>
          <p:nvPr/>
        </p:nvSpPr>
        <p:spPr>
          <a:xfrm>
            <a:off x="2584249" y="4071421"/>
            <a:ext cx="576000" cy="576000"/>
          </a:xfrm>
          <a:prstGeom prst="rect">
            <a:avLst/>
          </a:prstGeom>
          <a:noFill/>
          <a:ln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20517C"/>
                </a:solidFill>
                <a:latin typeface="STHeiti Light" charset="-122"/>
                <a:ea typeface="STHeiti Light" charset="-122"/>
                <a:cs typeface="STHeiti Light" charset="-122"/>
              </a:rPr>
              <a:t>2</a:t>
            </a:r>
            <a:endParaRPr lang="zh-CN" altLang="en-US" sz="3200" dirty="0">
              <a:solidFill>
                <a:srgbClr val="20517C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en-US" dirty="0"/>
              <a:t>选题</a:t>
            </a:r>
            <a:r>
              <a:rPr kumimoji="1" lang="zh-CN" altLang="en-US" dirty="0"/>
              <a:t>背景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选题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背景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38505" y="1229872"/>
            <a:ext cx="1935480" cy="532130"/>
          </a:xfrm>
          <a:prstGeom prst="roundRect">
            <a:avLst/>
          </a:prstGeom>
          <a:solidFill>
            <a:srgbClr val="2051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关于宫颈癌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604895" y="1229872"/>
            <a:ext cx="1934845" cy="532130"/>
          </a:xfrm>
          <a:prstGeom prst="roundRect">
            <a:avLst/>
          </a:prstGeom>
          <a:solidFill>
            <a:srgbClr val="2051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人工医疗不足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457950" y="1229872"/>
            <a:ext cx="1934845" cy="532130"/>
          </a:xfrm>
          <a:prstGeom prst="roundRect">
            <a:avLst/>
          </a:prstGeom>
          <a:solidFill>
            <a:srgbClr val="2051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人工智能与医疗</a:t>
            </a: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025833" y="1345081"/>
            <a:ext cx="7653" cy="5512919"/>
          </a:xfrm>
          <a:prstGeom prst="line">
            <a:avLst/>
          </a:prstGeom>
          <a:ln w="19050">
            <a:solidFill>
              <a:srgbClr val="0D5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936343" y="1345081"/>
            <a:ext cx="15570" cy="5512919"/>
          </a:xfrm>
          <a:prstGeom prst="line">
            <a:avLst/>
          </a:prstGeom>
          <a:ln w="19050">
            <a:solidFill>
              <a:srgbClr val="0D5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61925" y="2079502"/>
            <a:ext cx="2701290" cy="367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  宫颈癌是全世界女性最常见的癌症之一，尤其在发展中国家，其发病率和死亡率相对较高。</a:t>
            </a:r>
            <a:endParaRPr lang="en-US" altLang="zh-CN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  <a:sym typeface="Helvetica"/>
              </a:rPr>
              <a:t> </a:t>
            </a:r>
            <a:r>
              <a:rPr lang="zh-CN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  <a:sym typeface="Helvetica"/>
              </a:rPr>
              <a:t>  目前，最常用的宫颈癌筛查技术存在一些缺陷。 </a:t>
            </a:r>
          </a:p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en-US" sz="1200" dirty="0">
                <a:sym typeface="Helvetica"/>
              </a:rPr>
              <a:t> </a:t>
            </a:r>
          </a:p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  <a:sym typeface="Helvetica"/>
              </a:rPr>
              <a:t>	</a:t>
            </a:r>
          </a:p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  <a:sym typeface="Helvetica"/>
              </a:rPr>
              <a:t> </a:t>
            </a:r>
            <a:r>
              <a:rPr lang="zh-CN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  <a:sym typeface="Helvetica"/>
              </a:rPr>
              <a:t>  </a:t>
            </a:r>
          </a:p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zh-CN" altLang="en-US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179445" y="2084582"/>
            <a:ext cx="2645410" cy="4134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zh-CN" sz="1600" dirty="0"/>
              <a:t> </a:t>
            </a:r>
            <a:r>
              <a:rPr lang="zh-CN" altLang="en-US" sz="1600" dirty="0"/>
              <a:t>  </a:t>
            </a:r>
            <a:r>
              <a:rPr lang="zh-CN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医生仅能凭借经验去辨别，经常缺乏量化的标准，容易造成误判。同时，不可避免地会出现人眼视力产生的误差及视力疲劳。而且，海量的图像信息量容易产生漏诊。</a:t>
            </a:r>
          </a:p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 </a:t>
            </a:r>
            <a:endParaRPr lang="en-US" altLang="zh-CN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US" altLang="zh-CN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zh-CN" altLang="en-US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zh-CN" altLang="en-US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089015" y="2063627"/>
            <a:ext cx="2832735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   </a:t>
            </a:r>
            <a:endParaRPr lang="zh-CN" altLang="en-US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89092" y="2101732"/>
            <a:ext cx="2577377" cy="302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   进入</a:t>
            </a: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21</a:t>
            </a:r>
            <a:r>
              <a:rPr lang="zh-CN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世纪以来，随着人工智能技术的飞速发展，人工智能在医学影像中的应用日新月异，在肿瘤检出、定性诊断、自动结构化报告、肿瘤提取等方面已经有较多的临床研究和临床应用。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ABB11F4-478A-174F-B16F-1818A0CBC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图像分类的问题（</a:t>
            </a:r>
            <a:r>
              <a:rPr kumimoji="1" lang="en-US" altLang="zh-CN" dirty="0"/>
              <a:t>CNN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训练数据不均衡（数据集的介绍）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320DF45-A9C3-9E4D-B42A-EC5C053B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99C748-027A-4A43-B2BB-898F169584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4C2260-BE28-2949-99DD-4F02A507F9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存在的问题</a:t>
            </a:r>
          </a:p>
        </p:txBody>
      </p:sp>
    </p:spTree>
    <p:extLst>
      <p:ext uri="{BB962C8B-B14F-4D97-AF65-F5344CB8AC3E}">
        <p14:creationId xmlns:p14="http://schemas.microsoft.com/office/powerpoint/2010/main" val="119445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研究内容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P2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研究内容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38505" y="1229872"/>
            <a:ext cx="1935480" cy="532130"/>
          </a:xfrm>
          <a:prstGeom prst="roundRect">
            <a:avLst/>
          </a:prstGeom>
          <a:solidFill>
            <a:srgbClr val="2051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数据集概览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604895" y="1229872"/>
            <a:ext cx="1934845" cy="532130"/>
          </a:xfrm>
          <a:prstGeom prst="roundRect">
            <a:avLst/>
          </a:prstGeom>
          <a:solidFill>
            <a:srgbClr val="2051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分类和预测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457950" y="1229872"/>
            <a:ext cx="1934845" cy="532130"/>
          </a:xfrm>
          <a:prstGeom prst="roundRect">
            <a:avLst/>
          </a:prstGeom>
          <a:solidFill>
            <a:srgbClr val="2051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数据的再生</a:t>
            </a: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025833" y="1345081"/>
            <a:ext cx="7653" cy="5512919"/>
          </a:xfrm>
          <a:prstGeom prst="line">
            <a:avLst/>
          </a:prstGeom>
          <a:ln w="19050">
            <a:solidFill>
              <a:srgbClr val="0D5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936343" y="1345081"/>
            <a:ext cx="15570" cy="5512919"/>
          </a:xfrm>
          <a:prstGeom prst="line">
            <a:avLst/>
          </a:prstGeom>
          <a:ln w="19050">
            <a:solidFill>
              <a:srgbClr val="0D5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46436" y="2094992"/>
            <a:ext cx="2701290" cy="4134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  三维数据：</a:t>
            </a:r>
            <a:endParaRPr lang="en-US" altLang="zh-CN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 </a:t>
            </a:r>
            <a:r>
              <a:rPr lang="zh-CN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      正常</a:t>
            </a:r>
            <a:r>
              <a:rPr lang="zh-CN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：</a:t>
            </a: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197</a:t>
            </a:r>
          </a:p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 </a:t>
            </a:r>
            <a:r>
              <a:rPr lang="zh-CN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      炎症： </a:t>
            </a: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79</a:t>
            </a:r>
          </a:p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 </a:t>
            </a:r>
            <a:r>
              <a:rPr lang="zh-CN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      低危： </a:t>
            </a: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28</a:t>
            </a:r>
          </a:p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 </a:t>
            </a:r>
            <a:r>
              <a:rPr lang="zh-CN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      高危： </a:t>
            </a: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55</a:t>
            </a:r>
          </a:p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 </a:t>
            </a:r>
            <a:r>
              <a:rPr lang="zh-CN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      癌症：</a:t>
            </a: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138</a:t>
            </a:r>
          </a:p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（</a:t>
            </a:r>
            <a:r>
              <a:rPr lang="zh-CN" altLang="en-US" sz="12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每张三维数据包含</a:t>
            </a:r>
            <a:r>
              <a:rPr lang="en-US" altLang="zh-CN" sz="12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600</a:t>
            </a:r>
            <a:r>
              <a:rPr lang="zh-CN" altLang="en-US" sz="12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张二维数据</a:t>
            </a:r>
            <a:r>
              <a:rPr lang="zh-CN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）</a:t>
            </a:r>
            <a:endParaRPr lang="en-US" altLang="zh-CN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  <a:sym typeface="Helvetica"/>
              </a:rPr>
              <a:t> </a:t>
            </a:r>
            <a:r>
              <a:rPr lang="zh-CN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  <a:sym typeface="Helvetica"/>
              </a:rPr>
              <a:t> </a:t>
            </a:r>
            <a:r>
              <a:rPr lang="zh-CN" altLang="en-US" sz="1200" dirty="0">
                <a:sym typeface="Helvetica"/>
              </a:rPr>
              <a:t> </a:t>
            </a:r>
          </a:p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  <a:sym typeface="Helvetica"/>
              </a:rPr>
              <a:t>	</a:t>
            </a:r>
          </a:p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  <a:sym typeface="Helvetica"/>
              </a:rPr>
              <a:t> </a:t>
            </a:r>
            <a:r>
              <a:rPr lang="zh-CN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  <a:sym typeface="Helvetica"/>
              </a:rPr>
              <a:t>  </a:t>
            </a:r>
          </a:p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zh-CN" altLang="en-US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179445" y="2100072"/>
            <a:ext cx="2645410" cy="4134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  <a:sym typeface="Helvetica"/>
              </a:rPr>
              <a:t>   目前，最常用的宫颈癌筛查技术存在一些缺陷。 </a:t>
            </a:r>
            <a:r>
              <a:rPr lang="zh-CN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 </a:t>
            </a:r>
            <a:endParaRPr lang="en-US" altLang="zh-CN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 </a:t>
            </a:r>
            <a:r>
              <a:rPr lang="zh-CN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   因此希望，研究深度学习在宫颈癌医疗图像上的应用。以现有的数据集进行训练，实现对宫颈癌医疗数据的分类和预测。从而弥补现有技术的不足。</a:t>
            </a:r>
            <a:endParaRPr lang="en-US" altLang="zh-CN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US" altLang="zh-CN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zh-CN" altLang="en-US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zh-CN" altLang="en-US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089015" y="2063627"/>
            <a:ext cx="2832735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   </a:t>
            </a:r>
            <a:endParaRPr lang="zh-CN" altLang="en-US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89092" y="3015616"/>
            <a:ext cx="2577377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  使用深度学习的方法，产生更多的医疗图像数据。用于训练。</a:t>
            </a:r>
          </a:p>
        </p:txBody>
      </p:sp>
    </p:spTree>
    <p:extLst>
      <p:ext uri="{BB962C8B-B14F-4D97-AF65-F5344CB8AC3E}">
        <p14:creationId xmlns:p14="http://schemas.microsoft.com/office/powerpoint/2010/main" val="206597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3.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043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P3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分类与预测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9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089015" y="2063627"/>
            <a:ext cx="2832735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 sz="12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   </a:t>
            </a:r>
            <a:endParaRPr lang="zh-CN" altLang="en-US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4328" y="1398231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卷积神经网络存在缺点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51463" y="2437323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·</a:t>
            </a:r>
            <a:r>
              <a:rPr lang="zh-CN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提取重要特征</a:t>
            </a:r>
            <a:endParaRPr lang="en-US" altLang="zh-CN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charset="0"/>
            </a:endParaRPr>
          </a:p>
          <a:p>
            <a:r>
              <a:rPr lang="zh-CN" altLang="zh-CN" dirty="0"/>
              <a:t>·</a:t>
            </a:r>
            <a:r>
              <a:rPr lang="zh-CN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组合简单特征行程复杂特征</a:t>
            </a:r>
            <a:endParaRPr lang="en-US" altLang="zh-CN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charset="0"/>
            </a:endParaRPr>
          </a:p>
          <a:p>
            <a:r>
              <a:rPr lang="zh-CN" altLang="zh-CN" dirty="0"/>
              <a:t>·</a:t>
            </a:r>
            <a:r>
              <a:rPr lang="zh-CN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charset="0"/>
              </a:rPr>
              <a:t>产生分类结果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54448" y="1974295"/>
            <a:ext cx="192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CNNs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如何工作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?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1" name="图片 10" descr="Screen Shot 2018-05-02 at 5.00.11 PM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040" y="3676949"/>
            <a:ext cx="504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7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753</TotalTime>
  <Words>750</Words>
  <Application>Microsoft Macintosh PowerPoint</Application>
  <PresentationFormat>全屏显示(4:3)</PresentationFormat>
  <Paragraphs>111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DengXian</vt:lpstr>
      <vt:lpstr>黑体</vt:lpstr>
      <vt:lpstr>宋体</vt:lpstr>
      <vt:lpstr>微软雅黑</vt:lpstr>
      <vt:lpstr>微软雅黑 Light</vt:lpstr>
      <vt:lpstr>STHeiti Light</vt:lpstr>
      <vt:lpstr>Arial</vt:lpstr>
      <vt:lpstr>Calibri</vt:lpstr>
      <vt:lpstr>Calibri Light</vt:lpstr>
      <vt:lpstr>Helvetica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Microsoft Office 用户</cp:lastModifiedBy>
  <cp:revision>548</cp:revision>
  <dcterms:created xsi:type="dcterms:W3CDTF">2015-07-31T01:43:00Z</dcterms:created>
  <dcterms:modified xsi:type="dcterms:W3CDTF">2018-11-10T07:15:43Z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