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2" r:id="rId3"/>
    <p:sldId id="257" r:id="rId4"/>
    <p:sldId id="264" r:id="rId5"/>
    <p:sldId id="258" r:id="rId6"/>
    <p:sldId id="265" r:id="rId7"/>
    <p:sldId id="260" r:id="rId8"/>
    <p:sldId id="266" r:id="rId9"/>
    <p:sldId id="259" r:id="rId10"/>
    <p:sldId id="263" r:id="rId11"/>
    <p:sldId id="267" r:id="rId12"/>
    <p:sldId id="268" r:id="rId13"/>
    <p:sldId id="269" r:id="rId14"/>
    <p:sldId id="261" r:id="rId15"/>
    <p:sldId id="270" r:id="rId16"/>
    <p:sldId id="272"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27" autoAdjust="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196DCF-51AD-47F4-902C-EE22102CD411}" type="datetimeFigureOut">
              <a:rPr lang="zh-CN" altLang="en-US" smtClean="0"/>
              <a:t>2019/1/11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8996C-939F-4D82-95F6-F26898491E14}" type="slidenum">
              <a:rPr lang="zh-CN" altLang="en-US" smtClean="0"/>
              <a:t>‹#›</a:t>
            </a:fld>
            <a:endParaRPr lang="zh-CN" altLang="en-US"/>
          </a:p>
        </p:txBody>
      </p:sp>
    </p:spTree>
    <p:extLst>
      <p:ext uri="{BB962C8B-B14F-4D97-AF65-F5344CB8AC3E}">
        <p14:creationId xmlns:p14="http://schemas.microsoft.com/office/powerpoint/2010/main" val="284093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用深度学习分类器识别和可视化糖尿病视网膜病变诊断的潜在独立原因</a:t>
            </a:r>
            <a:endParaRPr lang="zh-CN" altLang="en-US" dirty="0"/>
          </a:p>
        </p:txBody>
      </p:sp>
      <p:sp>
        <p:nvSpPr>
          <p:cNvPr id="4" name="灯片编号占位符 3"/>
          <p:cNvSpPr>
            <a:spLocks noGrp="1"/>
          </p:cNvSpPr>
          <p:nvPr>
            <p:ph type="sldNum" sz="quarter" idx="10"/>
          </p:nvPr>
        </p:nvSpPr>
        <p:spPr/>
        <p:txBody>
          <a:bodyPr/>
          <a:lstStyle/>
          <a:p>
            <a:fld id="{D678996C-939F-4D82-95F6-F26898491E14}" type="slidenum">
              <a:rPr lang="zh-CN" altLang="en-US" smtClean="0"/>
              <a:t>1</a:t>
            </a:fld>
            <a:endParaRPr lang="zh-CN" altLang="en-US"/>
          </a:p>
        </p:txBody>
      </p:sp>
    </p:spTree>
    <p:extLst>
      <p:ext uri="{BB962C8B-B14F-4D97-AF65-F5344CB8AC3E}">
        <p14:creationId xmlns:p14="http://schemas.microsoft.com/office/powerpoint/2010/main" val="1532236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dirty="0" smtClean="0">
                <a:solidFill>
                  <a:schemeClr val="tx1"/>
                </a:solidFill>
                <a:effectLst/>
                <a:latin typeface="+mn-lt"/>
                <a:ea typeface="+mn-ea"/>
                <a:cs typeface="+mn-cs"/>
              </a:rPr>
              <a:t>图</a:t>
            </a:r>
            <a:r>
              <a:rPr lang="en-US" altLang="zh-CN" sz="1200" b="0" i="0" u="none" strike="noStrike" kern="1200" dirty="0" smtClean="0">
                <a:solidFill>
                  <a:schemeClr val="tx1"/>
                </a:solidFill>
                <a:effectLst/>
                <a:latin typeface="+mn-lt"/>
                <a:ea typeface="+mn-ea"/>
                <a:cs typeface="+mn-cs"/>
              </a:rPr>
              <a:t>6</a:t>
            </a:r>
            <a:r>
              <a:rPr lang="zh-CN" altLang="en-US" sz="1200" b="0" i="0" u="none" strike="noStrike" kern="1200" dirty="0" smtClean="0">
                <a:solidFill>
                  <a:schemeClr val="tx1"/>
                </a:solidFill>
                <a:effectLst/>
                <a:latin typeface="+mn-lt"/>
                <a:ea typeface="+mn-ea"/>
                <a:cs typeface="+mn-cs"/>
              </a:rPr>
              <a:t>显示了</a:t>
            </a:r>
            <a:r>
              <a:rPr lang="en-US" altLang="zh-CN" sz="1200" b="0" i="0" u="none" strike="noStrike" kern="1200" dirty="0" smtClean="0">
                <a:solidFill>
                  <a:schemeClr val="tx1"/>
                </a:solidFill>
                <a:effectLst/>
                <a:latin typeface="+mn-lt"/>
                <a:ea typeface="+mn-ea"/>
                <a:cs typeface="+mn-cs"/>
              </a:rPr>
              <a:t>ICA2</a:t>
            </a:r>
            <a:r>
              <a:rPr lang="zh-CN" altLang="en-US" sz="1200" b="0" i="0" u="none" strike="noStrike" kern="1200" dirty="0" smtClean="0">
                <a:solidFill>
                  <a:schemeClr val="tx1"/>
                </a:solidFill>
                <a:effectLst/>
                <a:latin typeface="+mn-lt"/>
                <a:ea typeface="+mn-ea"/>
                <a:cs typeface="+mn-cs"/>
              </a:rPr>
              <a:t>的输入空间最终得分。</a:t>
            </a:r>
          </a:p>
          <a:p>
            <a:r>
              <a:rPr lang="zh-CN" altLang="en-US" dirty="0" smtClean="0"/>
              <a:t>我们显示了贡献高于预设极限的点，在这种情况下，值高于两个标准差。 </a:t>
            </a:r>
            <a:endParaRPr lang="en-US" altLang="zh-CN" dirty="0" smtClean="0"/>
          </a:p>
          <a:p>
            <a:r>
              <a:rPr lang="en-US" altLang="zh-CN" dirty="0" smtClean="0"/>
              <a:t>ICA2</a:t>
            </a:r>
            <a:r>
              <a:rPr lang="zh-CN" altLang="en-US" dirty="0" smtClean="0"/>
              <a:t>评分图与真实病变几乎完全匹配，假阳性和假阴性率非常低。 </a:t>
            </a:r>
            <a:r>
              <a:rPr lang="en-US" altLang="zh-CN" dirty="0" smtClean="0"/>
              <a:t>ICA0</a:t>
            </a:r>
            <a:r>
              <a:rPr lang="zh-CN" altLang="en-US" dirty="0" smtClean="0"/>
              <a:t>和</a:t>
            </a:r>
            <a:r>
              <a:rPr lang="en-US" altLang="zh-CN" dirty="0" smtClean="0"/>
              <a:t>ICA1</a:t>
            </a:r>
            <a:r>
              <a:rPr lang="zh-CN" altLang="en-US" dirty="0" smtClean="0"/>
              <a:t>包括与相关病变无关的统计规律。 根据这种解释，我们得出结论，</a:t>
            </a:r>
            <a:r>
              <a:rPr lang="en-US" altLang="zh-CN" dirty="0" smtClean="0"/>
              <a:t>ICA</a:t>
            </a:r>
            <a:r>
              <a:rPr lang="zh-CN" altLang="en-US" dirty="0" smtClean="0"/>
              <a:t>作为一个过滤器，将图像中存在的病变信息与图像中存在的闪烁伪影、噪声和其他统计规律分离开来。 </a:t>
            </a:r>
            <a:endParaRPr lang="zh-CN" altLang="en-US" dirty="0"/>
          </a:p>
        </p:txBody>
      </p:sp>
      <p:sp>
        <p:nvSpPr>
          <p:cNvPr id="4" name="灯片编号占位符 3"/>
          <p:cNvSpPr>
            <a:spLocks noGrp="1"/>
          </p:cNvSpPr>
          <p:nvPr>
            <p:ph type="sldNum" sz="quarter" idx="10"/>
          </p:nvPr>
        </p:nvSpPr>
        <p:spPr/>
        <p:txBody>
          <a:bodyPr/>
          <a:lstStyle/>
          <a:p>
            <a:fld id="{D678996C-939F-4D82-95F6-F26898491E14}" type="slidenum">
              <a:rPr lang="zh-CN" altLang="en-US" smtClean="0"/>
              <a:t>13</a:t>
            </a:fld>
            <a:endParaRPr lang="zh-CN" altLang="en-US"/>
          </a:p>
        </p:txBody>
      </p:sp>
    </p:spTree>
    <p:extLst>
      <p:ext uri="{BB962C8B-B14F-4D97-AF65-F5344CB8AC3E}">
        <p14:creationId xmlns:p14="http://schemas.microsoft.com/office/powerpoint/2010/main" val="2876946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本文研究了一个经过训练的</a:t>
            </a:r>
            <a:r>
              <a:rPr lang="en-US" altLang="zh-CN" dirty="0" smtClean="0"/>
              <a:t>17</a:t>
            </a:r>
            <a:r>
              <a:rPr lang="zh-CN" altLang="en-US" dirty="0" smtClean="0"/>
              <a:t>层糖尿病视网膜病变深度学习分类器的一些特征空间特性。</a:t>
            </a:r>
            <a:endParaRPr lang="en-US" altLang="zh-CN" dirty="0" smtClean="0"/>
          </a:p>
          <a:p>
            <a:r>
              <a:rPr lang="zh-CN" altLang="en-US" dirty="0" smtClean="0"/>
              <a:t>我们假设，如果网络能够实现人类级别的分类，在某种程度上，它能够识别图像中存在的对分类很重要的重要统计规律。 由于最后一层是一个线性分类器，因此必须将这些属性分离，即在最后一层中以线性方式表示。我们对最后一层应用了独立的组件分析，并使用本文所述的方法，以找到最大限度地提高此类压缩版本特征分类能力的组件的最佳数量。 我们通过实验证明，减少到只有</a:t>
            </a:r>
            <a:r>
              <a:rPr lang="en-US" altLang="zh-CN" dirty="0" smtClean="0"/>
              <a:t>3</a:t>
            </a:r>
            <a:r>
              <a:rPr lang="zh-CN" altLang="en-US" dirty="0" smtClean="0"/>
              <a:t>个分量可以达到几乎</a:t>
            </a:r>
            <a:r>
              <a:rPr lang="en-US" altLang="zh-CN" dirty="0" smtClean="0"/>
              <a:t>99%</a:t>
            </a:r>
            <a:r>
              <a:rPr lang="zh-CN" altLang="en-US" dirty="0" smtClean="0"/>
              <a:t>的评估指标。 </a:t>
            </a:r>
            <a:endParaRPr lang="en-US" altLang="zh-CN" dirty="0" smtClean="0"/>
          </a:p>
          <a:p>
            <a:r>
              <a:rPr lang="zh-CN" altLang="en-US" dirty="0" smtClean="0"/>
              <a:t>实验证明，</a:t>
            </a:r>
            <a:r>
              <a:rPr lang="en-US" altLang="zh-CN" dirty="0" smtClean="0"/>
              <a:t>ICA</a:t>
            </a:r>
            <a:r>
              <a:rPr lang="zh-CN" altLang="en-US" dirty="0" smtClean="0"/>
              <a:t>压缩算法能够提取分类所需的所有重要元素。 对于这些元素，我们应用可视化技术来识别每个组件图像中的元素，并使用基于像素的可视化技术。 我们能够为每幅图像生成三个地图，每个地图识别出独立的统计规律，这些规律对分类很重要。 我们的方法不仅可以对视网膜图像进行分类，而且还可以识别和定位疾病的数学独立症状的图像。 </a:t>
            </a:r>
            <a:endParaRPr lang="zh-CN" altLang="en-US" dirty="0"/>
          </a:p>
        </p:txBody>
      </p:sp>
      <p:sp>
        <p:nvSpPr>
          <p:cNvPr id="4" name="灯片编号占位符 3"/>
          <p:cNvSpPr>
            <a:spLocks noGrp="1"/>
          </p:cNvSpPr>
          <p:nvPr>
            <p:ph type="sldNum" sz="quarter" idx="10"/>
          </p:nvPr>
        </p:nvSpPr>
        <p:spPr/>
        <p:txBody>
          <a:bodyPr/>
          <a:lstStyle/>
          <a:p>
            <a:fld id="{D678996C-939F-4D82-95F6-F26898491E14}" type="slidenum">
              <a:rPr lang="zh-CN" altLang="en-US" smtClean="0"/>
              <a:t>14</a:t>
            </a:fld>
            <a:endParaRPr lang="zh-CN" altLang="en-US"/>
          </a:p>
        </p:txBody>
      </p:sp>
    </p:spTree>
    <p:extLst>
      <p:ext uri="{BB962C8B-B14F-4D97-AF65-F5344CB8AC3E}">
        <p14:creationId xmlns:p14="http://schemas.microsoft.com/office/powerpoint/2010/main" val="4077283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78996C-939F-4D82-95F6-F26898491E14}" type="slidenum">
              <a:rPr lang="zh-CN" altLang="en-US" smtClean="0"/>
              <a:t>15</a:t>
            </a:fld>
            <a:endParaRPr lang="zh-CN" altLang="en-US"/>
          </a:p>
        </p:txBody>
      </p:sp>
    </p:spTree>
    <p:extLst>
      <p:ext uri="{BB962C8B-B14F-4D97-AF65-F5344CB8AC3E}">
        <p14:creationId xmlns:p14="http://schemas.microsoft.com/office/powerpoint/2010/main" val="3095088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smtClean="0">
                <a:solidFill>
                  <a:schemeClr val="tx1"/>
                </a:solidFill>
                <a:effectLst/>
                <a:latin typeface="+mn-lt"/>
                <a:ea typeface="+mn-ea"/>
                <a:cs typeface="+mn-cs"/>
              </a:rPr>
              <a:t>ICA</a:t>
            </a:r>
            <a:r>
              <a:rPr lang="zh-CN" altLang="en-US" sz="1200" b="0" i="0" u="none" strike="noStrike" kern="1200" dirty="0" smtClean="0">
                <a:solidFill>
                  <a:schemeClr val="tx1"/>
                </a:solidFill>
                <a:effectLst/>
                <a:latin typeface="+mn-lt"/>
                <a:ea typeface="+mn-ea"/>
                <a:cs typeface="+mn-cs"/>
              </a:rPr>
              <a:t>的盲信号分析领域的一个强有力方法，也是求非高斯分布数据隐含因子的方法。从之前我们熟悉的样本</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特征角度看，我们使用</a:t>
            </a:r>
            <a:r>
              <a:rPr lang="en-US" altLang="zh-CN" sz="1200" b="0" i="0" u="none" strike="noStrike" kern="1200" dirty="0" smtClean="0">
                <a:solidFill>
                  <a:schemeClr val="tx1"/>
                </a:solidFill>
                <a:effectLst/>
                <a:latin typeface="+mn-lt"/>
                <a:ea typeface="+mn-ea"/>
                <a:cs typeface="+mn-cs"/>
              </a:rPr>
              <a:t>ICA</a:t>
            </a:r>
            <a:r>
              <a:rPr lang="zh-CN" altLang="en-US" sz="1200" b="0" i="0" u="none" strike="noStrike" kern="1200" dirty="0" smtClean="0">
                <a:solidFill>
                  <a:schemeClr val="tx1"/>
                </a:solidFill>
                <a:effectLst/>
                <a:latin typeface="+mn-lt"/>
                <a:ea typeface="+mn-ea"/>
                <a:cs typeface="+mn-cs"/>
              </a:rPr>
              <a:t>的前提条件是，认为样本数据由独立非高斯分布的隐含因子产生，隐含因子个数等于特征数，我们要求的是隐含因子。而</a:t>
            </a:r>
            <a:r>
              <a:rPr lang="en-US" altLang="zh-CN" sz="1200" b="0" i="0" u="none" strike="noStrike" kern="1200" dirty="0" smtClean="0">
                <a:solidFill>
                  <a:schemeClr val="tx1"/>
                </a:solidFill>
                <a:effectLst/>
                <a:latin typeface="+mn-lt"/>
                <a:ea typeface="+mn-ea"/>
                <a:cs typeface="+mn-cs"/>
              </a:rPr>
              <a:t>PCA</a:t>
            </a:r>
            <a:r>
              <a:rPr lang="zh-CN" altLang="en-US" sz="1200" b="0" i="0" u="none" strike="noStrike" kern="1200" dirty="0" smtClean="0">
                <a:solidFill>
                  <a:schemeClr val="tx1"/>
                </a:solidFill>
                <a:effectLst/>
                <a:latin typeface="+mn-lt"/>
                <a:ea typeface="+mn-ea"/>
                <a:cs typeface="+mn-cs"/>
              </a:rPr>
              <a:t>认为特征是由</a:t>
            </a:r>
            <a:r>
              <a:rPr lang="en-US" altLang="zh-CN" sz="1200" b="0" i="0" u="none" strike="noStrike" kern="1200" dirty="0" smtClean="0">
                <a:solidFill>
                  <a:schemeClr val="tx1"/>
                </a:solidFill>
                <a:effectLst/>
                <a:latin typeface="+mn-lt"/>
                <a:ea typeface="+mn-ea"/>
                <a:cs typeface="+mn-cs"/>
              </a:rPr>
              <a:t>k</a:t>
            </a:r>
            <a:r>
              <a:rPr lang="zh-CN" altLang="en-US" sz="1200" b="0" i="0" u="none" strike="noStrike" kern="1200" dirty="0" smtClean="0">
                <a:solidFill>
                  <a:schemeClr val="tx1"/>
                </a:solidFill>
                <a:effectLst/>
                <a:latin typeface="+mn-lt"/>
                <a:ea typeface="+mn-ea"/>
                <a:cs typeface="+mn-cs"/>
              </a:rPr>
              <a:t>个正交的特征（也可看作是隐含因子）生成的，我们要求的是数据在新特征上的投影。同是因子分析，一个用来更适合用来还原信号（因为信号比较有规律，经常不是高斯分布的），一个更适合用来降维（用那么多特征干嘛，</a:t>
            </a:r>
            <a:r>
              <a:rPr lang="en-US" altLang="zh-CN" sz="1200" b="0" i="0" u="none" strike="noStrike" kern="1200" dirty="0" smtClean="0">
                <a:solidFill>
                  <a:schemeClr val="tx1"/>
                </a:solidFill>
                <a:effectLst/>
                <a:latin typeface="+mn-lt"/>
                <a:ea typeface="+mn-ea"/>
                <a:cs typeface="+mn-cs"/>
              </a:rPr>
              <a:t>k</a:t>
            </a:r>
            <a:r>
              <a:rPr lang="zh-CN" altLang="en-US" sz="1200" b="0" i="0" u="none" strike="noStrike" kern="1200" dirty="0" smtClean="0">
                <a:solidFill>
                  <a:schemeClr val="tx1"/>
                </a:solidFill>
                <a:effectLst/>
                <a:latin typeface="+mn-lt"/>
                <a:ea typeface="+mn-ea"/>
                <a:cs typeface="+mn-cs"/>
              </a:rPr>
              <a:t>个正交的即可）。有时候也需要组合两者一起使用</a:t>
            </a:r>
            <a:r>
              <a:rPr lang="en-US" altLang="zh-CN" sz="1200" b="0" i="0" u="none" strike="noStrike" kern="1200" dirty="0" smtClean="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D678996C-939F-4D82-95F6-F26898491E14}" type="slidenum">
              <a:rPr lang="zh-CN" altLang="en-US" smtClean="0"/>
              <a:t>16</a:t>
            </a:fld>
            <a:endParaRPr lang="zh-CN" altLang="en-US"/>
          </a:p>
        </p:txBody>
      </p:sp>
    </p:spTree>
    <p:extLst>
      <p:ext uri="{BB962C8B-B14F-4D97-AF65-F5344CB8AC3E}">
        <p14:creationId xmlns:p14="http://schemas.microsoft.com/office/powerpoint/2010/main" val="3466906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678996C-939F-4D82-95F6-F26898491E14}" type="slidenum">
              <a:rPr lang="zh-CN" altLang="en-US" smtClean="0"/>
              <a:t>17</a:t>
            </a:fld>
            <a:endParaRPr lang="zh-CN" altLang="en-US"/>
          </a:p>
        </p:txBody>
      </p:sp>
    </p:spTree>
    <p:extLst>
      <p:ext uri="{BB962C8B-B14F-4D97-AF65-F5344CB8AC3E}">
        <p14:creationId xmlns:p14="http://schemas.microsoft.com/office/powerpoint/2010/main" val="4220438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在本文中，我们在分数图的解释上前进了一步，并没有直接可视化更重要的像素。</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而是使用独立组件分析（</a:t>
            </a:r>
            <a:r>
              <a:rPr lang="en-US" altLang="zh-CN" dirty="0" smtClean="0"/>
              <a:t>ICA</a:t>
            </a:r>
            <a:r>
              <a:rPr lang="zh-CN" altLang="en-US" dirty="0" smtClean="0"/>
              <a:t>）将最后一个特征层的信息分割成独立的特征，试图识别并分离与疾病相关的独立元素。</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我们使用像素相关传播派生的方法来可视化输入空间中的独立组件。 </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不仅可以生成重要的像素图，还可以区分疾病的潜在独立原因。</a:t>
            </a:r>
            <a:endParaRPr lang="en-US" altLang="zh-CN" dirty="0" smtClean="0"/>
          </a:p>
        </p:txBody>
      </p:sp>
      <p:sp>
        <p:nvSpPr>
          <p:cNvPr id="4" name="灯片编号占位符 3"/>
          <p:cNvSpPr>
            <a:spLocks noGrp="1"/>
          </p:cNvSpPr>
          <p:nvPr>
            <p:ph type="sldNum" sz="quarter" idx="10"/>
          </p:nvPr>
        </p:nvSpPr>
        <p:spPr/>
        <p:txBody>
          <a:bodyPr/>
          <a:lstStyle/>
          <a:p>
            <a:fld id="{D678996C-939F-4D82-95F6-F26898491E14}" type="slidenum">
              <a:rPr lang="zh-CN" altLang="en-US" smtClean="0"/>
              <a:t>5</a:t>
            </a:fld>
            <a:endParaRPr lang="zh-CN" altLang="en-US"/>
          </a:p>
        </p:txBody>
      </p:sp>
    </p:spTree>
    <p:extLst>
      <p:ext uri="{BB962C8B-B14F-4D97-AF65-F5344CB8AC3E}">
        <p14:creationId xmlns:p14="http://schemas.microsoft.com/office/powerpoint/2010/main" val="3293215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对原模型进行修改，在最后一层特征空间后添加一个新的层，在线计算出每个图像的分量。该层是一个线性变换，是一个降维层。最后将低维独立分量层线性地进行分类。</a:t>
            </a:r>
            <a:endParaRPr lang="en-US" altLang="zh-CN" dirty="0" smtClean="0"/>
          </a:p>
          <a:p>
            <a:r>
              <a:rPr lang="zh-CN" altLang="en-US" dirty="0" smtClean="0"/>
              <a:t>使用不同数量的独立成分，并将原始模型的分类性能与通过减少计算组件数量的线性组合获得的分类性能进行比较，可以找到不会显著降低原始模型分类性能的最佳组件数量（</a:t>
            </a:r>
            <a:r>
              <a:rPr lang="en-US" altLang="zh-CN" dirty="0" smtClean="0"/>
              <a:t>n</a:t>
            </a:r>
            <a:r>
              <a:rPr lang="zh-CN" altLang="en-US" dirty="0" smtClean="0"/>
              <a:t>）。</a:t>
            </a:r>
            <a:endParaRPr lang="en-US" altLang="zh-CN" dirty="0" smtClean="0"/>
          </a:p>
          <a:p>
            <a:r>
              <a:rPr lang="zh-CN" altLang="en-US" dirty="0" smtClean="0"/>
              <a:t>在识别出最优</a:t>
            </a:r>
            <a:r>
              <a:rPr lang="en-US" altLang="zh-CN" dirty="0" smtClean="0"/>
              <a:t>n</a:t>
            </a:r>
            <a:r>
              <a:rPr lang="zh-CN" altLang="en-US" dirty="0" smtClean="0"/>
              <a:t>后，我们使用感受野和像素解释模型来可视化输入空间中的独立分数。 </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D678996C-939F-4D82-95F6-F26898491E14}" type="slidenum">
              <a:rPr lang="zh-CN" altLang="en-US" smtClean="0"/>
              <a:t>6</a:t>
            </a:fld>
            <a:endParaRPr lang="zh-CN" altLang="en-US"/>
          </a:p>
        </p:txBody>
      </p:sp>
    </p:spTree>
    <p:extLst>
      <p:ext uri="{BB962C8B-B14F-4D97-AF65-F5344CB8AC3E}">
        <p14:creationId xmlns:p14="http://schemas.microsoft.com/office/powerpoint/2010/main" val="389849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Ftrain</a:t>
            </a:r>
            <a:r>
              <a:rPr lang="zh-CN" altLang="en-US" dirty="0" smtClean="0"/>
              <a:t>：训练集的所有特征向量集</a:t>
            </a:r>
            <a:r>
              <a:rPr lang="zh-CN" altLang="en-US" baseline="0" dirty="0" smtClean="0"/>
              <a:t>。</a:t>
            </a:r>
            <a:r>
              <a:rPr lang="en-US" altLang="zh-CN" baseline="0" dirty="0" smtClean="0"/>
              <a:t>T</a:t>
            </a:r>
            <a:r>
              <a:rPr lang="zh-CN" altLang="en-US" baseline="0" dirty="0" smtClean="0"/>
              <a:t>是训练集的元素个数，</a:t>
            </a:r>
            <a:r>
              <a:rPr lang="en-US" altLang="zh-CN" baseline="0" dirty="0" smtClean="0"/>
              <a:t>M</a:t>
            </a:r>
            <a:r>
              <a:rPr lang="zh-CN" altLang="en-US" baseline="0" dirty="0" smtClean="0"/>
              <a:t>是特征空间向量的维数。 </a:t>
            </a:r>
            <a:endParaRPr lang="en-US" altLang="zh-CN" baseline="0" dirty="0" smtClean="0"/>
          </a:p>
          <a:p>
            <a:r>
              <a:rPr lang="en-US" altLang="zh-CN" dirty="0" smtClean="0"/>
              <a:t>Strain</a:t>
            </a:r>
            <a:r>
              <a:rPr lang="zh-CN" altLang="en-US" dirty="0" smtClean="0"/>
              <a:t>：根据</a:t>
            </a:r>
            <a:r>
              <a:rPr lang="en-US" altLang="zh-CN" dirty="0" err="1" smtClean="0"/>
              <a:t>Ftrain</a:t>
            </a:r>
            <a:r>
              <a:rPr lang="zh-CN" altLang="en-US" dirty="0" smtClean="0"/>
              <a:t>计算得出的一组</a:t>
            </a:r>
            <a:r>
              <a:rPr lang="en-US" altLang="zh-CN" dirty="0" smtClean="0"/>
              <a:t>IC</a:t>
            </a:r>
            <a:r>
              <a:rPr lang="zh-CN" altLang="en-US" dirty="0" smtClean="0"/>
              <a:t>。</a:t>
            </a:r>
            <a:r>
              <a:rPr lang="en-US" altLang="zh-CN" dirty="0" smtClean="0"/>
              <a:t>n</a:t>
            </a:r>
            <a:r>
              <a:rPr lang="zh-CN" altLang="en-US" dirty="0" smtClean="0"/>
              <a:t>为</a:t>
            </a:r>
            <a:r>
              <a:rPr lang="en-US" altLang="zh-CN" dirty="0" smtClean="0"/>
              <a:t>IC</a:t>
            </a:r>
            <a:r>
              <a:rPr lang="zh-CN" altLang="en-US" dirty="0" smtClean="0"/>
              <a:t>数，</a:t>
            </a:r>
            <a:r>
              <a:rPr lang="en-US" altLang="zh-CN" dirty="0" smtClean="0"/>
              <a:t>n&lt;m</a:t>
            </a:r>
            <a:r>
              <a:rPr lang="zh-CN" altLang="en-US" dirty="0" smtClean="0"/>
              <a:t>。每个</a:t>
            </a:r>
            <a:r>
              <a:rPr lang="en-US" altLang="zh-CN" dirty="0" smtClean="0"/>
              <a:t>s</a:t>
            </a:r>
            <a:r>
              <a:rPr lang="zh-CN" altLang="en-US" dirty="0" smtClean="0"/>
              <a:t>（</a:t>
            </a:r>
            <a:r>
              <a:rPr lang="en-US" altLang="zh-CN" dirty="0" smtClean="0"/>
              <a:t>i</a:t>
            </a:r>
            <a:r>
              <a:rPr lang="zh-CN" altLang="en-US" dirty="0" smtClean="0"/>
              <a:t>）可以表示为</a:t>
            </a:r>
            <a:r>
              <a:rPr lang="en-US" altLang="zh-CN" dirty="0" smtClean="0"/>
              <a:t>f</a:t>
            </a:r>
            <a:r>
              <a:rPr lang="zh-CN" altLang="en-US" dirty="0" smtClean="0"/>
              <a:t>（</a:t>
            </a:r>
            <a:r>
              <a:rPr lang="en-US" altLang="zh-CN" dirty="0" smtClean="0"/>
              <a:t>i</a:t>
            </a:r>
            <a:r>
              <a:rPr lang="zh-CN" altLang="en-US" dirty="0" smtClean="0"/>
              <a:t>）的线性组合：。</a:t>
            </a:r>
            <a:endParaRPr lang="en-US" altLang="zh-CN" dirty="0" smtClean="0"/>
          </a:p>
          <a:p>
            <a:r>
              <a:rPr lang="zh-CN" altLang="en-US" dirty="0" smtClean="0"/>
              <a:t>其中</a:t>
            </a:r>
            <a:r>
              <a:rPr lang="en-US" altLang="zh-CN" dirty="0" smtClean="0"/>
              <a:t>w</a:t>
            </a:r>
            <a:r>
              <a:rPr lang="zh-CN" altLang="en-US" dirty="0" smtClean="0"/>
              <a:t>是使用优化方法计算的，最小化</a:t>
            </a:r>
            <a:r>
              <a:rPr lang="en-US" altLang="zh-CN" dirty="0" smtClean="0"/>
              <a:t>n</a:t>
            </a:r>
            <a:r>
              <a:rPr lang="zh-CN" altLang="en-US" dirty="0" smtClean="0"/>
              <a:t>个</a:t>
            </a:r>
            <a:r>
              <a:rPr lang="en-US" altLang="zh-CN" dirty="0" err="1" smtClean="0"/>
              <a:t>ic</a:t>
            </a:r>
            <a:r>
              <a:rPr lang="zh-CN" altLang="en-US" dirty="0" smtClean="0"/>
              <a:t>之间的相互信息 。</a:t>
            </a:r>
            <a:endParaRPr lang="en-US" altLang="zh-CN" dirty="0" smtClean="0"/>
          </a:p>
        </p:txBody>
      </p:sp>
      <p:sp>
        <p:nvSpPr>
          <p:cNvPr id="4" name="灯片编号占位符 3"/>
          <p:cNvSpPr>
            <a:spLocks noGrp="1"/>
          </p:cNvSpPr>
          <p:nvPr>
            <p:ph type="sldNum" sz="quarter" idx="10"/>
          </p:nvPr>
        </p:nvSpPr>
        <p:spPr/>
        <p:txBody>
          <a:bodyPr/>
          <a:lstStyle/>
          <a:p>
            <a:fld id="{D678996C-939F-4D82-95F6-F26898491E14}" type="slidenum">
              <a:rPr lang="zh-CN" altLang="en-US" smtClean="0"/>
              <a:t>7</a:t>
            </a:fld>
            <a:endParaRPr lang="zh-CN" altLang="en-US"/>
          </a:p>
        </p:txBody>
      </p:sp>
    </p:spTree>
    <p:extLst>
      <p:ext uri="{BB962C8B-B14F-4D97-AF65-F5344CB8AC3E}">
        <p14:creationId xmlns:p14="http://schemas.microsoft.com/office/powerpoint/2010/main" val="4167589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a:t>
            </a:r>
            <a:r>
              <a:rPr lang="en-US" altLang="zh-CN" dirty="0" err="1" smtClean="0"/>
              <a:t>Ftrain</a:t>
            </a:r>
            <a:r>
              <a:rPr lang="zh-CN" altLang="en-US" dirty="0" smtClean="0"/>
              <a:t>解决的序数回归问题可以表示为。</a:t>
            </a:r>
            <a:endParaRPr lang="en-US" altLang="zh-CN" dirty="0" smtClean="0"/>
          </a:p>
          <a:p>
            <a:r>
              <a:rPr lang="zh-CN" altLang="en-US" dirty="0" smtClean="0"/>
              <a:t>当</a:t>
            </a:r>
            <a:r>
              <a:rPr lang="en-US" altLang="zh-CN" dirty="0" smtClean="0"/>
              <a:t>c</a:t>
            </a:r>
            <a:r>
              <a:rPr lang="zh-CN" altLang="en-US" dirty="0" smtClean="0"/>
              <a:t>（</a:t>
            </a:r>
            <a:r>
              <a:rPr lang="en-US" altLang="zh-CN" dirty="0" smtClean="0"/>
              <a:t>i</a:t>
            </a:r>
            <a:r>
              <a:rPr lang="zh-CN" altLang="en-US" dirty="0" smtClean="0"/>
              <a:t>）</a:t>
            </a:r>
            <a:r>
              <a:rPr lang="en-US" altLang="zh-CN" dirty="0" smtClean="0"/>
              <a:t>=</a:t>
            </a:r>
            <a:r>
              <a:rPr lang="en-US" altLang="zh-CN" dirty="0" err="1" smtClean="0"/>
              <a:t>af</a:t>
            </a:r>
            <a:r>
              <a:rPr lang="zh-CN" altLang="en-US" dirty="0" smtClean="0"/>
              <a:t>（</a:t>
            </a:r>
            <a:r>
              <a:rPr lang="en-US" altLang="zh-CN" dirty="0" smtClean="0"/>
              <a:t>i</a:t>
            </a:r>
            <a:r>
              <a:rPr lang="zh-CN" altLang="en-US" dirty="0" smtClean="0"/>
              <a:t>）为预测类向量，</a:t>
            </a:r>
            <a:r>
              <a:rPr lang="en-US" altLang="zh-CN" dirty="0" smtClean="0"/>
              <a:t>k</a:t>
            </a:r>
            <a:r>
              <a:rPr lang="zh-CN" altLang="en-US" dirty="0" smtClean="0"/>
              <a:t>为神经网络训练过程中使用的评价函数，为验证集计算。</a:t>
            </a:r>
            <a:endParaRPr lang="en-US" altLang="zh-CN" dirty="0" smtClean="0"/>
          </a:p>
          <a:p>
            <a:r>
              <a:rPr lang="zh-CN" altLang="en-US" dirty="0" smtClean="0"/>
              <a:t>我们希望使用减少的</a:t>
            </a:r>
            <a:r>
              <a:rPr lang="en-US" altLang="zh-CN" dirty="0" smtClean="0"/>
              <a:t>ICA</a:t>
            </a:r>
            <a:r>
              <a:rPr lang="zh-CN" altLang="en-US" dirty="0" smtClean="0"/>
              <a:t>组件（功能空间压缩版本）来解决相同的问题。</a:t>
            </a:r>
            <a:endParaRPr lang="en-US" altLang="zh-CN" dirty="0" smtClean="0"/>
          </a:p>
          <a:p>
            <a:r>
              <a:rPr lang="zh-CN" altLang="en-US" dirty="0" smtClean="0"/>
              <a:t>当</a:t>
            </a:r>
            <a:r>
              <a:rPr lang="en-US" altLang="zh-CN" dirty="0" smtClean="0"/>
              <a:t>c0</a:t>
            </a:r>
            <a:r>
              <a:rPr lang="zh-CN" altLang="en-US" dirty="0" smtClean="0"/>
              <a:t>（</a:t>
            </a:r>
            <a:r>
              <a:rPr lang="en-US" altLang="zh-CN" dirty="0" smtClean="0"/>
              <a:t>i</a:t>
            </a:r>
            <a:r>
              <a:rPr lang="zh-CN" altLang="en-US" dirty="0" smtClean="0"/>
              <a:t>）</a:t>
            </a:r>
            <a:r>
              <a:rPr lang="en-US" altLang="zh-CN" dirty="0" smtClean="0"/>
              <a:t>=</a:t>
            </a:r>
            <a:r>
              <a:rPr lang="en-US" altLang="zh-CN" dirty="0" err="1" smtClean="0"/>
              <a:t>bs</a:t>
            </a:r>
            <a:r>
              <a:rPr lang="zh-CN" altLang="en-US" dirty="0" smtClean="0"/>
              <a:t>（</a:t>
            </a:r>
            <a:r>
              <a:rPr lang="en-US" altLang="zh-CN" dirty="0" smtClean="0"/>
              <a:t>i</a:t>
            </a:r>
            <a:r>
              <a:rPr lang="zh-CN" altLang="en-US" dirty="0" smtClean="0"/>
              <a:t>）时，使用</a:t>
            </a:r>
            <a:r>
              <a:rPr lang="en-US" altLang="zh-CN" dirty="0" smtClean="0"/>
              <a:t>n</a:t>
            </a:r>
            <a:r>
              <a:rPr lang="zh-CN" altLang="en-US" dirty="0" smtClean="0"/>
              <a:t>个</a:t>
            </a:r>
            <a:r>
              <a:rPr lang="en-US" altLang="zh-CN" dirty="0" err="1" smtClean="0"/>
              <a:t>ic</a:t>
            </a:r>
            <a:r>
              <a:rPr lang="zh-CN" altLang="en-US" dirty="0" smtClean="0"/>
              <a:t>预测类向量。 </a:t>
            </a:r>
            <a:endParaRPr lang="en-US" altLang="zh-CN" dirty="0" smtClean="0"/>
          </a:p>
          <a:p>
            <a:r>
              <a:rPr lang="zh-CN" altLang="en-US" dirty="0" smtClean="0"/>
              <a:t>要选择的最佳</a:t>
            </a:r>
            <a:r>
              <a:rPr lang="en-US" altLang="zh-CN" dirty="0" smtClean="0"/>
              <a:t>IC</a:t>
            </a:r>
            <a:r>
              <a:rPr lang="zh-CN" altLang="en-US" dirty="0" smtClean="0"/>
              <a:t>数量是将两种型号之间的性能差异最小化的</a:t>
            </a:r>
            <a:r>
              <a:rPr lang="en-US" altLang="zh-CN" dirty="0" smtClean="0"/>
              <a:t>IC</a:t>
            </a:r>
            <a:r>
              <a:rPr lang="zh-CN" altLang="en-US" dirty="0" smtClean="0"/>
              <a:t>数量。</a:t>
            </a:r>
            <a:endParaRPr lang="zh-CN" altLang="en-US" dirty="0"/>
          </a:p>
        </p:txBody>
      </p:sp>
      <p:sp>
        <p:nvSpPr>
          <p:cNvPr id="4" name="灯片编号占位符 3"/>
          <p:cNvSpPr>
            <a:spLocks noGrp="1"/>
          </p:cNvSpPr>
          <p:nvPr>
            <p:ph type="sldNum" sz="quarter" idx="10"/>
          </p:nvPr>
        </p:nvSpPr>
        <p:spPr/>
        <p:txBody>
          <a:bodyPr/>
          <a:lstStyle/>
          <a:p>
            <a:fld id="{D678996C-939F-4D82-95F6-F26898491E14}" type="slidenum">
              <a:rPr lang="zh-CN" altLang="en-US" smtClean="0"/>
              <a:t>8</a:t>
            </a:fld>
            <a:endParaRPr lang="zh-CN" altLang="en-US"/>
          </a:p>
        </p:txBody>
      </p:sp>
    </p:spTree>
    <p:extLst>
      <p:ext uri="{BB962C8B-B14F-4D97-AF65-F5344CB8AC3E}">
        <p14:creationId xmlns:p14="http://schemas.microsoft.com/office/powerpoint/2010/main" val="768993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利用所有训练集的</a:t>
            </a:r>
            <a:r>
              <a:rPr lang="en-US" altLang="zh-CN" dirty="0" smtClean="0"/>
              <a:t>64</a:t>
            </a:r>
            <a:r>
              <a:rPr lang="zh-CN" altLang="en-US" dirty="0" smtClean="0"/>
              <a:t>维特征空间向量（</a:t>
            </a:r>
            <a:r>
              <a:rPr lang="en-US" altLang="zh-CN" dirty="0" smtClean="0"/>
              <a:t>m=64</a:t>
            </a:r>
            <a:r>
              <a:rPr lang="zh-CN" altLang="en-US" dirty="0" smtClean="0"/>
              <a:t>），利用不同的</a:t>
            </a:r>
            <a:r>
              <a:rPr lang="en-US" altLang="zh-CN" dirty="0" smtClean="0"/>
              <a:t>n</a:t>
            </a:r>
            <a:r>
              <a:rPr lang="zh-CN" altLang="en-US" dirty="0" smtClean="0"/>
              <a:t>值计算出一组</a:t>
            </a:r>
            <a:r>
              <a:rPr lang="en-US" altLang="zh-CN" dirty="0" smtClean="0"/>
              <a:t>ICA</a:t>
            </a:r>
            <a:r>
              <a:rPr lang="zh-CN" altLang="en-US" dirty="0" smtClean="0"/>
              <a:t>。</a:t>
            </a:r>
            <a:endParaRPr lang="en-US" altLang="zh-CN" dirty="0" smtClean="0"/>
          </a:p>
          <a:p>
            <a:r>
              <a:rPr lang="zh-CN" altLang="en-US" dirty="0" smtClean="0"/>
              <a:t>对于每一个，我们训练一个线性分类器来计算通过验证集获得的评估度量。</a:t>
            </a:r>
            <a:endParaRPr lang="en-US" altLang="zh-CN" dirty="0" smtClean="0"/>
          </a:p>
          <a:p>
            <a:r>
              <a:rPr lang="zh-CN" altLang="en-US" dirty="0" smtClean="0"/>
              <a:t>我们选择允许实现最大性能的最小</a:t>
            </a:r>
            <a:r>
              <a:rPr lang="en-US" altLang="zh-CN" dirty="0" smtClean="0"/>
              <a:t>N</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D678996C-939F-4D82-95F6-F26898491E14}" type="slidenum">
              <a:rPr lang="zh-CN" altLang="en-US" smtClean="0"/>
              <a:t>9</a:t>
            </a:fld>
            <a:endParaRPr lang="zh-CN" altLang="en-US"/>
          </a:p>
        </p:txBody>
      </p:sp>
    </p:spTree>
    <p:extLst>
      <p:ext uri="{BB962C8B-B14F-4D97-AF65-F5344CB8AC3E}">
        <p14:creationId xmlns:p14="http://schemas.microsoft.com/office/powerpoint/2010/main" val="1384372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对于所有的训练集，我们计算最后一层特征空间，得到一个</a:t>
            </a:r>
            <a:r>
              <a:rPr lang="en-US" altLang="zh-CN" dirty="0" smtClean="0"/>
              <a:t>64</a:t>
            </a:r>
            <a:r>
              <a:rPr lang="zh-CN" altLang="en-US" dirty="0" smtClean="0"/>
              <a:t>维的向量作为每个图像的表示。我们发现这个向量是高度冗余的。 </a:t>
            </a:r>
            <a:endParaRPr lang="en-US" altLang="zh-CN" dirty="0" smtClean="0"/>
          </a:p>
          <a:p>
            <a:r>
              <a:rPr lang="zh-CN" altLang="en-US" dirty="0" smtClean="0"/>
              <a:t>我们希望网络能够找到图像中存在的潜在原因，从而产生预先定义的分类，即病变类型和数量。 </a:t>
            </a:r>
            <a:endParaRPr lang="en-US" altLang="zh-CN" dirty="0" smtClean="0"/>
          </a:p>
          <a:p>
            <a:r>
              <a:rPr lang="en-US" altLang="zh-CN" dirty="0" smtClean="0"/>
              <a:t>0</a:t>
            </a:r>
            <a:r>
              <a:rPr lang="zh-CN" altLang="en-US" dirty="0" smtClean="0"/>
              <a:t>级分数的贡献来自于</a:t>
            </a:r>
            <a:r>
              <a:rPr lang="en-US" altLang="zh-CN" dirty="0" smtClean="0"/>
              <a:t>ica0&gt;0</a:t>
            </a:r>
            <a:r>
              <a:rPr lang="zh-CN" altLang="en-US" dirty="0" smtClean="0"/>
              <a:t>、</a:t>
            </a:r>
            <a:r>
              <a:rPr lang="en-US" altLang="zh-CN" dirty="0" smtClean="0"/>
              <a:t>ica1&gt;0</a:t>
            </a:r>
            <a:r>
              <a:rPr lang="zh-CN" altLang="en-US" dirty="0" smtClean="0"/>
              <a:t>和</a:t>
            </a:r>
            <a:r>
              <a:rPr lang="en-US" altLang="zh-CN" dirty="0" smtClean="0"/>
              <a:t>ica2&gt;0</a:t>
            </a:r>
            <a:r>
              <a:rPr lang="zh-CN" altLang="en-US" dirty="0" smtClean="0"/>
              <a:t>；作为疾病存在的分类标志，</a:t>
            </a:r>
            <a:r>
              <a:rPr lang="en-US" altLang="zh-CN" dirty="0" smtClean="0"/>
              <a:t>ica0&lt;0</a:t>
            </a:r>
            <a:r>
              <a:rPr lang="zh-CN" altLang="en-US" dirty="0" smtClean="0"/>
              <a:t>，</a:t>
            </a:r>
            <a:r>
              <a:rPr lang="en-US" altLang="zh-CN" dirty="0" smtClean="0"/>
              <a:t>ica1&lt;0</a:t>
            </a:r>
            <a:r>
              <a:rPr lang="zh-CN" altLang="en-US" dirty="0" smtClean="0"/>
              <a:t>，</a:t>
            </a:r>
            <a:r>
              <a:rPr lang="en-US" altLang="zh-CN" dirty="0" smtClean="0"/>
              <a:t>ica2&lt;0</a:t>
            </a:r>
            <a:r>
              <a:rPr lang="zh-CN" altLang="en-US" dirty="0" smtClean="0"/>
              <a:t>。 </a:t>
            </a:r>
            <a:endParaRPr lang="en-US" altLang="zh-CN" dirty="0" smtClean="0"/>
          </a:p>
        </p:txBody>
      </p:sp>
      <p:sp>
        <p:nvSpPr>
          <p:cNvPr id="4" name="灯片编号占位符 3"/>
          <p:cNvSpPr>
            <a:spLocks noGrp="1"/>
          </p:cNvSpPr>
          <p:nvPr>
            <p:ph type="sldNum" sz="quarter" idx="10"/>
          </p:nvPr>
        </p:nvSpPr>
        <p:spPr/>
        <p:txBody>
          <a:bodyPr/>
          <a:lstStyle/>
          <a:p>
            <a:fld id="{D678996C-939F-4D82-95F6-F26898491E14}" type="slidenum">
              <a:rPr lang="zh-CN" altLang="en-US" smtClean="0"/>
              <a:t>10</a:t>
            </a:fld>
            <a:endParaRPr lang="zh-CN" altLang="en-US"/>
          </a:p>
        </p:txBody>
      </p:sp>
    </p:spTree>
    <p:extLst>
      <p:ext uri="{BB962C8B-B14F-4D97-AF65-F5344CB8AC3E}">
        <p14:creationId xmlns:p14="http://schemas.microsoft.com/office/powerpoint/2010/main" val="229639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我们使用二维</a:t>
            </a:r>
            <a:r>
              <a:rPr lang="en-US" altLang="zh-CN" dirty="0" smtClean="0"/>
              <a:t>t-</a:t>
            </a:r>
            <a:r>
              <a:rPr lang="en-US" altLang="zh-CN" dirty="0" err="1" smtClean="0"/>
              <a:t>sne</a:t>
            </a:r>
            <a:r>
              <a:rPr lang="zh-CN" altLang="en-US" dirty="0" smtClean="0"/>
              <a:t>可视化技术对使用</a:t>
            </a:r>
            <a:r>
              <a:rPr lang="en-US" altLang="zh-CN" dirty="0" smtClean="0"/>
              <a:t>64</a:t>
            </a:r>
            <a:r>
              <a:rPr lang="zh-CN" altLang="en-US" dirty="0" smtClean="0"/>
              <a:t>个特征向量的分离质量和仅使用</a:t>
            </a:r>
            <a:r>
              <a:rPr lang="en-US" altLang="zh-CN" dirty="0" smtClean="0"/>
              <a:t>3</a:t>
            </a:r>
            <a:r>
              <a:rPr lang="zh-CN" altLang="en-US" dirty="0" smtClean="0"/>
              <a:t>个独立分量的简化版本的分离质量之间的差异进行定性评估。</a:t>
            </a:r>
            <a:endParaRPr lang="en-US" altLang="zh-CN" dirty="0" smtClean="0"/>
          </a:p>
          <a:p>
            <a:r>
              <a:rPr lang="zh-CN" altLang="en-US" dirty="0" smtClean="0"/>
              <a:t>在图</a:t>
            </a:r>
            <a:r>
              <a:rPr lang="en-US" altLang="zh-CN" dirty="0" smtClean="0"/>
              <a:t>3</a:t>
            </a:r>
            <a:r>
              <a:rPr lang="zh-CN" altLang="en-US" dirty="0" smtClean="0"/>
              <a:t>中，我们展示了原始特征空间和</a:t>
            </a:r>
            <a:r>
              <a:rPr lang="en-US" altLang="zh-CN" dirty="0" smtClean="0"/>
              <a:t>ICA</a:t>
            </a:r>
            <a:r>
              <a:rPr lang="zh-CN" altLang="en-US" dirty="0" smtClean="0"/>
              <a:t>缩减空间的二维</a:t>
            </a:r>
            <a:r>
              <a:rPr lang="en-US" altLang="zh-CN" dirty="0" smtClean="0"/>
              <a:t>T-SNE</a:t>
            </a:r>
            <a:r>
              <a:rPr lang="zh-CN" altLang="en-US" dirty="0" smtClean="0"/>
              <a:t>可视化。我们可以看到</a:t>
            </a:r>
            <a:r>
              <a:rPr lang="en-US" altLang="zh-CN" dirty="0" smtClean="0"/>
              <a:t>0</a:t>
            </a:r>
            <a:r>
              <a:rPr lang="zh-CN" altLang="en-US" dirty="0" smtClean="0"/>
              <a:t>、</a:t>
            </a:r>
            <a:r>
              <a:rPr lang="en-US" altLang="zh-CN" dirty="0" smtClean="0"/>
              <a:t>2</a:t>
            </a:r>
            <a:r>
              <a:rPr lang="zh-CN" altLang="en-US" dirty="0" smtClean="0"/>
              <a:t>和</a:t>
            </a:r>
            <a:r>
              <a:rPr lang="en-US" altLang="zh-CN" dirty="0" smtClean="0"/>
              <a:t>4</a:t>
            </a:r>
            <a:r>
              <a:rPr lang="zh-CN" altLang="en-US" dirty="0" smtClean="0"/>
              <a:t>类空间是如何清晰地分开的。</a:t>
            </a:r>
            <a:r>
              <a:rPr lang="en-US" altLang="zh-CN" dirty="0" smtClean="0"/>
              <a:t>0</a:t>
            </a:r>
            <a:r>
              <a:rPr lang="zh-CN" altLang="en-US" dirty="0" smtClean="0"/>
              <a:t>类和</a:t>
            </a:r>
            <a:r>
              <a:rPr lang="en-US" altLang="zh-CN" dirty="0" smtClean="0"/>
              <a:t>1</a:t>
            </a:r>
            <a:r>
              <a:rPr lang="zh-CN" altLang="en-US" dirty="0" smtClean="0"/>
              <a:t>类没有正确分隔，在</a:t>
            </a:r>
            <a:r>
              <a:rPr lang="en-US" altLang="zh-CN" dirty="0" smtClean="0"/>
              <a:t>3</a:t>
            </a:r>
            <a:r>
              <a:rPr lang="zh-CN" altLang="en-US" dirty="0" smtClean="0"/>
              <a:t>和</a:t>
            </a:r>
            <a:r>
              <a:rPr lang="en-US" altLang="zh-CN" dirty="0" smtClean="0"/>
              <a:t>4</a:t>
            </a:r>
            <a:r>
              <a:rPr lang="zh-CN" altLang="en-US" dirty="0" smtClean="0"/>
              <a:t>类的情况下，虽然分隔不完美，但可以为两个空间区分两个类的不同位置。 </a:t>
            </a:r>
            <a:endParaRPr lang="en-US" altLang="zh-CN" dirty="0" smtClean="0"/>
          </a:p>
          <a:p>
            <a:r>
              <a:rPr lang="zh-CN" altLang="en-US" dirty="0" smtClean="0"/>
              <a:t>定量指标</a:t>
            </a:r>
            <a:r>
              <a:rPr lang="en-US" altLang="zh-CN" dirty="0" err="1" smtClean="0"/>
              <a:t>qwk</a:t>
            </a:r>
            <a:r>
              <a:rPr lang="zh-CN" altLang="en-US" dirty="0" smtClean="0"/>
              <a:t>也表明，原始特征的</a:t>
            </a:r>
            <a:r>
              <a:rPr lang="en-US" altLang="zh-CN" dirty="0" smtClean="0"/>
              <a:t>t-</a:t>
            </a:r>
            <a:r>
              <a:rPr lang="en-US" altLang="zh-CN" dirty="0" err="1" smtClean="0"/>
              <a:t>sne</a:t>
            </a:r>
            <a:r>
              <a:rPr lang="zh-CN" altLang="en-US" dirty="0" smtClean="0"/>
              <a:t>图与</a:t>
            </a:r>
            <a:r>
              <a:rPr lang="en-US" altLang="zh-CN" dirty="0" smtClean="0"/>
              <a:t>ICA</a:t>
            </a:r>
            <a:r>
              <a:rPr lang="zh-CN" altLang="en-US" dirty="0" smtClean="0"/>
              <a:t>三维压缩特征图之间没有定性分离能力差异。  </a:t>
            </a:r>
            <a:endParaRPr lang="en-US" altLang="zh-CN" dirty="0" smtClean="0"/>
          </a:p>
          <a:p>
            <a:r>
              <a:rPr lang="zh-CN" altLang="en-US" dirty="0" smtClean="0"/>
              <a:t>我们可以得出结论独立成分分析已经能够找到一个适当的压缩表达信息编码的网络。 </a:t>
            </a:r>
            <a:endParaRPr lang="zh-CN" altLang="en-US" dirty="0"/>
          </a:p>
        </p:txBody>
      </p:sp>
      <p:sp>
        <p:nvSpPr>
          <p:cNvPr id="4" name="灯片编号占位符 3"/>
          <p:cNvSpPr>
            <a:spLocks noGrp="1"/>
          </p:cNvSpPr>
          <p:nvPr>
            <p:ph type="sldNum" sz="quarter" idx="10"/>
          </p:nvPr>
        </p:nvSpPr>
        <p:spPr/>
        <p:txBody>
          <a:bodyPr/>
          <a:lstStyle/>
          <a:p>
            <a:fld id="{D678996C-939F-4D82-95F6-F26898491E14}" type="slidenum">
              <a:rPr lang="zh-CN" altLang="en-US" smtClean="0"/>
              <a:t>11</a:t>
            </a:fld>
            <a:endParaRPr lang="zh-CN" altLang="en-US"/>
          </a:p>
        </p:txBody>
      </p:sp>
    </p:spTree>
    <p:extLst>
      <p:ext uri="{BB962C8B-B14F-4D97-AF65-F5344CB8AC3E}">
        <p14:creationId xmlns:p14="http://schemas.microsoft.com/office/powerpoint/2010/main" val="400014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我们使用基于像素的相关传播派生方法来独立地可视化每个</a:t>
            </a:r>
            <a:r>
              <a:rPr lang="en-US" altLang="zh-CN" dirty="0" smtClean="0"/>
              <a:t>ICA</a:t>
            </a:r>
            <a:r>
              <a:rPr lang="zh-CN" altLang="en-US" dirty="0" smtClean="0"/>
              <a:t>组件。 通过这种方式，可以可视化数学上独立的贡献，增强导致疾病的不同类型的主要元素的定位。 </a:t>
            </a:r>
            <a:endParaRPr lang="en-US" altLang="zh-CN" dirty="0" smtClean="0"/>
          </a:p>
          <a:p>
            <a:r>
              <a:rPr lang="zh-CN" altLang="en-US" dirty="0" smtClean="0"/>
              <a:t>图</a:t>
            </a:r>
            <a:r>
              <a:rPr lang="en-US" altLang="zh-CN" dirty="0" smtClean="0"/>
              <a:t>4</a:t>
            </a:r>
            <a:r>
              <a:rPr lang="zh-CN" altLang="en-US" dirty="0" smtClean="0"/>
              <a:t>显示了使用</a:t>
            </a:r>
            <a:r>
              <a:rPr lang="en-US" altLang="zh-CN" dirty="0" smtClean="0"/>
              <a:t>61x61</a:t>
            </a:r>
            <a:r>
              <a:rPr lang="zh-CN" altLang="en-US" dirty="0" smtClean="0"/>
              <a:t>的感受野生成的中间分数映射。图</a:t>
            </a:r>
            <a:r>
              <a:rPr lang="en-US" altLang="zh-CN" dirty="0" smtClean="0"/>
              <a:t>5</a:t>
            </a:r>
            <a:r>
              <a:rPr lang="zh-CN" altLang="en-US" dirty="0" smtClean="0"/>
              <a:t>显示了</a:t>
            </a:r>
            <a:r>
              <a:rPr lang="en-US" altLang="zh-CN" dirty="0" smtClean="0"/>
              <a:t>4</a:t>
            </a:r>
            <a:r>
              <a:rPr lang="zh-CN" altLang="en-US" dirty="0" smtClean="0"/>
              <a:t>级图像的相同中间分数。</a:t>
            </a:r>
            <a:endParaRPr lang="en-US" altLang="zh-CN" dirty="0" smtClean="0"/>
          </a:p>
          <a:p>
            <a:r>
              <a:rPr lang="zh-CN" altLang="en-US" dirty="0" smtClean="0"/>
              <a:t>当病变位置的总地图足够时，这些隐藏层地图非常有用。当需要像素细节来检测导致疾病的单个损伤时，输入空间像素分数最合适。  </a:t>
            </a:r>
            <a:endParaRPr lang="zh-CN" altLang="en-US" dirty="0"/>
          </a:p>
        </p:txBody>
      </p:sp>
      <p:sp>
        <p:nvSpPr>
          <p:cNvPr id="4" name="灯片编号占位符 3"/>
          <p:cNvSpPr>
            <a:spLocks noGrp="1"/>
          </p:cNvSpPr>
          <p:nvPr>
            <p:ph type="sldNum" sz="quarter" idx="10"/>
          </p:nvPr>
        </p:nvSpPr>
        <p:spPr/>
        <p:txBody>
          <a:bodyPr/>
          <a:lstStyle/>
          <a:p>
            <a:fld id="{D678996C-939F-4D82-95F6-F26898491E14}" type="slidenum">
              <a:rPr lang="zh-CN" altLang="en-US" smtClean="0"/>
              <a:t>12</a:t>
            </a:fld>
            <a:endParaRPr lang="zh-CN" altLang="en-US"/>
          </a:p>
        </p:txBody>
      </p:sp>
    </p:spTree>
    <p:extLst>
      <p:ext uri="{BB962C8B-B14F-4D97-AF65-F5344CB8AC3E}">
        <p14:creationId xmlns:p14="http://schemas.microsoft.com/office/powerpoint/2010/main" val="250533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D26BD59-8EE2-4699-A48F-0AB21430CCAD}" type="datetime1">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BB8347-28EC-411E-99B8-E74E003AEDC9}" type="slidenum">
              <a:rPr lang="zh-CN" altLang="en-US" smtClean="0"/>
              <a:t>‹#›</a:t>
            </a:fld>
            <a:endParaRPr lang="zh-CN" altLang="en-US"/>
          </a:p>
        </p:txBody>
      </p:sp>
    </p:spTree>
    <p:extLst>
      <p:ext uri="{BB962C8B-B14F-4D97-AF65-F5344CB8AC3E}">
        <p14:creationId xmlns:p14="http://schemas.microsoft.com/office/powerpoint/2010/main" val="82569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A1644D-EC03-450A-8E57-836C18F1A8A5}" type="datetime1">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BB8347-28EC-411E-99B8-E74E003AEDC9}" type="slidenum">
              <a:rPr lang="zh-CN" altLang="en-US" smtClean="0"/>
              <a:t>‹#›</a:t>
            </a:fld>
            <a:endParaRPr lang="zh-CN" altLang="en-US"/>
          </a:p>
        </p:txBody>
      </p:sp>
    </p:spTree>
    <p:extLst>
      <p:ext uri="{BB962C8B-B14F-4D97-AF65-F5344CB8AC3E}">
        <p14:creationId xmlns:p14="http://schemas.microsoft.com/office/powerpoint/2010/main" val="399580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9E0C6D-8E33-439F-9ECA-6F934E09FCDC}" type="datetime1">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BB8347-28EC-411E-99B8-E74E003AEDC9}" type="slidenum">
              <a:rPr lang="zh-CN" altLang="en-US" smtClean="0"/>
              <a:t>‹#›</a:t>
            </a:fld>
            <a:endParaRPr lang="zh-CN" altLang="en-US"/>
          </a:p>
        </p:txBody>
      </p:sp>
    </p:spTree>
    <p:extLst>
      <p:ext uri="{BB962C8B-B14F-4D97-AF65-F5344CB8AC3E}">
        <p14:creationId xmlns:p14="http://schemas.microsoft.com/office/powerpoint/2010/main" val="232535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FEB261-435A-4581-ABAD-49E5C0026FB2}" type="datetime1">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BB8347-28EC-411E-99B8-E74E003AEDC9}" type="slidenum">
              <a:rPr lang="zh-CN" altLang="en-US" smtClean="0"/>
              <a:t>‹#›</a:t>
            </a:fld>
            <a:endParaRPr lang="zh-CN" altLang="en-US"/>
          </a:p>
        </p:txBody>
      </p:sp>
    </p:spTree>
    <p:extLst>
      <p:ext uri="{BB962C8B-B14F-4D97-AF65-F5344CB8AC3E}">
        <p14:creationId xmlns:p14="http://schemas.microsoft.com/office/powerpoint/2010/main" val="261239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8AB77BB-8D86-412C-828E-DE9D88A0E345}" type="datetime1">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BB8347-28EC-411E-99B8-E74E003AEDC9}" type="slidenum">
              <a:rPr lang="zh-CN" altLang="en-US" smtClean="0"/>
              <a:t>‹#›</a:t>
            </a:fld>
            <a:endParaRPr lang="zh-CN" altLang="en-US"/>
          </a:p>
        </p:txBody>
      </p:sp>
    </p:spTree>
    <p:extLst>
      <p:ext uri="{BB962C8B-B14F-4D97-AF65-F5344CB8AC3E}">
        <p14:creationId xmlns:p14="http://schemas.microsoft.com/office/powerpoint/2010/main" val="2792723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FEB3ED-7EA8-4372-8106-6E2456BE72C5}" type="datetime1">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BB8347-28EC-411E-99B8-E74E003AEDC9}" type="slidenum">
              <a:rPr lang="zh-CN" altLang="en-US" smtClean="0"/>
              <a:t>‹#›</a:t>
            </a:fld>
            <a:endParaRPr lang="zh-CN" altLang="en-US"/>
          </a:p>
        </p:txBody>
      </p:sp>
    </p:spTree>
    <p:extLst>
      <p:ext uri="{BB962C8B-B14F-4D97-AF65-F5344CB8AC3E}">
        <p14:creationId xmlns:p14="http://schemas.microsoft.com/office/powerpoint/2010/main" val="97528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26A9100-75B7-4A4B-AFBD-F266352AEA61}" type="datetime1">
              <a:rPr lang="zh-CN" altLang="en-US" smtClean="0"/>
              <a:t>2019/1/11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0BB8347-28EC-411E-99B8-E74E003AEDC9}" type="slidenum">
              <a:rPr lang="zh-CN" altLang="en-US" smtClean="0"/>
              <a:t>‹#›</a:t>
            </a:fld>
            <a:endParaRPr lang="zh-CN" altLang="en-US"/>
          </a:p>
        </p:txBody>
      </p:sp>
    </p:spTree>
    <p:extLst>
      <p:ext uri="{BB962C8B-B14F-4D97-AF65-F5344CB8AC3E}">
        <p14:creationId xmlns:p14="http://schemas.microsoft.com/office/powerpoint/2010/main" val="188508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DDB998C-6373-4B22-9543-6B04CC7EEC79}" type="datetime1">
              <a:rPr lang="zh-CN" altLang="en-US" smtClean="0"/>
              <a:t>2019/1/11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0BB8347-28EC-411E-99B8-E74E003AEDC9}" type="slidenum">
              <a:rPr lang="zh-CN" altLang="en-US" smtClean="0"/>
              <a:t>‹#›</a:t>
            </a:fld>
            <a:endParaRPr lang="zh-CN" altLang="en-US"/>
          </a:p>
        </p:txBody>
      </p:sp>
    </p:spTree>
    <p:extLst>
      <p:ext uri="{BB962C8B-B14F-4D97-AF65-F5344CB8AC3E}">
        <p14:creationId xmlns:p14="http://schemas.microsoft.com/office/powerpoint/2010/main" val="467756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512445-815C-439E-969A-4B47A7EDF244}" type="datetime1">
              <a:rPr lang="zh-CN" altLang="en-US" smtClean="0"/>
              <a:t>2019/1/11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BB8347-28EC-411E-99B8-E74E003AEDC9}" type="slidenum">
              <a:rPr lang="zh-CN" altLang="en-US" smtClean="0"/>
              <a:t>‹#›</a:t>
            </a:fld>
            <a:endParaRPr lang="zh-CN" altLang="en-US"/>
          </a:p>
        </p:txBody>
      </p:sp>
    </p:spTree>
    <p:extLst>
      <p:ext uri="{BB962C8B-B14F-4D97-AF65-F5344CB8AC3E}">
        <p14:creationId xmlns:p14="http://schemas.microsoft.com/office/powerpoint/2010/main" val="218362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38429CB-2142-4C14-AF3F-0BF49122B163}" type="datetime1">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BB8347-28EC-411E-99B8-E74E003AEDC9}" type="slidenum">
              <a:rPr lang="zh-CN" altLang="en-US" smtClean="0"/>
              <a:t>‹#›</a:t>
            </a:fld>
            <a:endParaRPr lang="zh-CN" altLang="en-US"/>
          </a:p>
        </p:txBody>
      </p:sp>
    </p:spTree>
    <p:extLst>
      <p:ext uri="{BB962C8B-B14F-4D97-AF65-F5344CB8AC3E}">
        <p14:creationId xmlns:p14="http://schemas.microsoft.com/office/powerpoint/2010/main" val="190848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912C744-3F2E-4259-9548-A8BAEBF17296}" type="datetime1">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BB8347-28EC-411E-99B8-E74E003AEDC9}" type="slidenum">
              <a:rPr lang="zh-CN" altLang="en-US" smtClean="0"/>
              <a:t>‹#›</a:t>
            </a:fld>
            <a:endParaRPr lang="zh-CN" altLang="en-US"/>
          </a:p>
        </p:txBody>
      </p:sp>
    </p:spTree>
    <p:extLst>
      <p:ext uri="{BB962C8B-B14F-4D97-AF65-F5344CB8AC3E}">
        <p14:creationId xmlns:p14="http://schemas.microsoft.com/office/powerpoint/2010/main" val="178227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D6A8CE-2318-4FE3-84DD-DC96058F1F24}" type="datetime1">
              <a:rPr lang="zh-CN" altLang="en-US" smtClean="0"/>
              <a:t>2019/1/11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B8347-28EC-411E-99B8-E74E003AEDC9}" type="slidenum">
              <a:rPr lang="zh-CN" altLang="en-US" smtClean="0"/>
              <a:t>‹#›</a:t>
            </a:fld>
            <a:endParaRPr lang="zh-CN" altLang="en-US"/>
          </a:p>
        </p:txBody>
      </p:sp>
    </p:spTree>
    <p:extLst>
      <p:ext uri="{BB962C8B-B14F-4D97-AF65-F5344CB8AC3E}">
        <p14:creationId xmlns:p14="http://schemas.microsoft.com/office/powerpoint/2010/main" val="3082846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733005"/>
            <a:ext cx="9144000" cy="1437323"/>
          </a:xfrm>
        </p:spPr>
        <p:txBody>
          <a:bodyPr>
            <a:noAutofit/>
          </a:bodyPr>
          <a:lstStyle/>
          <a:p>
            <a:r>
              <a:rPr lang="en-US" altLang="zh-CN" sz="3200" dirty="0" smtClean="0">
                <a:latin typeface="Times New Roman" panose="02020603050405020304" pitchFamily="18" charset="0"/>
                <a:cs typeface="Times New Roman" panose="02020603050405020304" pitchFamily="18" charset="0"/>
              </a:rPr>
              <a:t>Identification </a:t>
            </a:r>
            <a:r>
              <a:rPr lang="en-US" altLang="zh-CN" sz="3200" dirty="0">
                <a:latin typeface="Times New Roman" panose="02020603050405020304" pitchFamily="18" charset="0"/>
                <a:cs typeface="Times New Roman" panose="02020603050405020304" pitchFamily="18" charset="0"/>
              </a:rPr>
              <a:t>and Visualization of the Underlying</a:t>
            </a:r>
            <a:br>
              <a:rPr lang="en-US" altLang="zh-CN" sz="3200"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Independent Causes of the Diagnostic of </a:t>
            </a:r>
            <a:r>
              <a:rPr lang="en-US" altLang="zh-CN" sz="3200" dirty="0" smtClean="0">
                <a:latin typeface="Times New Roman" panose="02020603050405020304" pitchFamily="18" charset="0"/>
                <a:cs typeface="Times New Roman" panose="02020603050405020304" pitchFamily="18" charset="0"/>
              </a:rPr>
              <a:t>Diabetic</a:t>
            </a:r>
            <a:r>
              <a:rPr lang="en-US" altLang="zh-CN" sz="3200" dirty="0">
                <a:latin typeface="Times New Roman" panose="02020603050405020304" pitchFamily="18" charset="0"/>
                <a:cs typeface="Times New Roman" panose="02020603050405020304" pitchFamily="18" charset="0"/>
              </a:rPr>
              <a:t/>
            </a:r>
            <a:br>
              <a:rPr lang="en-US" altLang="zh-CN" sz="3200"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Retinopathy made by a Deep Learning Classifier</a:t>
            </a:r>
            <a:r>
              <a:rPr lang="en-US" altLang="zh-CN" sz="3200" dirty="0" smtClean="0">
                <a:latin typeface="Times New Roman" panose="02020603050405020304" pitchFamily="18" charset="0"/>
                <a:cs typeface="Times New Roman" panose="02020603050405020304" pitchFamily="18" charset="0"/>
              </a:rPr>
              <a:t> </a:t>
            </a:r>
            <a:endParaRPr lang="zh-CN" altLang="en-US" sz="32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3241333" y="3700704"/>
            <a:ext cx="5709334" cy="2308028"/>
          </a:xfrm>
          <a:prstGeom prst="rect">
            <a:avLst/>
          </a:prstGeom>
        </p:spPr>
      </p:pic>
      <p:sp>
        <p:nvSpPr>
          <p:cNvPr id="7" name="页脚占位符 6"/>
          <p:cNvSpPr>
            <a:spLocks noGrp="1"/>
          </p:cNvSpPr>
          <p:nvPr>
            <p:ph type="ftr" sz="quarter" idx="11"/>
          </p:nvPr>
        </p:nvSpPr>
        <p:spPr/>
        <p:txBody>
          <a:bodyPr/>
          <a:lstStyle/>
          <a:p>
            <a:r>
              <a:rPr lang="en-US" altLang="zh-CN" dirty="0" smtClean="0"/>
              <a:t>1</a:t>
            </a:r>
            <a:endParaRPr lang="zh-CN" altLang="en-US" dirty="0"/>
          </a:p>
        </p:txBody>
      </p:sp>
    </p:spTree>
    <p:extLst>
      <p:ext uri="{BB962C8B-B14F-4D97-AF65-F5344CB8AC3E}">
        <p14:creationId xmlns:p14="http://schemas.microsoft.com/office/powerpoint/2010/main" val="2089131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Results</a:t>
            </a:r>
            <a:r>
              <a:rPr lang="en-US" altLang="zh-CN" sz="3600" dirty="0" smtClean="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
        <p:nvSpPr>
          <p:cNvPr id="5" name="页脚占位符 4"/>
          <p:cNvSpPr>
            <a:spLocks noGrp="1"/>
          </p:cNvSpPr>
          <p:nvPr>
            <p:ph type="ftr" sz="quarter" idx="11"/>
          </p:nvPr>
        </p:nvSpPr>
        <p:spPr/>
        <p:txBody>
          <a:bodyPr/>
          <a:lstStyle/>
          <a:p>
            <a:r>
              <a:rPr lang="en-US" altLang="zh-CN" dirty="0" smtClean="0"/>
              <a:t>10</a:t>
            </a:r>
            <a:endParaRPr lang="zh-CN" altLang="en-US" dirty="0"/>
          </a:p>
        </p:txBody>
      </p:sp>
      <p:pic>
        <p:nvPicPr>
          <p:cNvPr id="4" name="图片 3"/>
          <p:cNvPicPr>
            <a:picLocks noChangeAspect="1"/>
          </p:cNvPicPr>
          <p:nvPr/>
        </p:nvPicPr>
        <p:blipFill>
          <a:blip r:embed="rId3"/>
          <a:stretch>
            <a:fillRect/>
          </a:stretch>
        </p:blipFill>
        <p:spPr>
          <a:xfrm>
            <a:off x="965847" y="1443354"/>
            <a:ext cx="6733333" cy="3504762"/>
          </a:xfrm>
          <a:prstGeom prst="rect">
            <a:avLst/>
          </a:prstGeom>
        </p:spPr>
      </p:pic>
      <p:sp>
        <p:nvSpPr>
          <p:cNvPr id="7" name="文本框 6"/>
          <p:cNvSpPr txBox="1"/>
          <p:nvPr/>
        </p:nvSpPr>
        <p:spPr>
          <a:xfrm>
            <a:off x="754224" y="4971355"/>
            <a:ext cx="10937034" cy="1384995"/>
          </a:xfrm>
          <a:prstGeom prst="rect">
            <a:avLst/>
          </a:prstGeom>
          <a:noFill/>
        </p:spPr>
        <p:txBody>
          <a:bodyPr wrap="square" rtlCol="0">
            <a:spAutoFit/>
          </a:bodyPr>
          <a:lstStyle/>
          <a:p>
            <a:r>
              <a:rPr lang="zh-CN" altLang="en-US" sz="2800" dirty="0" smtClean="0"/>
              <a:t>分析三个分量中负信号较高的像素，我们将得到对疾病可能存在的信号贡献最大的点。对每一个负分量的得分进行反向传播，将对模型给出的最终诊断的三个可能独立原因之间的区别给出更丰富的解释。 </a:t>
            </a:r>
            <a:endParaRPr lang="zh-CN" altLang="en-US" sz="2800" dirty="0"/>
          </a:p>
        </p:txBody>
      </p:sp>
    </p:spTree>
    <p:extLst>
      <p:ext uri="{BB962C8B-B14F-4D97-AF65-F5344CB8AC3E}">
        <p14:creationId xmlns:p14="http://schemas.microsoft.com/office/powerpoint/2010/main" val="678703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Results</a:t>
            </a:r>
            <a:r>
              <a:rPr lang="en-US" altLang="zh-CN" sz="3600" dirty="0" smtClean="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
        <p:nvSpPr>
          <p:cNvPr id="5" name="页脚占位符 4"/>
          <p:cNvSpPr>
            <a:spLocks noGrp="1"/>
          </p:cNvSpPr>
          <p:nvPr>
            <p:ph type="ftr" sz="quarter" idx="11"/>
          </p:nvPr>
        </p:nvSpPr>
        <p:spPr/>
        <p:txBody>
          <a:bodyPr/>
          <a:lstStyle/>
          <a:p>
            <a:r>
              <a:rPr lang="en-US" altLang="zh-CN" dirty="0" smtClean="0"/>
              <a:t>11</a:t>
            </a:r>
            <a:endParaRPr lang="zh-CN" altLang="en-US" dirty="0"/>
          </a:p>
        </p:txBody>
      </p:sp>
      <p:sp>
        <p:nvSpPr>
          <p:cNvPr id="7" name="文本框 6"/>
          <p:cNvSpPr txBox="1"/>
          <p:nvPr/>
        </p:nvSpPr>
        <p:spPr>
          <a:xfrm>
            <a:off x="838200" y="5044319"/>
            <a:ext cx="10515600" cy="1815882"/>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we </a:t>
            </a:r>
            <a:r>
              <a:rPr lang="en-US" altLang="zh-CN" sz="2800" dirty="0">
                <a:latin typeface="Times New Roman" panose="02020603050405020304" pitchFamily="18" charset="0"/>
                <a:cs typeface="Times New Roman" panose="02020603050405020304" pitchFamily="18" charset="0"/>
              </a:rPr>
              <a:t>can conclude that the independent component analysis </a:t>
            </a:r>
            <a:r>
              <a:rPr lang="en-US" altLang="zh-CN" sz="2800" dirty="0" smtClean="0">
                <a:latin typeface="Times New Roman" panose="02020603050405020304" pitchFamily="18" charset="0"/>
                <a:cs typeface="Times New Roman" panose="02020603050405020304" pitchFamily="18" charset="0"/>
              </a:rPr>
              <a:t>has been </a:t>
            </a:r>
            <a:r>
              <a:rPr lang="en-US" altLang="zh-CN" sz="2800" dirty="0">
                <a:latin typeface="Times New Roman" panose="02020603050405020304" pitchFamily="18" charset="0"/>
                <a:cs typeface="Times New Roman" panose="02020603050405020304" pitchFamily="18" charset="0"/>
              </a:rPr>
              <a:t>able to find a adequate </a:t>
            </a:r>
            <a:r>
              <a:rPr lang="en-US" altLang="zh-CN" sz="2800" dirty="0" smtClean="0">
                <a:latin typeface="Times New Roman" panose="02020603050405020304" pitchFamily="18" charset="0"/>
                <a:cs typeface="Times New Roman" panose="02020603050405020304" pitchFamily="18" charset="0"/>
              </a:rPr>
              <a:t>compressed expression </a:t>
            </a:r>
            <a:r>
              <a:rPr lang="en-US" altLang="zh-CN" sz="2800" dirty="0">
                <a:latin typeface="Times New Roman" panose="02020603050405020304" pitchFamily="18" charset="0"/>
                <a:cs typeface="Times New Roman" panose="02020603050405020304" pitchFamily="18" charset="0"/>
              </a:rPr>
              <a:t>of the information </a:t>
            </a:r>
            <a:r>
              <a:rPr lang="en-US" altLang="zh-CN" sz="2800" dirty="0" smtClean="0">
                <a:latin typeface="Times New Roman" panose="02020603050405020304" pitchFamily="18" charset="0"/>
                <a:cs typeface="Times New Roman" panose="02020603050405020304" pitchFamily="18" charset="0"/>
              </a:rPr>
              <a:t>encoded in </a:t>
            </a:r>
            <a:r>
              <a:rPr lang="en-US" altLang="zh-CN" sz="2800" dirty="0">
                <a:latin typeface="Times New Roman" panose="02020603050405020304" pitchFamily="18" charset="0"/>
                <a:cs typeface="Times New Roman" panose="02020603050405020304" pitchFamily="18" charset="0"/>
              </a:rPr>
              <a:t>the network.</a:t>
            </a:r>
            <a:r>
              <a:rPr lang="en-US" altLang="zh-CN" sz="2800" dirty="0" smtClean="0">
                <a:latin typeface="Times New Roman" panose="02020603050405020304" pitchFamily="18" charset="0"/>
                <a:cs typeface="Times New Roman" panose="02020603050405020304" pitchFamily="18" charset="0"/>
              </a:rPr>
              <a:t> </a:t>
            </a:r>
            <a:br>
              <a:rPr lang="en-US" altLang="zh-CN" sz="2800" dirty="0" smtClean="0">
                <a:latin typeface="Times New Roman" panose="02020603050405020304" pitchFamily="18" charset="0"/>
                <a:cs typeface="Times New Roman" panose="02020603050405020304" pitchFamily="18" charset="0"/>
              </a:rPr>
            </a:br>
            <a:endParaRPr lang="zh-CN" altLang="en-US" sz="28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838200" y="1438760"/>
            <a:ext cx="8034993" cy="3605559"/>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9113980" y="1997986"/>
                <a:ext cx="1965410" cy="465897"/>
              </a:xfrm>
              <a:prstGeom prst="rect">
                <a:avLst/>
              </a:prstGeom>
              <a:noFill/>
            </p:spPr>
            <p:txBody>
              <a:bodyPr wrap="none" lIns="0" tIns="0" rIns="0" bIns="0"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𝑘</m:t>
                        </m:r>
                      </m:e>
                      <m:sub>
                        <m:r>
                          <a:rPr lang="en-US" altLang="zh-CN" sz="2800" b="0" i="1" smtClean="0">
                            <a:latin typeface="Cambria Math" panose="02040503050406030204" pitchFamily="18" charset="0"/>
                          </a:rPr>
                          <m:t>𝑜𝑟𝑖𝑔</m:t>
                        </m:r>
                      </m:sub>
                    </m:sSub>
                  </m:oMath>
                </a14:m>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0.800</a:t>
                </a: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9113980" y="1997986"/>
                <a:ext cx="1965410" cy="465897"/>
              </a:xfrm>
              <a:prstGeom prst="rect">
                <a:avLst/>
              </a:prstGeom>
              <a:blipFill rotWithShape="0">
                <a:blip r:embed="rId4"/>
                <a:stretch>
                  <a:fillRect t="-23684" r="-10248" b="-38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9176657" y="2463883"/>
                <a:ext cx="1840056" cy="430887"/>
              </a:xfrm>
              <a:prstGeom prst="rect">
                <a:avLst/>
              </a:prstGeom>
              <a:noFill/>
            </p:spPr>
            <p:txBody>
              <a:bodyPr wrap="none" lIns="0" tIns="0" rIns="0" bIns="0"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𝑘</m:t>
                        </m:r>
                      </m:e>
                      <m:sub>
                        <m:r>
                          <a:rPr lang="en-US" altLang="zh-CN" sz="2800" b="0" i="1" smtClean="0">
                            <a:latin typeface="Cambria Math" panose="02040503050406030204" pitchFamily="18" charset="0"/>
                          </a:rPr>
                          <m:t>𝐼𝐶𝐴</m:t>
                        </m:r>
                      </m:sub>
                    </m:sSub>
                  </m:oMath>
                </a14:m>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0.790</a:t>
                </a: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9176657" y="2463883"/>
                <a:ext cx="1840056" cy="430887"/>
              </a:xfrm>
              <a:prstGeom prst="rect">
                <a:avLst/>
              </a:prstGeom>
              <a:blipFill rotWithShape="0">
                <a:blip r:embed="rId5"/>
                <a:stretch>
                  <a:fillRect t="-25352" r="-10927" b="-492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0332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Results</a:t>
            </a:r>
            <a:r>
              <a:rPr lang="en-US" altLang="zh-CN" sz="3600" dirty="0" smtClean="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
        <p:nvSpPr>
          <p:cNvPr id="5" name="页脚占位符 4"/>
          <p:cNvSpPr>
            <a:spLocks noGrp="1"/>
          </p:cNvSpPr>
          <p:nvPr>
            <p:ph type="ftr" sz="quarter" idx="11"/>
          </p:nvPr>
        </p:nvSpPr>
        <p:spPr/>
        <p:txBody>
          <a:bodyPr/>
          <a:lstStyle/>
          <a:p>
            <a:r>
              <a:rPr lang="en-US" altLang="zh-CN" dirty="0" smtClean="0"/>
              <a:t>12</a:t>
            </a:r>
            <a:endParaRPr lang="zh-CN" altLang="en-US" dirty="0"/>
          </a:p>
        </p:txBody>
      </p:sp>
      <p:pic>
        <p:nvPicPr>
          <p:cNvPr id="3" name="图片 2"/>
          <p:cNvPicPr>
            <a:picLocks noChangeAspect="1"/>
          </p:cNvPicPr>
          <p:nvPr/>
        </p:nvPicPr>
        <p:blipFill>
          <a:blip r:embed="rId3"/>
          <a:stretch>
            <a:fillRect/>
          </a:stretch>
        </p:blipFill>
        <p:spPr>
          <a:xfrm>
            <a:off x="968651" y="1317213"/>
            <a:ext cx="6121235" cy="2553380"/>
          </a:xfrm>
          <a:prstGeom prst="rect">
            <a:avLst/>
          </a:prstGeom>
        </p:spPr>
      </p:pic>
      <p:pic>
        <p:nvPicPr>
          <p:cNvPr id="4" name="图片 3"/>
          <p:cNvPicPr>
            <a:picLocks noChangeAspect="1"/>
          </p:cNvPicPr>
          <p:nvPr/>
        </p:nvPicPr>
        <p:blipFill>
          <a:blip r:embed="rId4"/>
          <a:stretch>
            <a:fillRect/>
          </a:stretch>
        </p:blipFill>
        <p:spPr>
          <a:xfrm>
            <a:off x="1045641" y="3900891"/>
            <a:ext cx="6053576" cy="2561128"/>
          </a:xfrm>
          <a:prstGeom prst="rect">
            <a:avLst/>
          </a:prstGeom>
        </p:spPr>
      </p:pic>
    </p:spTree>
    <p:extLst>
      <p:ext uri="{BB962C8B-B14F-4D97-AF65-F5344CB8AC3E}">
        <p14:creationId xmlns:p14="http://schemas.microsoft.com/office/powerpoint/2010/main" val="57480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Results</a:t>
            </a:r>
            <a:r>
              <a:rPr lang="en-US" altLang="zh-CN" sz="3600" dirty="0" smtClean="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
        <p:nvSpPr>
          <p:cNvPr id="5" name="页脚占位符 4"/>
          <p:cNvSpPr>
            <a:spLocks noGrp="1"/>
          </p:cNvSpPr>
          <p:nvPr>
            <p:ph type="ftr" sz="quarter" idx="11"/>
          </p:nvPr>
        </p:nvSpPr>
        <p:spPr/>
        <p:txBody>
          <a:bodyPr/>
          <a:lstStyle/>
          <a:p>
            <a:r>
              <a:rPr lang="en-US" altLang="zh-CN" dirty="0" smtClean="0"/>
              <a:t>13</a:t>
            </a:r>
            <a:endParaRPr lang="zh-CN" altLang="en-US" dirty="0"/>
          </a:p>
        </p:txBody>
      </p:sp>
      <p:pic>
        <p:nvPicPr>
          <p:cNvPr id="7" name="图片 6"/>
          <p:cNvPicPr>
            <a:picLocks noChangeAspect="1"/>
          </p:cNvPicPr>
          <p:nvPr/>
        </p:nvPicPr>
        <p:blipFill>
          <a:blip r:embed="rId3"/>
          <a:stretch>
            <a:fillRect/>
          </a:stretch>
        </p:blipFill>
        <p:spPr>
          <a:xfrm>
            <a:off x="1208830" y="1483567"/>
            <a:ext cx="4039402" cy="3992742"/>
          </a:xfrm>
          <a:prstGeom prst="rect">
            <a:avLst/>
          </a:prstGeom>
        </p:spPr>
      </p:pic>
      <p:pic>
        <p:nvPicPr>
          <p:cNvPr id="8" name="图片 7"/>
          <p:cNvPicPr>
            <a:picLocks noChangeAspect="1"/>
          </p:cNvPicPr>
          <p:nvPr/>
        </p:nvPicPr>
        <p:blipFill>
          <a:blip r:embed="rId4"/>
          <a:stretch>
            <a:fillRect/>
          </a:stretch>
        </p:blipFill>
        <p:spPr>
          <a:xfrm>
            <a:off x="928912" y="5602044"/>
            <a:ext cx="6695238" cy="628571"/>
          </a:xfrm>
          <a:prstGeom prst="rect">
            <a:avLst/>
          </a:prstGeom>
        </p:spPr>
      </p:pic>
    </p:spTree>
    <p:extLst>
      <p:ext uri="{BB962C8B-B14F-4D97-AF65-F5344CB8AC3E}">
        <p14:creationId xmlns:p14="http://schemas.microsoft.com/office/powerpoint/2010/main" val="2824190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Conclusions</a:t>
            </a:r>
            <a:r>
              <a:rPr lang="en-US" altLang="zh-CN" sz="3600" dirty="0" smtClean="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199" y="1825625"/>
            <a:ext cx="10853057" cy="4351338"/>
          </a:xfrm>
        </p:spPr>
        <p:txBody>
          <a:bodyPr/>
          <a:lstStyle/>
          <a:p>
            <a:r>
              <a:rPr lang="en-US" altLang="zh-CN" dirty="0">
                <a:latin typeface="Times New Roman" panose="02020603050405020304" pitchFamily="18" charset="0"/>
                <a:cs typeface="Times New Roman" panose="02020603050405020304" pitchFamily="18" charset="0"/>
              </a:rPr>
              <a:t>the ICA compression has been able to </a:t>
            </a:r>
            <a:r>
              <a:rPr lang="en-US" altLang="zh-CN" dirty="0" smtClean="0">
                <a:latin typeface="Times New Roman" panose="02020603050405020304" pitchFamily="18" charset="0"/>
                <a:cs typeface="Times New Roman" panose="02020603050405020304" pitchFamily="18" charset="0"/>
              </a:rPr>
              <a:t>extract all </a:t>
            </a:r>
            <a:r>
              <a:rPr lang="en-US" altLang="zh-CN" dirty="0">
                <a:latin typeface="Times New Roman" panose="02020603050405020304" pitchFamily="18" charset="0"/>
                <a:cs typeface="Times New Roman" panose="02020603050405020304" pitchFamily="18" charset="0"/>
              </a:rPr>
              <a:t>the important elements required for the classification. </a:t>
            </a:r>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With such </a:t>
            </a:r>
            <a:r>
              <a:rPr lang="en-US" altLang="zh-CN" dirty="0" smtClean="0">
                <a:latin typeface="Times New Roman" panose="02020603050405020304" pitchFamily="18" charset="0"/>
                <a:cs typeface="Times New Roman" panose="02020603050405020304" pitchFamily="18" charset="0"/>
              </a:rPr>
              <a:t>elements, we </a:t>
            </a:r>
            <a:r>
              <a:rPr lang="en-US" altLang="zh-CN" dirty="0">
                <a:latin typeface="Times New Roman" panose="02020603050405020304" pitchFamily="18" charset="0"/>
                <a:cs typeface="Times New Roman" panose="02020603050405020304" pitchFamily="18" charset="0"/>
              </a:rPr>
              <a:t>applied a visualization technique </a:t>
            </a:r>
            <a:r>
              <a:rPr lang="en-US" altLang="zh-CN" dirty="0" smtClean="0">
                <a:latin typeface="Times New Roman" panose="02020603050405020304" pitchFamily="18" charset="0"/>
                <a:cs typeface="Times New Roman" panose="02020603050405020304" pitchFamily="18" charset="0"/>
              </a:rPr>
              <a:t>for identifying </a:t>
            </a:r>
            <a:r>
              <a:rPr lang="en-US" altLang="zh-CN" dirty="0">
                <a:latin typeface="Times New Roman" panose="02020603050405020304" pitchFamily="18" charset="0"/>
                <a:cs typeface="Times New Roman" panose="02020603050405020304" pitchFamily="18" charset="0"/>
              </a:rPr>
              <a:t>the elements in the </a:t>
            </a:r>
            <a:r>
              <a:rPr lang="en-US" altLang="zh-CN" dirty="0" smtClean="0">
                <a:latin typeface="Times New Roman" panose="02020603050405020304" pitchFamily="18" charset="0"/>
                <a:cs typeface="Times New Roman" panose="02020603050405020304" pitchFamily="18" charset="0"/>
              </a:rPr>
              <a:t>image of </a:t>
            </a:r>
            <a:r>
              <a:rPr lang="en-US" altLang="zh-CN" dirty="0">
                <a:latin typeface="Times New Roman" panose="02020603050405020304" pitchFamily="18" charset="0"/>
                <a:cs typeface="Times New Roman" panose="02020603050405020304" pitchFamily="18" charset="0"/>
              </a:rPr>
              <a:t>each one of the </a:t>
            </a:r>
            <a:r>
              <a:rPr lang="en-US" altLang="zh-CN" dirty="0" smtClean="0">
                <a:latin typeface="Times New Roman" panose="02020603050405020304" pitchFamily="18" charset="0"/>
                <a:cs typeface="Times New Roman" panose="02020603050405020304" pitchFamily="18" charset="0"/>
              </a:rPr>
              <a:t>components, using </a:t>
            </a:r>
            <a:r>
              <a:rPr lang="en-US" altLang="zh-CN" dirty="0">
                <a:latin typeface="Times New Roman" panose="02020603050405020304" pitchFamily="18" charset="0"/>
                <a:cs typeface="Times New Roman" panose="02020603050405020304" pitchFamily="18" charset="0"/>
              </a:rPr>
              <a:t>a pixel-wise derived visualization technique. </a:t>
            </a:r>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We are able to generate three maps for every image each one </a:t>
            </a:r>
            <a:r>
              <a:rPr lang="en-US" altLang="zh-CN" dirty="0" smtClean="0">
                <a:latin typeface="Times New Roman" panose="02020603050405020304" pitchFamily="18" charset="0"/>
                <a:cs typeface="Times New Roman" panose="02020603050405020304" pitchFamily="18" charset="0"/>
              </a:rPr>
              <a:t>identifying independent </a:t>
            </a:r>
            <a:r>
              <a:rPr lang="en-US" altLang="zh-CN" dirty="0">
                <a:latin typeface="Times New Roman" panose="02020603050405020304" pitchFamily="18" charset="0"/>
                <a:cs typeface="Times New Roman" panose="02020603050405020304" pitchFamily="18" charset="0"/>
              </a:rPr>
              <a:t>statistical regularities important for the classification.</a:t>
            </a:r>
            <a:r>
              <a:rPr lang="en-US" altLang="zh-CN" dirty="0" smtClean="0">
                <a:latin typeface="Times New Roman" panose="02020603050405020304" pitchFamily="18" charset="0"/>
                <a:cs typeface="Times New Roman" panose="02020603050405020304" pitchFamily="18" charset="0"/>
              </a:rPr>
              <a:t> </a:t>
            </a:r>
            <a:br>
              <a:rPr lang="en-US" altLang="zh-CN" dirty="0" smtClean="0">
                <a:latin typeface="Times New Roman" panose="02020603050405020304" pitchFamily="18" charset="0"/>
                <a:cs typeface="Times New Roman" panose="02020603050405020304" pitchFamily="18" charset="0"/>
              </a:rPr>
            </a:br>
            <a:r>
              <a:rPr lang="en-US" altLang="zh-CN" dirty="0" smtClean="0"/>
              <a:t/>
            </a:r>
            <a:br>
              <a:rPr lang="en-US" altLang="zh-CN" dirty="0" smtClean="0"/>
            </a:br>
            <a:endParaRPr lang="zh-CN" altLang="en-US" dirty="0"/>
          </a:p>
        </p:txBody>
      </p:sp>
      <p:sp>
        <p:nvSpPr>
          <p:cNvPr id="4" name="页脚占位符 3"/>
          <p:cNvSpPr>
            <a:spLocks noGrp="1"/>
          </p:cNvSpPr>
          <p:nvPr>
            <p:ph type="ftr" sz="quarter" idx="11"/>
          </p:nvPr>
        </p:nvSpPr>
        <p:spPr/>
        <p:txBody>
          <a:bodyPr/>
          <a:lstStyle/>
          <a:p>
            <a:r>
              <a:rPr lang="en-US" altLang="zh-CN" dirty="0" smtClean="0"/>
              <a:t>14</a:t>
            </a:r>
            <a:endParaRPr lang="zh-CN" altLang="en-US" dirty="0"/>
          </a:p>
        </p:txBody>
      </p:sp>
    </p:spTree>
    <p:extLst>
      <p:ext uri="{BB962C8B-B14F-4D97-AF65-F5344CB8AC3E}">
        <p14:creationId xmlns:p14="http://schemas.microsoft.com/office/powerpoint/2010/main" val="3414231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latin typeface="Times New Roman" panose="02020603050405020304" pitchFamily="18" charset="0"/>
                <a:cs typeface="Times New Roman" panose="02020603050405020304" pitchFamily="18" charset="0"/>
              </a:rPr>
              <a:t>PS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r>
              <a:rPr lang="zh-CN" altLang="en-US" sz="2000" dirty="0" smtClean="0"/>
              <a:t>序数回归（</a:t>
            </a:r>
            <a:r>
              <a:rPr lang="en-US" altLang="zh-CN" sz="2000" dirty="0" smtClean="0"/>
              <a:t>LR</a:t>
            </a:r>
            <a:r>
              <a:rPr lang="zh-CN" altLang="en-US" sz="2000" dirty="0" smtClean="0"/>
              <a:t>，它</a:t>
            </a:r>
            <a:r>
              <a:rPr lang="zh-CN" altLang="en-US" sz="2000" dirty="0"/>
              <a:t>的变量之间存在固有</a:t>
            </a:r>
            <a:r>
              <a:rPr lang="zh-CN" altLang="en-US" sz="2000" dirty="0" smtClean="0"/>
              <a:t>的顺序，估算因变量发生的概率）是一个用于多类分类的术语，在这种情况下，底层属性可用于预先划分类的顺序。</a:t>
            </a:r>
            <a:endParaRPr lang="en-US" altLang="zh-CN" sz="2000" dirty="0" smtClean="0"/>
          </a:p>
          <a:p>
            <a:r>
              <a:rPr lang="zh-CN" altLang="en-US" sz="2000" dirty="0" smtClean="0"/>
              <a:t>当数据不是高斯的时候，有超出方差的高阶统计数据，</a:t>
            </a:r>
            <a:r>
              <a:rPr lang="en-US" altLang="zh-CN" sz="2000" dirty="0" smtClean="0"/>
              <a:t>PCA</a:t>
            </a:r>
            <a:r>
              <a:rPr lang="zh-CN" altLang="en-US" sz="2000" dirty="0" smtClean="0"/>
              <a:t>没有考虑。虽然</a:t>
            </a:r>
            <a:r>
              <a:rPr lang="en-US" altLang="zh-CN" sz="2000" dirty="0" smtClean="0"/>
              <a:t>PCA</a:t>
            </a:r>
            <a:r>
              <a:rPr lang="zh-CN" altLang="en-US" sz="2000" dirty="0" smtClean="0"/>
              <a:t>只捕获不相关的分量，但这些不相关的分量并不一定独立于一般分布。</a:t>
            </a:r>
            <a:endParaRPr lang="en-US" altLang="zh-CN" sz="2000" dirty="0" smtClean="0"/>
          </a:p>
          <a:p>
            <a:r>
              <a:rPr lang="en-US" altLang="zh-CN" sz="2000" dirty="0" smtClean="0"/>
              <a:t>ICA</a:t>
            </a:r>
            <a:r>
              <a:rPr lang="zh-CN" altLang="en-US" sz="2000" dirty="0" smtClean="0"/>
              <a:t>的理论基础是基于中心极限定理，它建立了</a:t>
            </a:r>
            <a:r>
              <a:rPr lang="en-US" altLang="zh-CN" sz="2000" dirty="0" smtClean="0"/>
              <a:t>n</a:t>
            </a:r>
            <a:r>
              <a:rPr lang="zh-CN" altLang="en-US" sz="2000" dirty="0" smtClean="0"/>
              <a:t>个独立随机变量的和（平均或线性组合）的分布接近高斯为</a:t>
            </a:r>
            <a:r>
              <a:rPr lang="en-US" altLang="zh-CN" sz="2000" dirty="0" smtClean="0"/>
              <a:t>n</a:t>
            </a:r>
            <a:r>
              <a:rPr lang="zh-CN" altLang="en-US" sz="2000" dirty="0" smtClean="0"/>
              <a:t>趋向正无穷的分布。当采用独立分量分析法时，假设存在这种分离，即可以将信号表示为独立分量的线性组合。</a:t>
            </a:r>
            <a:endParaRPr lang="en-US" altLang="zh-CN" sz="2000" dirty="0" smtClean="0"/>
          </a:p>
          <a:p>
            <a:r>
              <a:rPr lang="zh-CN" altLang="en-US" sz="2000" dirty="0" smtClean="0"/>
              <a:t>当随机变量之间的互信息为零时，随机变量之间实现了完全的独立性。在线性变换下，互信息可以分解为两个项的总和：一个项表示各分量的去相关，另一个项表示它们的非高斯性。 </a:t>
            </a:r>
            <a:endParaRPr lang="en-US" altLang="zh-CN" sz="2000" dirty="0"/>
          </a:p>
          <a:p>
            <a:r>
              <a:rPr lang="en-US" altLang="zh-CN" sz="2000" dirty="0" smtClean="0"/>
              <a:t>Kappa</a:t>
            </a:r>
            <a:r>
              <a:rPr lang="zh-CN" altLang="en-US" sz="2000" dirty="0" smtClean="0"/>
              <a:t>是由</a:t>
            </a:r>
            <a:r>
              <a:rPr lang="en-US" altLang="zh-CN" sz="2000" dirty="0" smtClean="0"/>
              <a:t>Cohen</a:t>
            </a:r>
            <a:r>
              <a:rPr lang="zh-CN" altLang="en-US" sz="2000" dirty="0" smtClean="0"/>
              <a:t>定义的一个众所周知的统计系数，用于测量这种情况下的评级机构之间的一致性。加权</a:t>
            </a:r>
            <a:r>
              <a:rPr lang="en-US" altLang="zh-CN" sz="2000" dirty="0" smtClean="0"/>
              <a:t>kappa</a:t>
            </a:r>
            <a:r>
              <a:rPr lang="zh-CN" altLang="en-US" sz="2000" dirty="0" smtClean="0"/>
              <a:t>是另一个用于测量序数回归分类优度的指标。在最后一个系数中，不一致按类间距离的幂成比例地受到惩罚。最常用的惩罚是二次型。在这种情况下，该指数通常被称为二次加权</a:t>
            </a:r>
            <a:r>
              <a:rPr lang="en-US" altLang="zh-CN" sz="2000" dirty="0" smtClean="0"/>
              <a:t>kappa</a:t>
            </a:r>
            <a:r>
              <a:rPr lang="zh-CN" altLang="en-US" sz="2000" dirty="0" smtClean="0"/>
              <a:t>（</a:t>
            </a:r>
            <a:r>
              <a:rPr lang="en-US" altLang="zh-CN" sz="2000" dirty="0"/>
              <a:t>Quadratic Weighted Kappa</a:t>
            </a:r>
            <a:r>
              <a:rPr lang="en-US" altLang="zh-CN" sz="2000" dirty="0" smtClean="0"/>
              <a:t> </a:t>
            </a:r>
            <a:r>
              <a:rPr lang="zh-CN" altLang="en-US" sz="2000" dirty="0" smtClean="0"/>
              <a:t>即</a:t>
            </a:r>
            <a:r>
              <a:rPr lang="en-US" altLang="zh-CN" sz="2000" dirty="0" smtClean="0"/>
              <a:t>QWK</a:t>
            </a:r>
            <a:r>
              <a:rPr lang="zh-CN" altLang="en-US" sz="2000" dirty="0" smtClean="0"/>
              <a:t>）。</a:t>
            </a:r>
            <a:endParaRPr lang="en-US" altLang="zh-CN" sz="2000" dirty="0" smtClean="0"/>
          </a:p>
        </p:txBody>
      </p:sp>
      <p:sp>
        <p:nvSpPr>
          <p:cNvPr id="4" name="页脚占位符 3"/>
          <p:cNvSpPr>
            <a:spLocks noGrp="1"/>
          </p:cNvSpPr>
          <p:nvPr>
            <p:ph type="ftr" sz="quarter" idx="11"/>
          </p:nvPr>
        </p:nvSpPr>
        <p:spPr/>
        <p:txBody>
          <a:bodyPr/>
          <a:lstStyle/>
          <a:p>
            <a:r>
              <a:rPr lang="en-US" altLang="zh-CN" dirty="0" smtClean="0"/>
              <a:t>15</a:t>
            </a:r>
            <a:endParaRPr lang="zh-CN" altLang="en-US" dirty="0"/>
          </a:p>
        </p:txBody>
      </p:sp>
    </p:spTree>
    <p:extLst>
      <p:ext uri="{BB962C8B-B14F-4D97-AF65-F5344CB8AC3E}">
        <p14:creationId xmlns:p14="http://schemas.microsoft.com/office/powerpoint/2010/main" val="1909873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latin typeface="Times New Roman" panose="02020603050405020304" pitchFamily="18" charset="0"/>
                <a:cs typeface="Times New Roman" panose="02020603050405020304" pitchFamily="18" charset="0"/>
              </a:rPr>
              <a:t>PS - </a:t>
            </a:r>
            <a:r>
              <a:rPr lang="en-US" altLang="zh-CN" sz="3600" i="1" dirty="0" smtClean="0">
                <a:latin typeface="Times New Roman" panose="02020603050405020304" pitchFamily="18" charset="0"/>
                <a:cs typeface="Times New Roman" panose="02020603050405020304" pitchFamily="18" charset="0"/>
              </a:rPr>
              <a:t>ICA </a:t>
            </a:r>
            <a:endParaRPr lang="zh-CN" altLang="en-US" sz="3600" i="1" dirty="0">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1"/>
          </p:nvPr>
        </p:nvSpPr>
        <p:spPr/>
        <p:txBody>
          <a:bodyPr/>
          <a:lstStyle/>
          <a:p>
            <a:r>
              <a:rPr lang="en-US" altLang="zh-CN" dirty="0" smtClean="0"/>
              <a:t>16</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889" y="2004219"/>
            <a:ext cx="4657725" cy="4038600"/>
          </a:xfrm>
          <a:prstGeom prst="rect">
            <a:avLst/>
          </a:prstGeom>
        </p:spPr>
      </p:pic>
      <p:sp>
        <p:nvSpPr>
          <p:cNvPr id="9" name="文本框 8"/>
          <p:cNvSpPr txBox="1"/>
          <p:nvPr/>
        </p:nvSpPr>
        <p:spPr>
          <a:xfrm>
            <a:off x="6270171" y="2730857"/>
            <a:ext cx="5178490" cy="2585323"/>
          </a:xfrm>
          <a:prstGeom prst="rect">
            <a:avLst/>
          </a:prstGeom>
          <a:noFill/>
        </p:spPr>
        <p:txBody>
          <a:bodyPr wrap="square" rtlCol="0">
            <a:spAutoFit/>
          </a:bodyPr>
          <a:lstStyle/>
          <a:p>
            <a:r>
              <a:rPr lang="zh-CN" altLang="en-US" dirty="0" smtClean="0"/>
              <a:t>经典</a:t>
            </a:r>
            <a:r>
              <a:rPr lang="zh-CN" altLang="en-US" dirty="0"/>
              <a:t>的鸡尾酒宴会问题（</a:t>
            </a:r>
            <a:r>
              <a:rPr lang="en-US" altLang="zh-CN" dirty="0"/>
              <a:t>cocktail party problem</a:t>
            </a:r>
            <a:r>
              <a:rPr lang="zh-CN" altLang="en-US" dirty="0"/>
              <a:t>）。假设在</a:t>
            </a:r>
            <a:r>
              <a:rPr lang="en-US" altLang="zh-CN" dirty="0"/>
              <a:t>party</a:t>
            </a:r>
            <a:r>
              <a:rPr lang="zh-CN" altLang="en-US" dirty="0"/>
              <a:t>中</a:t>
            </a:r>
            <a:r>
              <a:rPr lang="zh-CN" altLang="en-US" dirty="0" smtClean="0"/>
              <a:t>有</a:t>
            </a:r>
            <a:r>
              <a:rPr lang="en-US" altLang="zh-CN" dirty="0" smtClean="0"/>
              <a:t>n</a:t>
            </a:r>
            <a:r>
              <a:rPr lang="zh-CN" altLang="en-US" dirty="0" smtClean="0"/>
              <a:t>个人</a:t>
            </a:r>
            <a:r>
              <a:rPr lang="zh-CN" altLang="en-US" dirty="0"/>
              <a:t>，他们可以同时说话，我们也在房间中一些角落里共放置</a:t>
            </a:r>
            <a:r>
              <a:rPr lang="zh-CN" altLang="en-US" dirty="0" smtClean="0"/>
              <a:t>了</a:t>
            </a:r>
            <a:r>
              <a:rPr lang="en-US" altLang="zh-CN" dirty="0" smtClean="0"/>
              <a:t>m</a:t>
            </a:r>
            <a:r>
              <a:rPr lang="zh-CN" altLang="en-US" dirty="0" smtClean="0"/>
              <a:t>个</a:t>
            </a:r>
            <a:r>
              <a:rPr lang="zh-CN" altLang="en-US" dirty="0"/>
              <a:t>声音接收器（</a:t>
            </a:r>
            <a:r>
              <a:rPr lang="en-US" altLang="zh-CN" dirty="0"/>
              <a:t>Microphone</a:t>
            </a:r>
            <a:r>
              <a:rPr lang="zh-CN" altLang="en-US" dirty="0"/>
              <a:t>）用来记录声音。宴会过后，我们从</a:t>
            </a:r>
            <a:r>
              <a:rPr lang="en-US" altLang="zh-CN" dirty="0"/>
              <a:t>n</a:t>
            </a:r>
            <a:r>
              <a:rPr lang="zh-CN" altLang="en-US" dirty="0"/>
              <a:t>个麦克风中得到了一组数据，</a:t>
            </a:r>
            <a:r>
              <a:rPr lang="en-US" altLang="zh-CN" dirty="0"/>
              <a:t>i</a:t>
            </a:r>
            <a:r>
              <a:rPr lang="zh-CN" altLang="en-US" dirty="0"/>
              <a:t>表示采样的时间顺序，也就是说共得到了</a:t>
            </a:r>
            <a:r>
              <a:rPr lang="en-US" altLang="zh-CN" dirty="0"/>
              <a:t>m</a:t>
            </a:r>
            <a:r>
              <a:rPr lang="zh-CN" altLang="en-US" dirty="0"/>
              <a:t>组采样，每一组采样都是</a:t>
            </a:r>
            <a:r>
              <a:rPr lang="en-US" altLang="zh-CN" dirty="0"/>
              <a:t>n</a:t>
            </a:r>
            <a:r>
              <a:rPr lang="zh-CN" altLang="en-US" dirty="0"/>
              <a:t>维的。我们的目标是单单从这</a:t>
            </a:r>
            <a:r>
              <a:rPr lang="en-US" altLang="zh-CN" dirty="0"/>
              <a:t>m</a:t>
            </a:r>
            <a:r>
              <a:rPr lang="zh-CN" altLang="en-US" dirty="0"/>
              <a:t>组采样数据中分辨出每个人说话的信号。</a:t>
            </a:r>
          </a:p>
          <a:p>
            <a:endParaRPr lang="zh-CN" altLang="en-US" dirty="0"/>
          </a:p>
        </p:txBody>
      </p:sp>
    </p:spTree>
    <p:extLst>
      <p:ext uri="{BB962C8B-B14F-4D97-AF65-F5344CB8AC3E}">
        <p14:creationId xmlns:p14="http://schemas.microsoft.com/office/powerpoint/2010/main" val="2169024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latin typeface="Times New Roman" panose="02020603050405020304" pitchFamily="18" charset="0"/>
                <a:cs typeface="Times New Roman" panose="02020603050405020304" pitchFamily="18" charset="0"/>
              </a:rPr>
              <a:t>PS - </a:t>
            </a:r>
            <a:r>
              <a:rPr lang="en-US" altLang="zh-CN" sz="3600" i="1" dirty="0" smtClean="0">
                <a:latin typeface="Times New Roman" panose="02020603050405020304" pitchFamily="18" charset="0"/>
                <a:cs typeface="Times New Roman" panose="02020603050405020304" pitchFamily="18" charset="0"/>
              </a:rPr>
              <a:t>Receptive field </a:t>
            </a:r>
            <a:endParaRPr lang="zh-CN" altLang="en-US" sz="3600" i="1" dirty="0">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1"/>
          </p:nvPr>
        </p:nvSpPr>
        <p:spPr/>
        <p:txBody>
          <a:bodyPr/>
          <a:lstStyle/>
          <a:p>
            <a:r>
              <a:rPr lang="en-US" altLang="zh-CN" dirty="0" smtClean="0"/>
              <a:t>17</a:t>
            </a:r>
            <a:endParaRPr lang="zh-CN" altLang="en-US" dirty="0"/>
          </a:p>
        </p:txBody>
      </p:sp>
      <p:pic>
        <p:nvPicPr>
          <p:cNvPr id="5" name="图片 4"/>
          <p:cNvPicPr>
            <a:picLocks noChangeAspect="1"/>
          </p:cNvPicPr>
          <p:nvPr/>
        </p:nvPicPr>
        <p:blipFill>
          <a:blip r:embed="rId3"/>
          <a:stretch>
            <a:fillRect/>
          </a:stretch>
        </p:blipFill>
        <p:spPr>
          <a:xfrm>
            <a:off x="1202094" y="2323322"/>
            <a:ext cx="5371429" cy="3235075"/>
          </a:xfrm>
          <a:prstGeom prst="rect">
            <a:avLst/>
          </a:prstGeom>
        </p:spPr>
      </p:pic>
      <p:sp>
        <p:nvSpPr>
          <p:cNvPr id="7" name="文本框 6"/>
          <p:cNvSpPr txBox="1"/>
          <p:nvPr/>
        </p:nvSpPr>
        <p:spPr>
          <a:xfrm>
            <a:off x="6904654" y="2591278"/>
            <a:ext cx="4180114" cy="2031325"/>
          </a:xfrm>
          <a:prstGeom prst="rect">
            <a:avLst/>
          </a:prstGeom>
          <a:noFill/>
        </p:spPr>
        <p:txBody>
          <a:bodyPr wrap="square" rtlCol="0">
            <a:spAutoFit/>
          </a:bodyPr>
          <a:lstStyle/>
          <a:p>
            <a:r>
              <a:rPr lang="en-US" altLang="zh-CN" dirty="0"/>
              <a:t>Conv1</a:t>
            </a:r>
            <a:r>
              <a:rPr lang="zh-CN" altLang="en-US" dirty="0"/>
              <a:t>中的每一个单元所能看到的原始图像范围是</a:t>
            </a:r>
            <a:r>
              <a:rPr lang="en-US" altLang="zh-CN" dirty="0"/>
              <a:t>3*3</a:t>
            </a:r>
            <a:r>
              <a:rPr lang="zh-CN" altLang="en-US" dirty="0"/>
              <a:t>，而由于</a:t>
            </a:r>
            <a:r>
              <a:rPr lang="en-US" altLang="zh-CN" dirty="0"/>
              <a:t>Conv2</a:t>
            </a:r>
            <a:r>
              <a:rPr lang="zh-CN" altLang="en-US" dirty="0"/>
              <a:t>的每个单元都是由 </a:t>
            </a:r>
            <a:r>
              <a:rPr lang="en-US" altLang="zh-CN" dirty="0"/>
              <a:t>2*2</a:t>
            </a:r>
            <a:r>
              <a:rPr lang="zh-CN" altLang="en-US" dirty="0"/>
              <a:t>范围的</a:t>
            </a:r>
            <a:r>
              <a:rPr lang="en-US" altLang="zh-CN" dirty="0"/>
              <a:t>Conv1</a:t>
            </a:r>
            <a:r>
              <a:rPr lang="zh-CN" altLang="en-US" dirty="0"/>
              <a:t>构成，因此回溯到原始图像，其实是能够看到</a:t>
            </a:r>
            <a:r>
              <a:rPr lang="en-US" altLang="zh-CN" dirty="0"/>
              <a:t>5*5</a:t>
            </a:r>
            <a:r>
              <a:rPr lang="zh-CN" altLang="en-US" dirty="0"/>
              <a:t>的原始图像范围的。因此我们说</a:t>
            </a:r>
            <a:r>
              <a:rPr lang="en-US" altLang="zh-CN" dirty="0"/>
              <a:t>Conv1</a:t>
            </a:r>
            <a:r>
              <a:rPr lang="zh-CN" altLang="en-US" dirty="0"/>
              <a:t>的感受野是</a:t>
            </a:r>
            <a:r>
              <a:rPr lang="en-US" altLang="zh-CN" dirty="0"/>
              <a:t>3</a:t>
            </a:r>
            <a:r>
              <a:rPr lang="zh-CN" altLang="en-US" dirty="0"/>
              <a:t>，</a:t>
            </a:r>
            <a:r>
              <a:rPr lang="en-US" altLang="zh-CN" dirty="0"/>
              <a:t>Conv2</a:t>
            </a:r>
            <a:r>
              <a:rPr lang="zh-CN" altLang="en-US" dirty="0"/>
              <a:t>的感受野是</a:t>
            </a:r>
            <a:r>
              <a:rPr lang="en-US" altLang="zh-CN" dirty="0"/>
              <a:t>5. </a:t>
            </a:r>
            <a:r>
              <a:rPr lang="zh-CN" altLang="en-US" dirty="0"/>
              <a:t>输入图像的每个单元的感受野被定义为</a:t>
            </a:r>
            <a:r>
              <a:rPr lang="en-US" altLang="zh-CN" dirty="0"/>
              <a:t>1.</a:t>
            </a:r>
          </a:p>
        </p:txBody>
      </p:sp>
    </p:spTree>
    <p:extLst>
      <p:ext uri="{BB962C8B-B14F-4D97-AF65-F5344CB8AC3E}">
        <p14:creationId xmlns:p14="http://schemas.microsoft.com/office/powerpoint/2010/main" val="147391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65216" y="1782083"/>
            <a:ext cx="8244840" cy="4351338"/>
          </a:xfrm>
        </p:spPr>
        <p:txBody>
          <a:bodyPr/>
          <a:lstStyle/>
          <a:p>
            <a:r>
              <a:rPr lang="en-US" altLang="zh-CN" sz="3600" dirty="0" smtClean="0">
                <a:latin typeface="Times New Roman" panose="02020603050405020304" pitchFamily="18" charset="0"/>
                <a:cs typeface="Times New Roman" panose="02020603050405020304" pitchFamily="18" charset="0"/>
              </a:rPr>
              <a:t>Introduction</a:t>
            </a:r>
          </a:p>
          <a:p>
            <a:r>
              <a:rPr lang="en-US" altLang="zh-CN" sz="3600" dirty="0" smtClean="0">
                <a:latin typeface="Times New Roman" panose="02020603050405020304" pitchFamily="18" charset="0"/>
                <a:cs typeface="Times New Roman" panose="02020603050405020304" pitchFamily="18" charset="0"/>
              </a:rPr>
              <a:t>Methods</a:t>
            </a:r>
          </a:p>
          <a:p>
            <a:r>
              <a:rPr lang="en-US" altLang="zh-CN" sz="3600" dirty="0" smtClean="0">
                <a:latin typeface="Times New Roman" panose="02020603050405020304" pitchFamily="18" charset="0"/>
                <a:cs typeface="Times New Roman" panose="02020603050405020304" pitchFamily="18" charset="0"/>
              </a:rPr>
              <a:t>Results</a:t>
            </a:r>
          </a:p>
          <a:p>
            <a:r>
              <a:rPr lang="en-US" altLang="zh-CN" sz="3600" dirty="0" smtClean="0">
                <a:latin typeface="Times New Roman" panose="02020603050405020304" pitchFamily="18" charset="0"/>
                <a:cs typeface="Times New Roman" panose="02020603050405020304" pitchFamily="18" charset="0"/>
              </a:rPr>
              <a:t>Conclusions </a:t>
            </a:r>
          </a:p>
          <a:p>
            <a:endParaRPr lang="en-US" altLang="zh-CN" dirty="0">
              <a:latin typeface="Times New Roman" panose="02020603050405020304" pitchFamily="18" charset="0"/>
              <a:cs typeface="Times New Roman" panose="02020603050405020304" pitchFamily="18" charset="0"/>
            </a:endParaRPr>
          </a:p>
        </p:txBody>
      </p:sp>
      <p:sp>
        <p:nvSpPr>
          <p:cNvPr id="5" name="页脚占位符 4"/>
          <p:cNvSpPr>
            <a:spLocks noGrp="1"/>
          </p:cNvSpPr>
          <p:nvPr>
            <p:ph type="ftr" sz="quarter" idx="11"/>
          </p:nvPr>
        </p:nvSpPr>
        <p:spPr/>
        <p:txBody>
          <a:bodyPr/>
          <a:lstStyle/>
          <a:p>
            <a:r>
              <a:rPr lang="en-US" altLang="zh-CN" dirty="0" smtClean="0"/>
              <a:t>2</a:t>
            </a:r>
            <a:endParaRPr lang="zh-CN" altLang="en-US" dirty="0"/>
          </a:p>
        </p:txBody>
      </p:sp>
    </p:spTree>
    <p:extLst>
      <p:ext uri="{BB962C8B-B14F-4D97-AF65-F5344CB8AC3E}">
        <p14:creationId xmlns:p14="http://schemas.microsoft.com/office/powerpoint/2010/main" val="789689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r>
              <a:rPr lang="en-US" altLang="zh-CN" sz="3600" dirty="0" smtClean="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smtClean="0">
                <a:latin typeface="+mn-ea"/>
              </a:rPr>
              <a:t>糖尿病视网膜病变是一种主要的致残性慢性疾病，也是发达国家糖尿病患者致盲和视力损害的主要原因之一。研究报告，</a:t>
            </a:r>
            <a:r>
              <a:rPr lang="en-US" altLang="zh-CN" dirty="0" smtClean="0">
                <a:latin typeface="+mn-ea"/>
              </a:rPr>
              <a:t>90%</a:t>
            </a:r>
            <a:r>
              <a:rPr lang="zh-CN" altLang="en-US" dirty="0" smtClean="0">
                <a:latin typeface="+mn-ea"/>
              </a:rPr>
              <a:t>的病例可以通过早期发现和治疗来预防。</a:t>
            </a:r>
            <a:endParaRPr lang="en-US" altLang="zh-CN" dirty="0" smtClean="0">
              <a:latin typeface="+mn-ea"/>
            </a:endParaRPr>
          </a:p>
          <a:p>
            <a:endParaRPr lang="en-US" altLang="zh-CN" dirty="0" smtClean="0">
              <a:latin typeface="+mn-ea"/>
            </a:endParaRPr>
          </a:p>
          <a:p>
            <a:r>
              <a:rPr lang="zh-CN" altLang="en-US" dirty="0" smtClean="0">
                <a:latin typeface="+mn-ea"/>
              </a:rPr>
              <a:t>在医学诊断任务中，不仅预测的准确性很重要，而且决策背后的原因也很重要。自我解释模型使医生能够将报告的信息与他们自己的知识进行对比，从而增加良好诊断的可能性。</a:t>
            </a:r>
            <a:endParaRPr lang="en-US" altLang="zh-CN" dirty="0" smtClean="0">
              <a:latin typeface="+mn-ea"/>
            </a:endParaRPr>
          </a:p>
        </p:txBody>
      </p:sp>
      <p:sp>
        <p:nvSpPr>
          <p:cNvPr id="4" name="页脚占位符 3"/>
          <p:cNvSpPr>
            <a:spLocks noGrp="1"/>
          </p:cNvSpPr>
          <p:nvPr>
            <p:ph type="ftr" sz="quarter" idx="11"/>
          </p:nvPr>
        </p:nvSpPr>
        <p:spPr/>
        <p:txBody>
          <a:bodyPr/>
          <a:lstStyle/>
          <a:p>
            <a:r>
              <a:rPr lang="en-US" altLang="zh-CN" dirty="0" smtClean="0"/>
              <a:t>3</a:t>
            </a:r>
            <a:endParaRPr lang="zh-CN" altLang="en-US" dirty="0"/>
          </a:p>
        </p:txBody>
      </p:sp>
    </p:spTree>
    <p:extLst>
      <p:ext uri="{BB962C8B-B14F-4D97-AF65-F5344CB8AC3E}">
        <p14:creationId xmlns:p14="http://schemas.microsoft.com/office/powerpoint/2010/main" val="1133428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r>
              <a:rPr lang="en-US" altLang="zh-CN" sz="3600" dirty="0" smtClean="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smtClean="0">
                <a:latin typeface="+mn-ea"/>
              </a:rPr>
              <a:t>本文研究了将眼底图像分为</a:t>
            </a:r>
            <a:r>
              <a:rPr lang="en-US" altLang="zh-CN" dirty="0" smtClean="0">
                <a:latin typeface="+mn-ea"/>
              </a:rPr>
              <a:t>5</a:t>
            </a:r>
            <a:r>
              <a:rPr lang="zh-CN" altLang="en-US" dirty="0" smtClean="0">
                <a:latin typeface="+mn-ea"/>
              </a:rPr>
              <a:t>级糖尿病视网膜病变的医学问题。</a:t>
            </a:r>
            <a:endParaRPr lang="en-US" altLang="zh-CN" dirty="0" smtClean="0">
              <a:latin typeface="+mn-ea"/>
            </a:endParaRPr>
          </a:p>
          <a:p>
            <a:endParaRPr lang="en-US" altLang="zh-CN" dirty="0" smtClean="0">
              <a:latin typeface="+mn-ea"/>
            </a:endParaRPr>
          </a:p>
          <a:p>
            <a:r>
              <a:rPr lang="zh-CN" altLang="en-US" dirty="0" smtClean="0">
                <a:latin typeface="+mn-ea"/>
              </a:rPr>
              <a:t>通过运用深度学习模型对糖尿病视网膜病变（</a:t>
            </a:r>
            <a:r>
              <a:rPr lang="en-US" altLang="zh-CN" dirty="0" smtClean="0">
                <a:latin typeface="+mn-ea"/>
              </a:rPr>
              <a:t>DR</a:t>
            </a:r>
            <a:r>
              <a:rPr lang="zh-CN" altLang="en-US" dirty="0" smtClean="0">
                <a:latin typeface="+mn-ea"/>
              </a:rPr>
              <a:t>）进行分类，同时找出产生解释的独立原因。</a:t>
            </a:r>
            <a:endParaRPr lang="en-US" altLang="zh-CN" dirty="0" smtClean="0">
              <a:latin typeface="+mn-ea"/>
            </a:endParaRPr>
          </a:p>
          <a:p>
            <a:endParaRPr lang="en-US" altLang="zh-CN" dirty="0" smtClean="0">
              <a:latin typeface="+mn-ea"/>
            </a:endParaRPr>
          </a:p>
          <a:p>
            <a:r>
              <a:rPr lang="zh-CN" altLang="en-US" dirty="0" smtClean="0">
                <a:latin typeface="+mn-ea"/>
              </a:rPr>
              <a:t>将独立成分分析（</a:t>
            </a:r>
            <a:r>
              <a:rPr lang="en-US" altLang="zh-CN" dirty="0" smtClean="0">
                <a:latin typeface="+mn-ea"/>
              </a:rPr>
              <a:t>ICA</a:t>
            </a:r>
            <a:r>
              <a:rPr lang="zh-CN" altLang="en-US" dirty="0" smtClean="0">
                <a:latin typeface="+mn-ea"/>
              </a:rPr>
              <a:t>）与分数可视化技术相结合。</a:t>
            </a:r>
            <a:endParaRPr lang="en-US" altLang="zh-CN" dirty="0" smtClean="0">
              <a:latin typeface="+mn-ea"/>
            </a:endParaRPr>
          </a:p>
        </p:txBody>
      </p:sp>
      <p:sp>
        <p:nvSpPr>
          <p:cNvPr id="4" name="页脚占位符 3"/>
          <p:cNvSpPr>
            <a:spLocks noGrp="1"/>
          </p:cNvSpPr>
          <p:nvPr>
            <p:ph type="ftr" sz="quarter" idx="11"/>
          </p:nvPr>
        </p:nvSpPr>
        <p:spPr/>
        <p:txBody>
          <a:bodyPr/>
          <a:lstStyle/>
          <a:p>
            <a:r>
              <a:rPr lang="en-US" altLang="zh-CN" dirty="0" smtClean="0"/>
              <a:t>4</a:t>
            </a:r>
            <a:endParaRPr lang="zh-CN" altLang="en-US" dirty="0"/>
          </a:p>
        </p:txBody>
      </p:sp>
    </p:spTree>
    <p:extLst>
      <p:ext uri="{BB962C8B-B14F-4D97-AF65-F5344CB8AC3E}">
        <p14:creationId xmlns:p14="http://schemas.microsoft.com/office/powerpoint/2010/main" val="3189488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Methods</a:t>
            </a:r>
            <a:r>
              <a:rPr lang="en-US" altLang="zh-CN" sz="3600" dirty="0" smtClean="0">
                <a:latin typeface="Times New Roman" panose="02020603050405020304" pitchFamily="18" charset="0"/>
                <a:cs typeface="Times New Roman" panose="02020603050405020304" pitchFamily="18" charset="0"/>
              </a:rPr>
              <a:t> -</a:t>
            </a:r>
            <a:r>
              <a:rPr lang="en-US" altLang="zh-CN" sz="3600" i="1" dirty="0"/>
              <a:t> </a:t>
            </a:r>
            <a:r>
              <a:rPr lang="en-US" altLang="zh-CN" sz="3600" i="1" dirty="0">
                <a:latin typeface="Times New Roman" panose="02020603050405020304" pitchFamily="18" charset="0"/>
                <a:cs typeface="Times New Roman" panose="02020603050405020304" pitchFamily="18" charset="0"/>
              </a:rPr>
              <a:t>ICA based interpretation procedure</a:t>
            </a:r>
            <a:r>
              <a:rPr lang="en-US" altLang="zh-CN" sz="3600" dirty="0" smtClean="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1"/>
          </p:nvPr>
        </p:nvSpPr>
        <p:spPr/>
        <p:txBody>
          <a:bodyPr/>
          <a:lstStyle/>
          <a:p>
            <a:r>
              <a:rPr lang="en-US" altLang="zh-CN" dirty="0" smtClean="0"/>
              <a:t>5</a:t>
            </a:r>
            <a:endParaRPr lang="zh-CN" altLang="en-US" dirty="0"/>
          </a:p>
        </p:txBody>
      </p:sp>
      <p:sp>
        <p:nvSpPr>
          <p:cNvPr id="7" name="文本框 6"/>
          <p:cNvSpPr txBox="1"/>
          <p:nvPr/>
        </p:nvSpPr>
        <p:spPr>
          <a:xfrm>
            <a:off x="838201" y="1560059"/>
            <a:ext cx="10047514" cy="2092881"/>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Instead </a:t>
            </a:r>
            <a:r>
              <a:rPr lang="en-US" altLang="zh-CN" sz="2800" dirty="0">
                <a:latin typeface="Times New Roman" panose="02020603050405020304" pitchFamily="18" charset="0"/>
                <a:cs typeface="Times New Roman" panose="02020603050405020304" pitchFamily="18" charset="0"/>
              </a:rPr>
              <a:t>of directly visualizing the more important pixels under a classification decision, we split </a:t>
            </a:r>
            <a:r>
              <a:rPr lang="en-US" altLang="zh-CN" sz="2800" dirty="0" smtClean="0">
                <a:latin typeface="Times New Roman" panose="02020603050405020304" pitchFamily="18" charset="0"/>
                <a:cs typeface="Times New Roman" panose="02020603050405020304" pitchFamily="18" charset="0"/>
              </a:rPr>
              <a:t>the information </a:t>
            </a:r>
            <a:r>
              <a:rPr lang="en-US" altLang="zh-CN" sz="2800" dirty="0">
                <a:latin typeface="Times New Roman" panose="02020603050405020304" pitchFamily="18" charset="0"/>
                <a:cs typeface="Times New Roman" panose="02020603050405020304" pitchFamily="18" charset="0"/>
              </a:rPr>
              <a:t>of such last feature layer into independent features using a </a:t>
            </a:r>
            <a:r>
              <a:rPr lang="en-US" altLang="zh-CN" sz="2800" dirty="0" smtClean="0">
                <a:latin typeface="Times New Roman" panose="02020603050405020304" pitchFamily="18" charset="0"/>
                <a:cs typeface="Times New Roman" panose="02020603050405020304" pitchFamily="18" charset="0"/>
              </a:rPr>
              <a:t>Independent Component </a:t>
            </a:r>
            <a:r>
              <a:rPr lang="en-US" altLang="zh-CN" sz="2800" dirty="0">
                <a:latin typeface="Times New Roman" panose="02020603050405020304" pitchFamily="18" charset="0"/>
                <a:cs typeface="Times New Roman" panose="02020603050405020304" pitchFamily="18" charset="0"/>
              </a:rPr>
              <a:t>Analysis (ICA). </a:t>
            </a:r>
            <a:r>
              <a:rPr lang="en-US" altLang="zh-CN" dirty="0" smtClean="0"/>
              <a:t/>
            </a:r>
            <a:br>
              <a:rPr lang="en-US" altLang="zh-CN" dirty="0" smtClean="0"/>
            </a:br>
            <a:endParaRPr lang="zh-CN" altLang="en-US" dirty="0"/>
          </a:p>
        </p:txBody>
      </p:sp>
      <p:sp>
        <p:nvSpPr>
          <p:cNvPr id="8" name="下箭头 7"/>
          <p:cNvSpPr/>
          <p:nvPr/>
        </p:nvSpPr>
        <p:spPr>
          <a:xfrm>
            <a:off x="5099142" y="3401733"/>
            <a:ext cx="492033" cy="841312"/>
          </a:xfrm>
          <a:prstGeom prst="downArrow">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文本框 9"/>
          <p:cNvSpPr txBox="1"/>
          <p:nvPr/>
        </p:nvSpPr>
        <p:spPr>
          <a:xfrm>
            <a:off x="838200" y="4537111"/>
            <a:ext cx="10232571" cy="1231106"/>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In this way, we can, not only generate importance pixel maps, but </a:t>
            </a:r>
            <a:r>
              <a:rPr lang="en-US" altLang="zh-CN" sz="2800" dirty="0" smtClean="0">
                <a:latin typeface="Times New Roman" panose="02020603050405020304" pitchFamily="18" charset="0"/>
                <a:cs typeface="Times New Roman" panose="02020603050405020304" pitchFamily="18" charset="0"/>
              </a:rPr>
              <a:t>also differentiate </a:t>
            </a:r>
            <a:r>
              <a:rPr lang="en-US" altLang="zh-CN" sz="2800" dirty="0">
                <a:latin typeface="Times New Roman" panose="02020603050405020304" pitchFamily="18" charset="0"/>
                <a:cs typeface="Times New Roman" panose="02020603050405020304" pitchFamily="18" charset="0"/>
              </a:rPr>
              <a:t>between the underlying independent causes of the disease.</a:t>
            </a:r>
            <a:r>
              <a:rPr lang="en-US" altLang="zh-CN" sz="2800" dirty="0" smtClean="0">
                <a:latin typeface="Times New Roman" panose="02020603050405020304" pitchFamily="18" charset="0"/>
                <a:cs typeface="Times New Roman" panose="02020603050405020304" pitchFamily="18" charset="0"/>
              </a:rPr>
              <a:t> </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809505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Methods</a:t>
            </a:r>
            <a:r>
              <a:rPr lang="en-US" altLang="zh-CN" sz="3600" dirty="0" smtClean="0">
                <a:latin typeface="Times New Roman" panose="02020603050405020304" pitchFamily="18" charset="0"/>
                <a:cs typeface="Times New Roman" panose="02020603050405020304" pitchFamily="18" charset="0"/>
              </a:rPr>
              <a:t> -</a:t>
            </a:r>
            <a:r>
              <a:rPr lang="en-US" altLang="zh-CN" sz="3600" i="1" dirty="0"/>
              <a:t> </a:t>
            </a:r>
            <a:r>
              <a:rPr lang="en-US" altLang="zh-CN" sz="3600" i="1" dirty="0">
                <a:latin typeface="Times New Roman" panose="02020603050405020304" pitchFamily="18" charset="0"/>
                <a:cs typeface="Times New Roman" panose="02020603050405020304" pitchFamily="18" charset="0"/>
              </a:rPr>
              <a:t>ICA based interpretation procedure</a:t>
            </a:r>
            <a:r>
              <a:rPr lang="en-US" altLang="zh-CN" sz="3600" dirty="0" smtClean="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1"/>
          </p:nvPr>
        </p:nvSpPr>
        <p:spPr/>
        <p:txBody>
          <a:bodyPr/>
          <a:lstStyle/>
          <a:p>
            <a:r>
              <a:rPr lang="en-US" altLang="zh-CN" dirty="0" smtClean="0"/>
              <a:t>6</a:t>
            </a:r>
            <a:endParaRPr lang="zh-CN" altLang="en-US" dirty="0"/>
          </a:p>
        </p:txBody>
      </p:sp>
      <p:pic>
        <p:nvPicPr>
          <p:cNvPr id="6" name="图片 5"/>
          <p:cNvPicPr>
            <a:picLocks noChangeAspect="1"/>
          </p:cNvPicPr>
          <p:nvPr/>
        </p:nvPicPr>
        <p:blipFill>
          <a:blip r:embed="rId3"/>
          <a:stretch>
            <a:fillRect/>
          </a:stretch>
        </p:blipFill>
        <p:spPr>
          <a:xfrm>
            <a:off x="1243519" y="1690688"/>
            <a:ext cx="8114286" cy="2400000"/>
          </a:xfrm>
          <a:prstGeom prst="rect">
            <a:avLst/>
          </a:prstGeom>
        </p:spPr>
      </p:pic>
      <p:sp>
        <p:nvSpPr>
          <p:cNvPr id="7" name="文本框 6"/>
          <p:cNvSpPr txBox="1"/>
          <p:nvPr/>
        </p:nvSpPr>
        <p:spPr>
          <a:xfrm>
            <a:off x="838200" y="4531021"/>
            <a:ext cx="9744075" cy="1815882"/>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Find </a:t>
            </a:r>
            <a:r>
              <a:rPr lang="en-US" altLang="zh-CN" sz="2800" dirty="0">
                <a:latin typeface="Times New Roman" panose="02020603050405020304" pitchFamily="18" charset="0"/>
                <a:cs typeface="Times New Roman" panose="02020603050405020304" pitchFamily="18" charset="0"/>
              </a:rPr>
              <a:t>the optimal number of components (</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 </a:t>
            </a:r>
          </a:p>
          <a:p>
            <a:r>
              <a:rPr lang="en-US" altLang="zh-CN" sz="2800" dirty="0" smtClean="0">
                <a:latin typeface="Times New Roman" panose="02020603050405020304" pitchFamily="18" charset="0"/>
                <a:cs typeface="Times New Roman" panose="02020603050405020304" pitchFamily="18" charset="0"/>
              </a:rPr>
              <a:t>Using different number of IC and comparing the classification performance of the original model with the obtained using a linear combination of the reduced number of calculated components.</a:t>
            </a:r>
            <a:endParaRPr lang="zh-CN" altLang="en-US" sz="2800" dirty="0" smtClean="0">
              <a:latin typeface="Times New Roman" panose="02020603050405020304" pitchFamily="18" charset="0"/>
              <a:cs typeface="Times New Roman" panose="02020603050405020304" pitchFamily="18" charset="0"/>
            </a:endParaRPr>
          </a:p>
        </p:txBody>
      </p:sp>
      <p:sp>
        <p:nvSpPr>
          <p:cNvPr id="9" name="圆角矩形 8"/>
          <p:cNvSpPr/>
          <p:nvPr/>
        </p:nvSpPr>
        <p:spPr>
          <a:xfrm>
            <a:off x="4767942" y="2708339"/>
            <a:ext cx="2211355" cy="55983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6116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latin typeface="Times New Roman" panose="02020603050405020304" pitchFamily="18" charset="0"/>
                <a:cs typeface="Times New Roman" panose="02020603050405020304" pitchFamily="18" charset="0"/>
              </a:rPr>
              <a:t>Methods - </a:t>
            </a:r>
            <a:r>
              <a:rPr lang="en-US" altLang="zh-CN" sz="3600" i="1" dirty="0">
                <a:latin typeface="Times New Roman" panose="02020603050405020304" pitchFamily="18" charset="0"/>
                <a:cs typeface="Times New Roman" panose="02020603050405020304" pitchFamily="18" charset="0"/>
              </a:rPr>
              <a:t>Mathematical formalization</a:t>
            </a:r>
            <a:r>
              <a:rPr lang="en-US" altLang="zh-CN" sz="3600" dirty="0" smtClean="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1"/>
          </p:nvPr>
        </p:nvSpPr>
        <p:spPr/>
        <p:txBody>
          <a:bodyPr/>
          <a:lstStyle/>
          <a:p>
            <a:r>
              <a:rPr lang="en-US" altLang="zh-CN" dirty="0" smtClean="0"/>
              <a:t>7</a:t>
            </a:r>
            <a:endParaRPr lang="zh-CN" altLang="en-US" dirty="0"/>
          </a:p>
        </p:txBody>
      </p:sp>
      <p:sp>
        <p:nvSpPr>
          <p:cNvPr id="11" name="文本框 10"/>
          <p:cNvSpPr txBox="1"/>
          <p:nvPr/>
        </p:nvSpPr>
        <p:spPr>
          <a:xfrm>
            <a:off x="1118119" y="5108281"/>
            <a:ext cx="8157588"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Where </a:t>
            </a:r>
            <a:r>
              <a:rPr lang="en-US" altLang="zh-CN" sz="2400" b="1" i="1" dirty="0">
                <a:latin typeface="Times New Roman" panose="02020603050405020304" pitchFamily="18" charset="0"/>
                <a:cs typeface="Times New Roman" panose="02020603050405020304" pitchFamily="18" charset="0"/>
              </a:rPr>
              <a:t>W </a:t>
            </a:r>
            <a:r>
              <a:rPr lang="en-US" altLang="zh-CN" sz="2400" dirty="0">
                <a:latin typeface="Times New Roman" panose="02020603050405020304" pitchFamily="18" charset="0"/>
                <a:cs typeface="Times New Roman" panose="02020603050405020304" pitchFamily="18" charset="0"/>
              </a:rPr>
              <a:t>is calculated using a optimization </a:t>
            </a:r>
            <a:r>
              <a:rPr lang="en-US" altLang="zh-CN" sz="2400" dirty="0" smtClean="0">
                <a:latin typeface="Times New Roman" panose="02020603050405020304" pitchFamily="18" charset="0"/>
                <a:cs typeface="Times New Roman" panose="02020603050405020304" pitchFamily="18" charset="0"/>
              </a:rPr>
              <a:t>method, minimizing </a:t>
            </a:r>
            <a:r>
              <a:rPr lang="en-US" altLang="zh-CN" sz="2400" dirty="0">
                <a:latin typeface="Times New Roman" panose="02020603050405020304" pitchFamily="18" charset="0"/>
                <a:cs typeface="Times New Roman" panose="02020603050405020304" pitchFamily="18" charset="0"/>
              </a:rPr>
              <a:t>the </a:t>
            </a:r>
            <a:r>
              <a:rPr lang="en-US" altLang="zh-CN" sz="2400" dirty="0" smtClean="0">
                <a:latin typeface="Times New Roman" panose="02020603050405020304" pitchFamily="18" charset="0"/>
                <a:cs typeface="Times New Roman" panose="02020603050405020304" pitchFamily="18" charset="0"/>
              </a:rPr>
              <a:t>mutual information </a:t>
            </a:r>
            <a:r>
              <a:rPr lang="en-US" altLang="zh-CN" sz="2400" dirty="0">
                <a:latin typeface="Times New Roman" panose="02020603050405020304" pitchFamily="18" charset="0"/>
                <a:cs typeface="Times New Roman" panose="02020603050405020304" pitchFamily="18" charset="0"/>
              </a:rPr>
              <a:t>between </a:t>
            </a:r>
            <a:r>
              <a:rPr lang="en-US" altLang="zh-CN" sz="2400" i="1" dirty="0">
                <a:latin typeface="Times New Roman" panose="02020603050405020304" pitchFamily="18" charset="0"/>
                <a:cs typeface="Times New Roman" panose="02020603050405020304" pitchFamily="18" charset="0"/>
              </a:rPr>
              <a:t>n </a:t>
            </a:r>
            <a:r>
              <a:rPr lang="en-US" altLang="zh-CN" sz="2400" dirty="0" smtClean="0">
                <a:latin typeface="Times New Roman" panose="02020603050405020304" pitchFamily="18" charset="0"/>
                <a:cs typeface="Times New Roman" panose="02020603050405020304" pitchFamily="18" charset="0"/>
              </a:rPr>
              <a:t>IC</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pic>
        <p:nvPicPr>
          <p:cNvPr id="12" name="图片 11"/>
          <p:cNvPicPr>
            <a:picLocks noChangeAspect="1"/>
          </p:cNvPicPr>
          <p:nvPr/>
        </p:nvPicPr>
        <p:blipFill>
          <a:blip r:embed="rId3"/>
          <a:stretch>
            <a:fillRect/>
          </a:stretch>
        </p:blipFill>
        <p:spPr>
          <a:xfrm>
            <a:off x="838200" y="1395155"/>
            <a:ext cx="8009524" cy="3657143"/>
          </a:xfrm>
          <a:prstGeom prst="rect">
            <a:avLst/>
          </a:prstGeom>
        </p:spPr>
      </p:pic>
    </p:spTree>
    <p:extLst>
      <p:ext uri="{BB962C8B-B14F-4D97-AF65-F5344CB8AC3E}">
        <p14:creationId xmlns:p14="http://schemas.microsoft.com/office/powerpoint/2010/main" val="1701253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latin typeface="Times New Roman" panose="02020603050405020304" pitchFamily="18" charset="0"/>
                <a:cs typeface="Times New Roman" panose="02020603050405020304" pitchFamily="18" charset="0"/>
              </a:rPr>
              <a:t>Methods - </a:t>
            </a:r>
            <a:r>
              <a:rPr lang="en-US" altLang="zh-CN" sz="3600" i="1" dirty="0">
                <a:latin typeface="Times New Roman" panose="02020603050405020304" pitchFamily="18" charset="0"/>
                <a:cs typeface="Times New Roman" panose="02020603050405020304" pitchFamily="18" charset="0"/>
              </a:rPr>
              <a:t>Mathematical formalization</a:t>
            </a:r>
            <a:r>
              <a:rPr lang="en-US" altLang="zh-CN" sz="3600" dirty="0" smtClean="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1"/>
          </p:nvPr>
        </p:nvSpPr>
        <p:spPr/>
        <p:txBody>
          <a:bodyPr/>
          <a:lstStyle/>
          <a:p>
            <a:r>
              <a:rPr lang="en-US" altLang="zh-CN" dirty="0" smtClean="0"/>
              <a:t>8</a:t>
            </a:r>
            <a:endParaRPr lang="zh-CN" altLang="en-US" dirty="0"/>
          </a:p>
        </p:txBody>
      </p:sp>
      <p:pic>
        <p:nvPicPr>
          <p:cNvPr id="9" name="图片 8"/>
          <p:cNvPicPr>
            <a:picLocks noChangeAspect="1"/>
          </p:cNvPicPr>
          <p:nvPr/>
        </p:nvPicPr>
        <p:blipFill>
          <a:blip r:embed="rId3"/>
          <a:stretch>
            <a:fillRect/>
          </a:stretch>
        </p:blipFill>
        <p:spPr>
          <a:xfrm>
            <a:off x="1138038" y="1450058"/>
            <a:ext cx="7695238" cy="1923810"/>
          </a:xfrm>
          <a:prstGeom prst="rect">
            <a:avLst/>
          </a:prstGeom>
        </p:spPr>
      </p:pic>
      <p:pic>
        <p:nvPicPr>
          <p:cNvPr id="12" name="图片 11"/>
          <p:cNvPicPr>
            <a:picLocks noChangeAspect="1"/>
          </p:cNvPicPr>
          <p:nvPr/>
        </p:nvPicPr>
        <p:blipFill>
          <a:blip r:embed="rId4"/>
          <a:stretch>
            <a:fillRect/>
          </a:stretch>
        </p:blipFill>
        <p:spPr>
          <a:xfrm>
            <a:off x="838200" y="3373868"/>
            <a:ext cx="8000000" cy="2685714"/>
          </a:xfrm>
          <a:prstGeom prst="rect">
            <a:avLst/>
          </a:prstGeom>
        </p:spPr>
      </p:pic>
      <p:sp>
        <p:nvSpPr>
          <p:cNvPr id="13" name="圆角矩形 12"/>
          <p:cNvSpPr/>
          <p:nvPr/>
        </p:nvSpPr>
        <p:spPr>
          <a:xfrm>
            <a:off x="1138038" y="4907902"/>
            <a:ext cx="2799480" cy="25192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2601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Results</a:t>
            </a:r>
            <a:r>
              <a:rPr lang="en-US" altLang="zh-CN" sz="3600" dirty="0" smtClean="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
        <p:nvSpPr>
          <p:cNvPr id="5" name="页脚占位符 4"/>
          <p:cNvSpPr>
            <a:spLocks noGrp="1"/>
          </p:cNvSpPr>
          <p:nvPr>
            <p:ph type="ftr" sz="quarter" idx="11"/>
          </p:nvPr>
        </p:nvSpPr>
        <p:spPr/>
        <p:txBody>
          <a:bodyPr/>
          <a:lstStyle/>
          <a:p>
            <a:r>
              <a:rPr lang="en-US" altLang="zh-CN" dirty="0" smtClean="0"/>
              <a:t>9</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2719656534"/>
              </p:ext>
            </p:extLst>
          </p:nvPr>
        </p:nvGraphicFramePr>
        <p:xfrm>
          <a:off x="838200" y="1632016"/>
          <a:ext cx="8340534" cy="1112520"/>
        </p:xfrm>
        <a:graphic>
          <a:graphicData uri="http://schemas.openxmlformats.org/drawingml/2006/table">
            <a:tbl>
              <a:tblPr firstRow="1" bandRow="1">
                <a:tableStyleId>{5C22544A-7EE6-4342-B048-85BDC9FD1C3A}</a:tableStyleId>
              </a:tblPr>
              <a:tblGrid>
                <a:gridCol w="1502230"/>
                <a:gridCol w="1324947"/>
                <a:gridCol w="1343090"/>
                <a:gridCol w="1390089"/>
                <a:gridCol w="1390089"/>
                <a:gridCol w="1390089"/>
              </a:tblGrid>
              <a:tr h="370840">
                <a:tc>
                  <a:txBody>
                    <a:bodyPr/>
                    <a:lstStyle/>
                    <a:p>
                      <a:r>
                        <a:rPr lang="en-US" altLang="zh-CN" dirty="0" smtClean="0">
                          <a:solidFill>
                            <a:schemeClr val="tx1"/>
                          </a:solidFill>
                          <a:latin typeface="Times New Roman" panose="02020603050405020304" pitchFamily="18" charset="0"/>
                          <a:cs typeface="Times New Roman" panose="02020603050405020304" pitchFamily="18" charset="0"/>
                        </a:rPr>
                        <a:t>      Data</a:t>
                      </a:r>
                      <a:endParaRPr lang="zh-CN" altLang="en-US" dirty="0">
                        <a:solidFill>
                          <a:schemeClr val="tx1"/>
                        </a:solidFill>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r>
                        <a:rPr lang="en-US" altLang="zh-CN" dirty="0" smtClean="0">
                          <a:solidFill>
                            <a:schemeClr val="tx1"/>
                          </a:solidFill>
                          <a:latin typeface="Times New Roman" panose="02020603050405020304" pitchFamily="18" charset="0"/>
                          <a:cs typeface="Times New Roman" panose="02020603050405020304" pitchFamily="18" charset="0"/>
                        </a:rPr>
                        <a:t>    Class 0</a:t>
                      </a:r>
                      <a:endParaRPr lang="zh-CN" altLang="en-US" dirty="0">
                        <a:solidFill>
                          <a:schemeClr val="tx1"/>
                        </a:solidFill>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r>
                        <a:rPr lang="en-US" altLang="zh-CN" dirty="0" smtClean="0">
                          <a:solidFill>
                            <a:schemeClr val="tx1"/>
                          </a:solidFill>
                          <a:latin typeface="Times New Roman" panose="02020603050405020304" pitchFamily="18" charset="0"/>
                          <a:cs typeface="Times New Roman" panose="02020603050405020304" pitchFamily="18" charset="0"/>
                        </a:rPr>
                        <a:t>    Class 1</a:t>
                      </a:r>
                      <a:endParaRPr lang="zh-CN" altLang="en-US" dirty="0"/>
                    </a:p>
                  </a:txBody>
                  <a:tcPr>
                    <a:solidFill>
                      <a:schemeClr val="bg2">
                        <a:lumMod val="90000"/>
                      </a:schemeClr>
                    </a:solidFill>
                  </a:tcPr>
                </a:tc>
                <a:tc>
                  <a:txBody>
                    <a:bodyPr/>
                    <a:lstStyle/>
                    <a:p>
                      <a:r>
                        <a:rPr lang="en-US" altLang="zh-CN" dirty="0" smtClean="0">
                          <a:solidFill>
                            <a:schemeClr val="tx1"/>
                          </a:solidFill>
                          <a:latin typeface="Times New Roman" panose="02020603050405020304" pitchFamily="18" charset="0"/>
                          <a:cs typeface="Times New Roman" panose="02020603050405020304" pitchFamily="18" charset="0"/>
                        </a:rPr>
                        <a:t>     Class 2</a:t>
                      </a:r>
                      <a:endParaRPr lang="zh-CN" altLang="en-US" dirty="0"/>
                    </a:p>
                  </a:txBody>
                  <a:tcPr>
                    <a:solidFill>
                      <a:schemeClr val="bg2">
                        <a:lumMod val="90000"/>
                      </a:schemeClr>
                    </a:solidFill>
                  </a:tcPr>
                </a:tc>
                <a:tc>
                  <a:txBody>
                    <a:bodyPr/>
                    <a:lstStyle/>
                    <a:p>
                      <a:r>
                        <a:rPr lang="en-US" altLang="zh-CN" dirty="0" smtClean="0">
                          <a:solidFill>
                            <a:schemeClr val="tx1"/>
                          </a:solidFill>
                          <a:latin typeface="Times New Roman" panose="02020603050405020304" pitchFamily="18" charset="0"/>
                          <a:cs typeface="Times New Roman" panose="02020603050405020304" pitchFamily="18" charset="0"/>
                        </a:rPr>
                        <a:t>     Class 3</a:t>
                      </a:r>
                      <a:endParaRPr lang="zh-CN" altLang="en-US" dirty="0"/>
                    </a:p>
                  </a:txBody>
                  <a:tcPr>
                    <a:solidFill>
                      <a:schemeClr val="bg2">
                        <a:lumMod val="90000"/>
                      </a:schemeClr>
                    </a:solidFill>
                  </a:tcPr>
                </a:tc>
                <a:tc>
                  <a:txBody>
                    <a:bodyPr/>
                    <a:lstStyle/>
                    <a:p>
                      <a:r>
                        <a:rPr lang="en-US" altLang="zh-CN" dirty="0" smtClean="0">
                          <a:solidFill>
                            <a:schemeClr val="tx1"/>
                          </a:solidFill>
                          <a:latin typeface="Times New Roman" panose="02020603050405020304" pitchFamily="18" charset="0"/>
                          <a:cs typeface="Times New Roman" panose="02020603050405020304" pitchFamily="18" charset="0"/>
                        </a:rPr>
                        <a:t>     Class 4</a:t>
                      </a:r>
                      <a:endParaRPr lang="zh-CN" altLang="en-US" dirty="0"/>
                    </a:p>
                  </a:txBody>
                  <a:tcPr>
                    <a:solidFill>
                      <a:schemeClr val="bg2">
                        <a:lumMod val="90000"/>
                      </a:schemeClr>
                    </a:solidFill>
                  </a:tcPr>
                </a:tc>
              </a:tr>
              <a:tr h="370840">
                <a:tc>
                  <a:txBody>
                    <a:bodyPr/>
                    <a:lstStyle/>
                    <a:p>
                      <a:r>
                        <a:rPr lang="en-US" altLang="zh-CN" dirty="0" smtClean="0"/>
                        <a:t>  Training set</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     55796 </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      5259</a:t>
                      </a:r>
                      <a:r>
                        <a:rPr lang="zh-CN" altLang="en-US" dirty="0" smtClean="0"/>
                        <a:t> </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      11192</a:t>
                      </a:r>
                      <a:r>
                        <a:rPr lang="zh-CN" altLang="en-US" dirty="0" smtClean="0"/>
                        <a:t> </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       1805 </a:t>
                      </a:r>
                      <a:r>
                        <a:rPr lang="zh-CN" altLang="en-US" dirty="0" smtClean="0"/>
                        <a:t> </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       1</a:t>
                      </a:r>
                      <a:r>
                        <a:rPr lang="en-US" altLang="zh-CN" sz="1800" b="0" i="1" kern="1200" dirty="0" smtClean="0">
                          <a:solidFill>
                            <a:schemeClr val="dk1"/>
                          </a:solidFill>
                          <a:effectLst/>
                          <a:latin typeface="+mn-lt"/>
                          <a:ea typeface="+mn-ea"/>
                          <a:cs typeface="+mn-cs"/>
                        </a:rPr>
                        <a:t>5</a:t>
                      </a:r>
                      <a:r>
                        <a:rPr lang="en-US" altLang="zh-CN" sz="1800" b="0" i="0" kern="1200" dirty="0" smtClean="0">
                          <a:solidFill>
                            <a:schemeClr val="dk1"/>
                          </a:solidFill>
                          <a:effectLst/>
                          <a:latin typeface="+mn-lt"/>
                          <a:ea typeface="+mn-ea"/>
                          <a:cs typeface="+mn-cs"/>
                        </a:rPr>
                        <a:t>98 </a:t>
                      </a:r>
                      <a:endParaRPr lang="zh-CN" altLang="en-US" dirty="0"/>
                    </a:p>
                  </a:txBody>
                  <a:tcPr/>
                </a:tc>
              </a:tr>
              <a:tr h="370840">
                <a:tc>
                  <a:txBody>
                    <a:bodyPr/>
                    <a:lstStyle/>
                    <a:p>
                      <a:r>
                        <a:rPr lang="en-US" altLang="zh-CN" dirty="0" smtClean="0"/>
                        <a:t>Validation set</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      2150</a:t>
                      </a:r>
                      <a:r>
                        <a:rPr lang="zh-CN" altLang="en-US" dirty="0" smtClean="0"/>
                        <a:t> </a:t>
                      </a:r>
                      <a:endParaRPr lang="zh-CN" altLang="en-US" dirty="0"/>
                    </a:p>
                  </a:txBody>
                  <a:tcPr/>
                </a:tc>
                <a:tc>
                  <a:txBody>
                    <a:bodyPr/>
                    <a:lstStyle/>
                    <a:p>
                      <a:r>
                        <a:rPr lang="en-US" altLang="zh-CN" dirty="0" smtClean="0"/>
                        <a:t>       209</a:t>
                      </a:r>
                      <a:endParaRPr lang="zh-CN" altLang="en-US" dirty="0"/>
                    </a:p>
                  </a:txBody>
                  <a:tcPr/>
                </a:tc>
                <a:tc>
                  <a:txBody>
                    <a:bodyPr/>
                    <a:lstStyle/>
                    <a:p>
                      <a:r>
                        <a:rPr lang="en-US" altLang="zh-CN" dirty="0" smtClean="0"/>
                        <a:t>       1490</a:t>
                      </a:r>
                      <a:endParaRPr lang="zh-CN" altLang="en-US" dirty="0"/>
                    </a:p>
                  </a:txBody>
                  <a:tcPr/>
                </a:tc>
                <a:tc>
                  <a:txBody>
                    <a:bodyPr/>
                    <a:lstStyle/>
                    <a:p>
                      <a:r>
                        <a:rPr lang="en-US" altLang="zh-CN" dirty="0" smtClean="0"/>
                        <a:t>         61</a:t>
                      </a:r>
                      <a:endParaRPr lang="zh-CN" altLang="en-US" dirty="0"/>
                    </a:p>
                  </a:txBody>
                  <a:tcPr/>
                </a:tc>
                <a:tc>
                  <a:txBody>
                    <a:bodyPr/>
                    <a:lstStyle/>
                    <a:p>
                      <a:r>
                        <a:rPr lang="en-US" altLang="zh-CN" dirty="0" smtClean="0"/>
                        <a:t>         90</a:t>
                      </a:r>
                      <a:endParaRPr lang="zh-CN" altLang="en-US" dirty="0"/>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487606190"/>
              </p:ext>
            </p:extLst>
          </p:nvPr>
        </p:nvGraphicFramePr>
        <p:xfrm>
          <a:off x="9178734" y="1632016"/>
          <a:ext cx="1297990" cy="1112520"/>
        </p:xfrm>
        <a:graphic>
          <a:graphicData uri="http://schemas.openxmlformats.org/drawingml/2006/table">
            <a:tbl>
              <a:tblPr firstRow="1" bandRow="1">
                <a:tableStyleId>{5C22544A-7EE6-4342-B048-85BDC9FD1C3A}</a:tableStyleId>
              </a:tblPr>
              <a:tblGrid>
                <a:gridCol w="1297990"/>
              </a:tblGrid>
              <a:tr h="370840">
                <a:tc>
                  <a:txBody>
                    <a:bodyPr/>
                    <a:lstStyle/>
                    <a:p>
                      <a:r>
                        <a:rPr lang="en-US" altLang="zh-CN" dirty="0" smtClean="0">
                          <a:solidFill>
                            <a:schemeClr val="tx1"/>
                          </a:solidFill>
                          <a:latin typeface="Times New Roman" panose="02020603050405020304" pitchFamily="18" charset="0"/>
                          <a:cs typeface="Times New Roman" panose="02020603050405020304" pitchFamily="18" charset="0"/>
                        </a:rPr>
                        <a:t>     Total</a:t>
                      </a:r>
                      <a:endParaRPr lang="zh-CN" altLang="en-US" dirty="0"/>
                    </a:p>
                  </a:txBody>
                  <a:tcPr>
                    <a:solidFill>
                      <a:schemeClr val="bg2">
                        <a:lumMod val="90000"/>
                      </a:schemeClr>
                    </a:solidFill>
                  </a:tcPr>
                </a:tc>
              </a:tr>
              <a:tr h="370840">
                <a:tc>
                  <a:txBody>
                    <a:bodyPr/>
                    <a:lstStyle/>
                    <a:p>
                      <a:r>
                        <a:rPr lang="en-US" altLang="zh-CN" sz="1800" b="0" i="0" kern="1200" dirty="0" smtClean="0">
                          <a:solidFill>
                            <a:schemeClr val="dk1"/>
                          </a:solidFill>
                          <a:effectLst/>
                          <a:latin typeface="+mn-lt"/>
                          <a:ea typeface="+mn-ea"/>
                          <a:cs typeface="+mn-cs"/>
                        </a:rPr>
                        <a:t>     75650</a:t>
                      </a:r>
                      <a:r>
                        <a:rPr lang="zh-CN" altLang="en-US" dirty="0" smtClean="0"/>
                        <a:t> </a:t>
                      </a:r>
                      <a:endParaRPr lang="zh-CN" altLang="en-US" dirty="0"/>
                    </a:p>
                  </a:txBody>
                  <a:tcPr/>
                </a:tc>
              </a:tr>
              <a:tr h="370840">
                <a:tc>
                  <a:txBody>
                    <a:bodyPr/>
                    <a:lstStyle/>
                    <a:p>
                      <a:r>
                        <a:rPr lang="en-US" altLang="zh-CN" dirty="0" smtClean="0"/>
                        <a:t>      3000</a:t>
                      </a:r>
                      <a:endParaRPr lang="zh-CN" altLang="en-US" dirty="0"/>
                    </a:p>
                  </a:txBody>
                  <a:tcPr/>
                </a:tc>
              </a:tr>
            </a:tbl>
          </a:graphicData>
        </a:graphic>
      </p:graphicFrame>
      <p:sp>
        <p:nvSpPr>
          <p:cNvPr id="10" name="内容占位符 2"/>
          <p:cNvSpPr>
            <a:spLocks noGrp="1"/>
          </p:cNvSpPr>
          <p:nvPr>
            <p:ph idx="1"/>
          </p:nvPr>
        </p:nvSpPr>
        <p:spPr>
          <a:xfrm>
            <a:off x="838200" y="3165183"/>
            <a:ext cx="9957318" cy="3191167"/>
          </a:xfrm>
        </p:spPr>
        <p:txBody>
          <a:bodyPr>
            <a:normAutofit/>
          </a:bodyPr>
          <a:lstStyle/>
          <a:p>
            <a:r>
              <a:rPr lang="en-US" altLang="zh-CN" dirty="0">
                <a:latin typeface="Times New Roman" panose="02020603050405020304" pitchFamily="18" charset="0"/>
                <a:cs typeface="Times New Roman" panose="02020603050405020304" pitchFamily="18" charset="0"/>
              </a:rPr>
              <a:t>Using the 64-dimensional feature-space vector (</a:t>
            </a:r>
            <a:r>
              <a:rPr lang="en-US" altLang="zh-CN" i="1" dirty="0">
                <a:latin typeface="Times New Roman" panose="02020603050405020304" pitchFamily="18" charset="0"/>
                <a:cs typeface="Times New Roman" panose="02020603050405020304" pitchFamily="18" charset="0"/>
              </a:rPr>
              <a:t>m </a:t>
            </a:r>
            <a:r>
              <a:rPr lang="en-US" altLang="zh-CN" dirty="0">
                <a:latin typeface="Times New Roman" panose="02020603050405020304" pitchFamily="18" charset="0"/>
                <a:cs typeface="Times New Roman" panose="02020603050405020304" pitchFamily="18" charset="0"/>
              </a:rPr>
              <a:t>= 64) of all the </a:t>
            </a:r>
            <a:r>
              <a:rPr lang="en-US" altLang="zh-CN" dirty="0" smtClean="0">
                <a:latin typeface="Times New Roman" panose="02020603050405020304" pitchFamily="18" charset="0"/>
                <a:cs typeface="Times New Roman" panose="02020603050405020304" pitchFamily="18" charset="0"/>
              </a:rPr>
              <a:t>training set</a:t>
            </a:r>
            <a:r>
              <a:rPr lang="en-US" altLang="zh-CN" dirty="0">
                <a:latin typeface="Times New Roman" panose="02020603050405020304" pitchFamily="18" charset="0"/>
                <a:cs typeface="Times New Roman" panose="02020603050405020304" pitchFamily="18" charset="0"/>
              </a:rPr>
              <a:t>, we calculate a set of ICAs using different </a:t>
            </a:r>
            <a:r>
              <a:rPr lang="en-US" altLang="zh-CN" i="1" dirty="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values. </a:t>
            </a:r>
          </a:p>
          <a:p>
            <a:r>
              <a:rPr lang="en-US" altLang="zh-CN" dirty="0">
                <a:latin typeface="Times New Roman" panose="02020603050405020304" pitchFamily="18" charset="0"/>
                <a:cs typeface="Times New Roman" panose="02020603050405020304" pitchFamily="18" charset="0"/>
              </a:rPr>
              <a:t>With each one, we </a:t>
            </a:r>
            <a:r>
              <a:rPr lang="en-US" altLang="zh-CN" dirty="0" smtClean="0">
                <a:latin typeface="Times New Roman" panose="02020603050405020304" pitchFamily="18" charset="0"/>
                <a:cs typeface="Times New Roman" panose="02020603050405020304" pitchFamily="18" charset="0"/>
              </a:rPr>
              <a:t>train a </a:t>
            </a:r>
            <a:r>
              <a:rPr lang="en-US" altLang="zh-CN" dirty="0">
                <a:latin typeface="Times New Roman" panose="02020603050405020304" pitchFamily="18" charset="0"/>
                <a:cs typeface="Times New Roman" panose="02020603050405020304" pitchFamily="18" charset="0"/>
              </a:rPr>
              <a:t>linear classifier to calculate </a:t>
            </a:r>
            <a:r>
              <a:rPr lang="en-US" altLang="zh-CN" dirty="0" smtClean="0">
                <a:latin typeface="Times New Roman" panose="02020603050405020304" pitchFamily="18" charset="0"/>
                <a:cs typeface="Times New Roman" panose="02020603050405020304" pitchFamily="18" charset="0"/>
              </a:rPr>
              <a:t>the  evaluation </a:t>
            </a:r>
            <a:r>
              <a:rPr lang="en-US" altLang="zh-CN" dirty="0">
                <a:latin typeface="Times New Roman" panose="02020603050405020304" pitchFamily="18" charset="0"/>
                <a:cs typeface="Times New Roman" panose="02020603050405020304" pitchFamily="18" charset="0"/>
              </a:rPr>
              <a:t>metric obtained over a </a:t>
            </a:r>
            <a:r>
              <a:rPr lang="en-US" altLang="zh-CN" dirty="0" smtClean="0">
                <a:latin typeface="Times New Roman" panose="02020603050405020304" pitchFamily="18" charset="0"/>
                <a:cs typeface="Times New Roman" panose="02020603050405020304" pitchFamily="18" charset="0"/>
              </a:rPr>
              <a:t>validation set.</a:t>
            </a:r>
          </a:p>
          <a:p>
            <a:r>
              <a:rPr lang="en-US" altLang="zh-CN" dirty="0">
                <a:latin typeface="Times New Roman" panose="02020603050405020304" pitchFamily="18" charset="0"/>
                <a:cs typeface="Times New Roman" panose="02020603050405020304" pitchFamily="18" charset="0"/>
              </a:rPr>
              <a:t>We choose the minimal </a:t>
            </a:r>
            <a:r>
              <a:rPr lang="en-US" altLang="zh-CN" i="1" dirty="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that allows achieving maximum performance.</a:t>
            </a:r>
            <a:r>
              <a:rPr lang="en-US" altLang="zh-CN" dirty="0" smtClean="0">
                <a:latin typeface="Times New Roman" panose="02020603050405020304" pitchFamily="18" charset="0"/>
                <a:cs typeface="Times New Roman" panose="02020603050405020304" pitchFamily="18" charset="0"/>
              </a:rPr>
              <a:t> (n = 3)</a:t>
            </a:r>
            <a:br>
              <a:rPr lang="en-US" altLang="zh-CN" dirty="0" smtClean="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0067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1522</TotalTime>
  <Words>2335</Words>
  <Application>Microsoft Office PowerPoint</Application>
  <PresentationFormat>宽屏</PresentationFormat>
  <Paragraphs>138</Paragraphs>
  <Slides>17</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宋体</vt:lpstr>
      <vt:lpstr>Arial</vt:lpstr>
      <vt:lpstr>Calibri</vt:lpstr>
      <vt:lpstr>Calibri Light</vt:lpstr>
      <vt:lpstr>Cambria Math</vt:lpstr>
      <vt:lpstr>Times New Roman</vt:lpstr>
      <vt:lpstr>Office 主题</vt:lpstr>
      <vt:lpstr>Identification and Visualization of the Underlying Independent Causes of the Diagnostic of Diabetic Retinopathy made by a Deep Learning Classifier </vt:lpstr>
      <vt:lpstr>PowerPoint 演示文稿</vt:lpstr>
      <vt:lpstr>Introduction </vt:lpstr>
      <vt:lpstr>Introduction </vt:lpstr>
      <vt:lpstr>Methods - ICA based interpretation procedure </vt:lpstr>
      <vt:lpstr>Methods - ICA based interpretation procedure </vt:lpstr>
      <vt:lpstr>Methods - Mathematical formalization  </vt:lpstr>
      <vt:lpstr>Methods - Mathematical formalization  </vt:lpstr>
      <vt:lpstr>Results </vt:lpstr>
      <vt:lpstr>Results </vt:lpstr>
      <vt:lpstr>Results </vt:lpstr>
      <vt:lpstr>Results </vt:lpstr>
      <vt:lpstr>Results </vt:lpstr>
      <vt:lpstr>Conclusions </vt:lpstr>
      <vt:lpstr>PS</vt:lpstr>
      <vt:lpstr>PS - ICA </vt:lpstr>
      <vt:lpstr>PS - Receptive field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and Visualization of the Underlying Independent Causes of the Diagnostic of Diabetic Retinopathy made by a Deep Learning Classifier </dc:title>
  <dc:creator>vv</dc:creator>
  <cp:lastModifiedBy>vv</cp:lastModifiedBy>
  <cp:revision>96</cp:revision>
  <dcterms:created xsi:type="dcterms:W3CDTF">2019-01-10T08:07:05Z</dcterms:created>
  <dcterms:modified xsi:type="dcterms:W3CDTF">2019-01-11T09:30:44Z</dcterms:modified>
</cp:coreProperties>
</file>