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058667D-FF60-4466-8323-9B5C76156B4B}">
          <p14:sldIdLst>
            <p14:sldId id="256"/>
            <p14:sldId id="257"/>
            <p14:sldId id="258"/>
            <p14:sldId id="259"/>
            <p14:sldId id="260"/>
            <p14:sldId id="261"/>
            <p14:sldId id="262"/>
          </p14:sldIdLst>
        </p14:section>
        <p14:section name="无标题节" id="{09D74731-47F2-4473-9BF2-C09743357388}">
          <p14:sldIdLst>
            <p14:sldId id="263"/>
            <p14:sldId id="264"/>
            <p14:sldId id="265"/>
            <p14:sldId id="266"/>
            <p14:sldId id="267"/>
            <p14:sldId id="268"/>
            <p14:sldId id="269"/>
            <p14:sldId id="270"/>
            <p14:sldId id="271"/>
            <p14:sldId id="272"/>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7" autoAdjust="0"/>
    <p:restoredTop sz="62286" autoAdjust="0"/>
  </p:normalViewPr>
  <p:slideViewPr>
    <p:cSldViewPr snapToGrid="0">
      <p:cViewPr varScale="1">
        <p:scale>
          <a:sx n="61" d="100"/>
          <a:sy n="61" d="100"/>
        </p:scale>
        <p:origin x="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66BB3-1840-4DF4-AC4F-088F60982FC9}"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E8A-235B-4871-B48D-BAB7265C6557}" type="slidenum">
              <a:rPr lang="zh-CN" altLang="en-US" smtClean="0"/>
              <a:t>‹#›</a:t>
            </a:fld>
            <a:endParaRPr lang="zh-CN" altLang="en-US"/>
          </a:p>
        </p:txBody>
      </p:sp>
    </p:spTree>
    <p:extLst>
      <p:ext uri="{BB962C8B-B14F-4D97-AF65-F5344CB8AC3E}">
        <p14:creationId xmlns:p14="http://schemas.microsoft.com/office/powerpoint/2010/main" val="285670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神经网络</a:t>
            </a:r>
            <a:r>
              <a:rPr lang="en-US" altLang="zh-CN" dirty="0" smtClean="0"/>
              <a:t>CNN</a:t>
            </a:r>
            <a:r>
              <a:rPr lang="zh-CN" altLang="en-US" dirty="0" smtClean="0"/>
              <a:t>，说白了就是将我们人看到的图片进行特征提取，然后从特征中挖掘完成任务所需要的信息。而解释其能力，一大重点就是解释它提取出来的特征到底是什么。从频率角度看，提取出来的特征也是可以进行傅里叶展开的，如果观察特征的频谱我们又能得出什么结论呢？本篇论文就从频率角度探究了</a:t>
            </a:r>
            <a:r>
              <a:rPr lang="en-US" altLang="zh-CN" dirty="0" smtClean="0"/>
              <a:t>CNN</a:t>
            </a:r>
            <a:r>
              <a:rPr lang="zh-CN" altLang="en-US" dirty="0" smtClean="0"/>
              <a:t>到底在提取什么特征</a:t>
            </a:r>
          </a:p>
          <a:p>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a:t>
            </a:fld>
            <a:endParaRPr lang="zh-CN" altLang="en-US"/>
          </a:p>
        </p:txBody>
      </p:sp>
    </p:spTree>
    <p:extLst>
      <p:ext uri="{BB962C8B-B14F-4D97-AF65-F5344CB8AC3E}">
        <p14:creationId xmlns:p14="http://schemas.microsoft.com/office/powerpoint/2010/main" val="395316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根据前面的讨论，我们能看出</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的一个作用就是能够重新分配不平衡的频率分量。比如一般高频分量的量级会低于低频分量，所以没有</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的网络可能很难获取到高频信息。作者同样做了如下实验，使用有</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和无</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的网络分别训练低频分量，发现性能提升并不明显。可以证明</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主要在获取高频分量。同时，通过对比发现</a:t>
            </a:r>
            <a:r>
              <a:rPr lang="en-US" altLang="zh-CN" sz="1200" b="0" i="0" kern="1200" dirty="0" smtClean="0">
                <a:solidFill>
                  <a:schemeClr val="tx1"/>
                </a:solidFill>
                <a:effectLst/>
                <a:latin typeface="+mn-lt"/>
                <a:ea typeface="+mn-ea"/>
                <a:cs typeface="+mn-cs"/>
              </a:rPr>
              <a:t>r=4</a:t>
            </a:r>
            <a:r>
              <a:rPr lang="zh-CN" altLang="en-US" sz="1200" b="0" i="0" kern="1200" dirty="0" smtClean="0">
                <a:solidFill>
                  <a:schemeClr val="tx1"/>
                </a:solidFill>
                <a:effectLst/>
                <a:latin typeface="+mn-lt"/>
                <a:ea typeface="+mn-ea"/>
                <a:cs typeface="+mn-cs"/>
              </a:rPr>
              <a:t>时性能改善最不明显，这也印证了前面的猜想：</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通过捕获不同频率分量调整不平衡来改善训练结果。</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14</a:t>
            </a:fld>
            <a:endParaRPr lang="zh-CN" altLang="en-US"/>
          </a:p>
        </p:txBody>
      </p:sp>
    </p:spTree>
    <p:extLst>
      <p:ext uri="{BB962C8B-B14F-4D97-AF65-F5344CB8AC3E}">
        <p14:creationId xmlns:p14="http://schemas.microsoft.com/office/powerpoint/2010/main" val="190095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对卷积核的直觉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卷积定理，空域的卷积等于频域的乘积。所以我们如果给一张图片的傅里叶变换图的边缘乘更高的权重，那么就会有更多的高频分量。这样的分析基本只对于第一层的卷积核有效，因为第一层卷积核是直接作用于图像的，而高层卷积核与图像间的关系就更远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数学上已经有证明，如果卷积核越光滑，就意味着相邻权重之间突变小，卷积后的高频信息就会更少。而之后作者设计实验发现，鲁棒的系统卷积核更光滑。</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之前我们已经知道，对抗学习是更鲁棒的，因为他会在准确率与鲁棒性之间做权衡。作者分别训练普通的模型与对抗学习的模型，然后观察其第一层卷积核，如下：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B933E8A-235B-4871-B48D-BAB7265C6557}" type="slidenum">
              <a:rPr lang="zh-CN" altLang="en-US" smtClean="0"/>
              <a:t>15</a:t>
            </a:fld>
            <a:endParaRPr lang="zh-CN" altLang="en-US"/>
          </a:p>
        </p:txBody>
      </p:sp>
    </p:spTree>
    <p:extLst>
      <p:ext uri="{BB962C8B-B14F-4D97-AF65-F5344CB8AC3E}">
        <p14:creationId xmlns:p14="http://schemas.microsoft.com/office/powerpoint/2010/main" val="241098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基于此，作者通过如下公式强行使第一层卷积核变得更光滑：</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表示邻域，这个光滑公式应该很好懂。</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16</a:t>
            </a:fld>
            <a:endParaRPr lang="zh-CN" altLang="en-US"/>
          </a:p>
        </p:txBody>
      </p:sp>
    </p:spTree>
    <p:extLst>
      <p:ext uri="{BB962C8B-B14F-4D97-AF65-F5344CB8AC3E}">
        <p14:creationId xmlns:p14="http://schemas.microsoft.com/office/powerpoint/2010/main" val="113017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18</a:t>
            </a:fld>
            <a:endParaRPr lang="zh-CN" altLang="en-US"/>
          </a:p>
        </p:txBody>
      </p:sp>
    </p:spTree>
    <p:extLst>
      <p:ext uri="{BB962C8B-B14F-4D97-AF65-F5344CB8AC3E}">
        <p14:creationId xmlns:p14="http://schemas.microsoft.com/office/powerpoint/2010/main" val="160492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这篇论文信息量很大，初衷是探究</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的可解释性，解释其泛化能力。文章从频率这个基本观点出发，步步深入，探究了高频分量与低频分量对模型的影响，进而解释了一些混乱标签学习与对抗学习中的问题。之后又从频率角度探究解释了训练技巧对模型的影响。最后又解决了对抗模型更加鲁棒的实质，即使卷积核变得光滑。总得来说，文章分析非常透彻，实验也非常充分，对之后模型的构建也应有所启发。</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19</a:t>
            </a:fld>
            <a:endParaRPr lang="zh-CN" altLang="en-US"/>
          </a:p>
        </p:txBody>
      </p:sp>
    </p:spTree>
    <p:extLst>
      <p:ext uri="{BB962C8B-B14F-4D97-AF65-F5344CB8AC3E}">
        <p14:creationId xmlns:p14="http://schemas.microsoft.com/office/powerpoint/2010/main" val="349819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高频成分与图像的语义成分之间存在相关性。一个模型既能感知高频成分，也能感知语义成分，导致其泛化行为违背人类的直觉。这一点可以从下面的实验中看出，这个实验后文还会继续讨论：</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3</a:t>
            </a:fld>
            <a:endParaRPr lang="zh-CN" altLang="en-US"/>
          </a:p>
        </p:txBody>
      </p:sp>
    </p:spTree>
    <p:extLst>
      <p:ext uri="{BB962C8B-B14F-4D97-AF65-F5344CB8AC3E}">
        <p14:creationId xmlns:p14="http://schemas.microsoft.com/office/powerpoint/2010/main" val="417033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如图是来自</a:t>
            </a:r>
            <a:r>
              <a:rPr lang="en-US" altLang="zh-CN" sz="1200" b="0" i="0" kern="1200" dirty="0" smtClean="0">
                <a:solidFill>
                  <a:schemeClr val="tx1"/>
                </a:solidFill>
                <a:effectLst/>
                <a:latin typeface="+mn-lt"/>
                <a:ea typeface="+mn-ea"/>
                <a:cs typeface="+mn-cs"/>
              </a:rPr>
              <a:t>CIFAR10</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个样本的预测结果，作者分别取出图像中的高频成分与低频成分重新使用模型预测，可以看到预测结果完全取决于高频成分，低频成分我们人类看来与原始图像基本相同，但模型预测结果有明显的错误。</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4</a:t>
            </a:fld>
            <a:endParaRPr lang="zh-CN" altLang="en-US"/>
          </a:p>
        </p:txBody>
      </p:sp>
    </p:spTree>
    <p:extLst>
      <p:ext uri="{BB962C8B-B14F-4D97-AF65-F5344CB8AC3E}">
        <p14:creationId xmlns:p14="http://schemas.microsoft.com/office/powerpoint/2010/main" val="350978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5</a:t>
            </a:fld>
            <a:endParaRPr lang="zh-CN" altLang="en-US"/>
          </a:p>
        </p:txBody>
      </p:sp>
    </p:spTree>
    <p:extLst>
      <p:ext uri="{BB962C8B-B14F-4D97-AF65-F5344CB8AC3E}">
        <p14:creationId xmlns:p14="http://schemas.microsoft.com/office/powerpoint/2010/main" val="255102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不断地挖掘高频信息并不是</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会过拟合，因为高频信息包含更多样本特有特征，这些特征在训练测试中都会用到，但人类并观察不到。</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一些实验表明，</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的能力在于他们能将损失函数减小到逼近</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，而这个过程又可以看做不断挖掘高频信息与不断地去过拟合样本特有特征的过程。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准确率很好理解，就是在样本集</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里测试准确率的期望，鲁棒性其实也很好理解，</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是被扰动的样本，扰动大小上限是</a:t>
            </a:r>
            <a:r>
              <a:rPr lang="en-US" altLang="zh-CN" sz="1200" b="0" i="0" kern="1200" dirty="0" smtClean="0">
                <a:solidFill>
                  <a:schemeClr val="tx1"/>
                </a:solidFill>
                <a:effectLst/>
                <a:latin typeface="+mn-lt"/>
                <a:ea typeface="+mn-ea"/>
                <a:cs typeface="+mn-cs"/>
              </a:rPr>
              <a:t>ϵ </a:t>
            </a:r>
            <a:r>
              <a:rPr lang="zh-CN" altLang="en-US" sz="1200" b="0" i="0" kern="1200" dirty="0" smtClean="0">
                <a:solidFill>
                  <a:schemeClr val="tx1"/>
                </a:solidFill>
                <a:effectLst/>
                <a:latin typeface="+mn-lt"/>
                <a:ea typeface="+mn-ea"/>
                <a:cs typeface="+mn-cs"/>
              </a:rPr>
              <a:t>，不同扰动中导致的最低准确率的期望即鲁棒性。</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8</a:t>
            </a:fld>
            <a:endParaRPr lang="zh-CN" altLang="en-US"/>
          </a:p>
        </p:txBody>
      </p:sp>
    </p:spTree>
    <p:extLst>
      <p:ext uri="{BB962C8B-B14F-4D97-AF65-F5344CB8AC3E}">
        <p14:creationId xmlns:p14="http://schemas.microsoft.com/office/powerpoint/2010/main" val="415127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之前的论文中有学者指出，神经网络很容易学习混乱标签（</a:t>
            </a:r>
            <a:r>
              <a:rPr lang="en-US" altLang="zh-CN" sz="1200" b="0" i="0" kern="1200" dirty="0" smtClean="0">
                <a:solidFill>
                  <a:schemeClr val="tx1"/>
                </a:solidFill>
                <a:effectLst/>
                <a:latin typeface="+mn-lt"/>
                <a:ea typeface="+mn-ea"/>
                <a:cs typeface="+mn-cs"/>
              </a:rPr>
              <a:t>label shuffled</a:t>
            </a:r>
            <a:r>
              <a:rPr lang="zh-CN" altLang="en-US" sz="1200" b="0" i="0" kern="1200" dirty="0" smtClean="0">
                <a:solidFill>
                  <a:schemeClr val="tx1"/>
                </a:solidFill>
                <a:effectLst/>
                <a:latin typeface="+mn-lt"/>
                <a:ea typeface="+mn-ea"/>
                <a:cs typeface="+mn-cs"/>
              </a:rPr>
              <a:t>）的数据。这令人深思，虽然神经网络有记忆数据的能力我们并不否认，但为什么它们在训练过程中不是简单的直接记住数据，将损失减小到</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，而是去做准确率与鲁棒性之间的权衡，概括样本的模式，保证模型的泛化能力呢？</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根据假设一，作者认为，尽管使损失最小化的结果是相同的，但模型考虑了两个不同层级的特征：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为了验证上述想法，作者做了实验：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别在普通标注样本上以及混乱标注样本上训练两个模型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4D4D4D"/>
                </a:solidFill>
                <a:effectLst/>
                <a:latin typeface="-apple-system"/>
              </a:rPr>
              <a:t>使用</a:t>
            </a:r>
            <a:r>
              <a:rPr lang="en-US" altLang="zh-CN" b="0" i="0" dirty="0" smtClean="0">
                <a:solidFill>
                  <a:srgbClr val="4D4D4D"/>
                </a:solidFill>
                <a:effectLst/>
                <a:latin typeface="-apple-system"/>
              </a:rPr>
              <a:t>ResNet-18</a:t>
            </a:r>
            <a:r>
              <a:rPr lang="zh-CN" altLang="en-US" b="0" i="0" dirty="0" smtClean="0">
                <a:solidFill>
                  <a:srgbClr val="4D4D4D"/>
                </a:solidFill>
                <a:effectLst/>
                <a:latin typeface="-apple-system"/>
              </a:rPr>
              <a:t>来分类</a:t>
            </a:r>
            <a:r>
              <a:rPr lang="en-US" altLang="zh-CN" b="0" i="0" dirty="0" smtClean="0">
                <a:solidFill>
                  <a:srgbClr val="4D4D4D"/>
                </a:solidFill>
                <a:effectLst/>
                <a:latin typeface="-apple-system"/>
              </a:rPr>
              <a:t>CIFAR10</a:t>
            </a:r>
            <a:r>
              <a:rPr lang="zh-CN" altLang="en-US" b="0" i="0" dirty="0" smtClean="0">
                <a:solidFill>
                  <a:srgbClr val="4D4D4D"/>
                </a:solidFill>
                <a:effectLst/>
                <a:latin typeface="-apple-system"/>
              </a:rPr>
              <a:t>，</a:t>
            </a:r>
            <a:r>
              <a:rPr lang="en-US" altLang="zh-CN" b="0" i="0" dirty="0" smtClean="0">
                <a:solidFill>
                  <a:srgbClr val="4D4D4D"/>
                </a:solidFill>
                <a:effectLst/>
                <a:latin typeface="-apple-system"/>
              </a:rPr>
              <a:t>ADAM</a:t>
            </a:r>
            <a:r>
              <a:rPr lang="zh-CN" altLang="en-US" b="0" i="0" dirty="0" smtClean="0">
                <a:solidFill>
                  <a:srgbClr val="4D4D4D"/>
                </a:solidFill>
                <a:effectLst/>
                <a:latin typeface="-apple-system"/>
              </a:rPr>
              <a:t>优化器，学习率为</a:t>
            </a:r>
            <a:r>
              <a:rPr lang="en-US" altLang="zh-CN" b="0" i="0" dirty="0" smtClean="0">
                <a:solidFill>
                  <a:srgbClr val="4D4D4D"/>
                </a:solidFill>
                <a:effectLst/>
                <a:latin typeface="-apple-system"/>
              </a:rPr>
              <a:t>10</a:t>
            </a:r>
            <a:r>
              <a:rPr lang="en-US" altLang="zh-CN" b="0" i="0" baseline="30000" dirty="0" smtClean="0">
                <a:solidFill>
                  <a:srgbClr val="4D4D4D"/>
                </a:solidFill>
                <a:effectLst/>
                <a:latin typeface="-apple-system"/>
              </a:rPr>
              <a:t>-4</a:t>
            </a:r>
            <a:r>
              <a:rPr lang="zh-CN" altLang="en-US" b="0" i="0" dirty="0" smtClean="0">
                <a:solidFill>
                  <a:srgbClr val="4D4D4D"/>
                </a:solidFill>
                <a:effectLst/>
                <a:latin typeface="-apple-system"/>
              </a:rPr>
              <a:t>，</a:t>
            </a:r>
            <a:r>
              <a:rPr lang="en-US" altLang="zh-CN" b="0" i="0" dirty="0" smtClean="0">
                <a:solidFill>
                  <a:srgbClr val="4D4D4D"/>
                </a:solidFill>
                <a:effectLst/>
                <a:latin typeface="-apple-system"/>
              </a:rPr>
              <a:t>batch size</a:t>
            </a:r>
            <a:r>
              <a:rPr lang="zh-CN" altLang="en-US" b="0" i="0" dirty="0" smtClean="0">
                <a:solidFill>
                  <a:srgbClr val="4D4D4D"/>
                </a:solidFill>
                <a:effectLst/>
                <a:latin typeface="-apple-system"/>
              </a:rPr>
              <a:t>为</a:t>
            </a:r>
            <a:r>
              <a:rPr lang="en-US" altLang="zh-CN" b="0" i="0" dirty="0" smtClean="0">
                <a:solidFill>
                  <a:srgbClr val="4D4D4D"/>
                </a:solidFill>
                <a:effectLst/>
                <a:latin typeface="-apple-system"/>
              </a:rPr>
              <a:t>100</a:t>
            </a:r>
            <a:r>
              <a:rPr lang="zh-CN" altLang="en-US" b="0" i="0" dirty="0" smtClean="0">
                <a:solidFill>
                  <a:srgbClr val="4D4D4D"/>
                </a:solidFill>
                <a:effectLst/>
                <a:latin typeface="-apple-system"/>
              </a:rPr>
              <a:t>，参数使用</a:t>
            </a:r>
            <a:r>
              <a:rPr lang="en-US" altLang="zh-CN" b="0" i="0" dirty="0" smtClean="0">
                <a:solidFill>
                  <a:srgbClr val="4D4D4D"/>
                </a:solidFill>
                <a:effectLst/>
                <a:latin typeface="-apple-system"/>
              </a:rPr>
              <a:t>Xavier</a:t>
            </a:r>
            <a:r>
              <a:rPr lang="zh-CN" altLang="en-US" b="0" i="0" dirty="0" smtClean="0">
                <a:solidFill>
                  <a:srgbClr val="4D4D4D"/>
                </a:solidFill>
                <a:effectLst/>
                <a:latin typeface="-apple-system"/>
              </a:rPr>
              <a:t>初始化。（后来作者又在</a:t>
            </a:r>
            <a:r>
              <a:rPr lang="en-US" altLang="zh-CN" b="0" i="0" dirty="0" smtClean="0">
                <a:solidFill>
                  <a:srgbClr val="4D4D4D"/>
                </a:solidFill>
                <a:effectLst/>
                <a:latin typeface="-apple-system"/>
              </a:rPr>
              <a:t>MNIST</a:t>
            </a:r>
            <a:r>
              <a:rPr lang="zh-CN" altLang="en-US" b="0" i="0" dirty="0" smtClean="0">
                <a:solidFill>
                  <a:srgbClr val="4D4D4D"/>
                </a:solidFill>
                <a:effectLst/>
                <a:latin typeface="-apple-system"/>
              </a:rPr>
              <a:t>、</a:t>
            </a:r>
            <a:r>
              <a:rPr lang="en-US" altLang="zh-CN" b="0" i="0" dirty="0" err="1" smtClean="0">
                <a:solidFill>
                  <a:srgbClr val="4D4D4D"/>
                </a:solidFill>
                <a:effectLst/>
                <a:latin typeface="-apple-system"/>
              </a:rPr>
              <a:t>FashionMNIST</a:t>
            </a:r>
            <a:r>
              <a:rPr lang="zh-CN" altLang="en-US" b="0" i="0" dirty="0" smtClean="0">
                <a:solidFill>
                  <a:srgbClr val="4D4D4D"/>
                </a:solidFill>
                <a:effectLst/>
                <a:latin typeface="-apple-system"/>
              </a:rPr>
              <a:t>、</a:t>
            </a:r>
            <a:r>
              <a:rPr lang="en-US" altLang="zh-CN" b="0" i="0" dirty="0" smtClean="0">
                <a:solidFill>
                  <a:srgbClr val="4D4D4D"/>
                </a:solidFill>
                <a:effectLst/>
                <a:latin typeface="-apple-system"/>
              </a:rPr>
              <a:t>ImageNet</a:t>
            </a:r>
            <a:r>
              <a:rPr lang="zh-CN" altLang="en-US" b="0" i="0" dirty="0" smtClean="0">
                <a:solidFill>
                  <a:srgbClr val="4D4D4D"/>
                </a:solidFill>
                <a:effectLst/>
                <a:latin typeface="-apple-system"/>
              </a:rPr>
              <a:t>上做了实验，实验结果相同）。</a:t>
            </a:r>
            <a:endParaRPr lang="zh-CN" altLang="en-US" dirty="0" smtClean="0"/>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作者为了探究训练中到底使用了哪种信息，训练只用了低频信息，分别取</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等于</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可以看到，</a:t>
            </a:r>
            <a:r>
              <a:rPr lang="en-US" altLang="zh-CN" sz="1200" b="0" i="0" kern="1200" dirty="0" smtClean="0">
                <a:solidFill>
                  <a:schemeClr val="tx1"/>
                </a:solidFill>
                <a:effectLst/>
                <a:latin typeface="+mn-lt"/>
                <a:ea typeface="+mn-ea"/>
                <a:cs typeface="+mn-cs"/>
              </a:rPr>
              <a:t>M_{shuffle}</a:t>
            </a:r>
            <a:r>
              <a:rPr lang="en-US" altLang="zh-CN" sz="1200" b="0" i="1"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收敛更慢，这说明模型并不想去记忆东西，而是想去学习东西，记忆数据只是无奈之举。就像我们在考试周，学不会的时候才会选择去背题。</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进一步，我们看到</a:t>
            </a:r>
            <a:r>
              <a:rPr lang="en-US" altLang="zh-CN" sz="1200" b="0" i="0" kern="1200" dirty="0" smtClean="0">
                <a:solidFill>
                  <a:schemeClr val="tx1"/>
                </a:solidFill>
                <a:effectLst/>
                <a:latin typeface="+mn-lt"/>
                <a:ea typeface="+mn-ea"/>
                <a:cs typeface="+mn-cs"/>
              </a:rPr>
              <a:t>M_{natural}</a:t>
            </a:r>
            <a:r>
              <a:rPr lang="en-US" altLang="zh-CN" sz="1200" b="0" i="1"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M_{shuffle}​</a:t>
            </a:r>
            <a:r>
              <a:rPr lang="zh-CN" altLang="en-US" sz="1200" b="0" i="0" kern="1200" dirty="0" smtClean="0">
                <a:solidFill>
                  <a:schemeClr val="tx1"/>
                </a:solidFill>
                <a:effectLst/>
                <a:latin typeface="+mn-lt"/>
                <a:ea typeface="+mn-ea"/>
                <a:cs typeface="+mn-cs"/>
              </a:rPr>
              <a:t>学习了更多的低频信息（在</a:t>
            </a:r>
            <a:r>
              <a:rPr lang="en-US" altLang="zh-CN" sz="1200" b="0" i="0" kern="1200" dirty="0" smtClean="0">
                <a:solidFill>
                  <a:schemeClr val="tx1"/>
                </a:solidFill>
                <a:effectLst/>
                <a:latin typeface="+mn-lt"/>
                <a:ea typeface="+mn-ea"/>
                <a:cs typeface="+mn-cs"/>
              </a:rPr>
              <a:t>r=4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r=8</a:t>
            </a:r>
            <a:r>
              <a:rPr lang="zh-CN" altLang="en-US" sz="1200" b="0" i="0" kern="1200" dirty="0" smtClean="0">
                <a:solidFill>
                  <a:schemeClr val="tx1"/>
                </a:solidFill>
                <a:effectLst/>
                <a:latin typeface="+mn-lt"/>
                <a:ea typeface="+mn-ea"/>
                <a:cs typeface="+mn-cs"/>
              </a:rPr>
              <a:t>时准确率更高）。这证明了</a:t>
            </a:r>
            <a:r>
              <a:rPr lang="en-US" altLang="zh-CN" sz="1200" b="0" i="0" kern="1200" dirty="0" smtClean="0">
                <a:solidFill>
                  <a:schemeClr val="tx1"/>
                </a:solidFill>
                <a:effectLst/>
                <a:latin typeface="+mn-lt"/>
                <a:ea typeface="+mn-ea"/>
                <a:cs typeface="+mn-cs"/>
              </a:rPr>
              <a:t>M_{natural}</a:t>
            </a:r>
            <a:r>
              <a:rPr lang="en-US" altLang="zh-CN" sz="1200" b="0" i="1"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更喜欢去学低频信息，而</a:t>
            </a:r>
            <a:r>
              <a:rPr lang="en-US" altLang="zh-CN" sz="1200" b="0" i="0" kern="1200" dirty="0" smtClean="0">
                <a:solidFill>
                  <a:schemeClr val="tx1"/>
                </a:solidFill>
                <a:effectLst/>
                <a:latin typeface="+mn-lt"/>
                <a:ea typeface="+mn-ea"/>
                <a:cs typeface="+mn-cs"/>
              </a:rPr>
              <a:t>M_{shuffle}</a:t>
            </a:r>
            <a:r>
              <a:rPr lang="en-US" altLang="zh-CN" sz="1200" b="0" i="1"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对低频和高频同等对待。</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这时作者的问题又来了：既然这个模型有着挖掘低频和高频信息的能力，为什么</a:t>
            </a:r>
            <a:r>
              <a:rPr lang="en-US" altLang="zh-CN" sz="1200" b="0" i="0" kern="1200" dirty="0" smtClean="0">
                <a:solidFill>
                  <a:schemeClr val="tx1"/>
                </a:solidFill>
                <a:effectLst/>
                <a:latin typeface="+mn-lt"/>
                <a:ea typeface="+mn-ea"/>
                <a:cs typeface="+mn-cs"/>
              </a:rPr>
              <a:t>M_{</a:t>
            </a:r>
            <a:r>
              <a:rPr lang="zh-CN" altLang="en-US" sz="1200" b="0" i="0" kern="1200" dirty="0" smtClean="0">
                <a:solidFill>
                  <a:schemeClr val="tx1"/>
                </a:solidFill>
                <a:effectLst/>
                <a:latin typeface="+mn-lt"/>
                <a:ea typeface="+mn-ea"/>
                <a:cs typeface="+mn-cs"/>
              </a:rPr>
              <a:t>选择去优先挖掘低频信息呢？然后作者又给出了猜想：人在标注了数据以后，低频和标签之间的联系就变得紧密了起来，所以低频信息对应的损失变得很陡峭，尤其在训练初期，所以</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会优先选择去学习低频信息。</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9</a:t>
            </a:fld>
            <a:endParaRPr lang="zh-CN" altLang="en-US"/>
          </a:p>
        </p:txBody>
      </p:sp>
    </p:spTree>
    <p:extLst>
      <p:ext uri="{BB962C8B-B14F-4D97-AF65-F5344CB8AC3E}">
        <p14:creationId xmlns:p14="http://schemas.microsoft.com/office/powerpoint/2010/main" val="279995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接着作者又用实验验证了上述猜想，实验如下：</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分别使用低频和高频图片重新训练</a:t>
            </a:r>
            <a:r>
              <a:rPr lang="en-US" altLang="zh-CN" sz="1200" b="0" i="0" kern="1200" dirty="0" smtClean="0">
                <a:solidFill>
                  <a:schemeClr val="tx1"/>
                </a:solidFill>
                <a:effectLst/>
                <a:latin typeface="+mn-lt"/>
                <a:ea typeface="+mn-ea"/>
                <a:cs typeface="+mn-cs"/>
              </a:rPr>
              <a:t> M_{natural}</a:t>
            </a:r>
            <a:r>
              <a:rPr lang="zh-CN" altLang="en-US" sz="1200" b="0" i="0" kern="1200" dirty="0" smtClean="0">
                <a:solidFill>
                  <a:schemeClr val="tx1"/>
                </a:solidFill>
                <a:effectLst/>
                <a:latin typeface="+mn-lt"/>
                <a:ea typeface="+mn-ea"/>
                <a:cs typeface="+mn-cs"/>
              </a:rPr>
              <a:t>，然后在测试集上进行测试，结果如下：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结果非常</a:t>
            </a:r>
            <a:r>
              <a:rPr lang="en-US" altLang="zh-CN" sz="1200" b="0" i="0" kern="1200" dirty="0" smtClean="0">
                <a:solidFill>
                  <a:schemeClr val="tx1"/>
                </a:solidFill>
                <a:effectLst/>
                <a:latin typeface="+mn-lt"/>
                <a:ea typeface="+mn-ea"/>
                <a:cs typeface="+mn-cs"/>
              </a:rPr>
              <a:t>amazing</a:t>
            </a:r>
            <a:r>
              <a:rPr lang="zh-CN" altLang="en-US" sz="1200" b="0" i="0" kern="1200" dirty="0" smtClean="0">
                <a:solidFill>
                  <a:schemeClr val="tx1"/>
                </a:solidFill>
                <a:effectLst/>
                <a:latin typeface="+mn-lt"/>
                <a:ea typeface="+mn-ea"/>
                <a:cs typeface="+mn-cs"/>
              </a:rPr>
              <a:t>呀，标注以后的低频信息确实变得更加可概括了，低频信息确实有更高的泛化能力，这和我们的猜想完全一致。</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到这里，作者的理论已经全部结束，神经网络去提取低频信息这一举动和人类完美的契合，这只是一个巧合吗？又或许经过一百多年的更新迭代，神经网络也在经受着自然选择，那些幸存下来的方法也正符合着人类的做法，那些与人类做法相违背的方法也会在这样的过程中被淘汰。</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10</a:t>
            </a:fld>
            <a:endParaRPr lang="zh-CN" altLang="en-US"/>
          </a:p>
        </p:txBody>
      </p:sp>
    </p:spTree>
    <p:extLst>
      <p:ext uri="{BB962C8B-B14F-4D97-AF65-F5344CB8AC3E}">
        <p14:creationId xmlns:p14="http://schemas.microsoft.com/office/powerpoint/2010/main" val="390210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接下来，作者从频率角度进一步探寻了训练技巧对训练结果的影响。</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首先作者探究了</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对训练的影响，如下图：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我们可以得出结论，小的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可以提高训练和测试准确率，而高的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可以缩小泛化差距，而且，泛化差距和模型捕捉高频信息密切相关。更大的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中高频信息变化更小，所以会导致训练准确率和测试准确率之间差距更小。直观地看，大的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可以让损失变得更陡峭。其机制类似低频信息使损失变陡峭。</a:t>
            </a:r>
            <a:endParaRPr lang="zh-CN" altLang="en-US" dirty="0"/>
          </a:p>
        </p:txBody>
      </p:sp>
      <p:sp>
        <p:nvSpPr>
          <p:cNvPr id="4" name="灯片编号占位符 3"/>
          <p:cNvSpPr>
            <a:spLocks noGrp="1"/>
          </p:cNvSpPr>
          <p:nvPr>
            <p:ph type="sldNum" sz="quarter" idx="10"/>
          </p:nvPr>
        </p:nvSpPr>
        <p:spPr/>
        <p:txBody>
          <a:bodyPr/>
          <a:lstStyle/>
          <a:p>
            <a:fld id="{BB933E8A-235B-4871-B48D-BAB7265C6557}" type="slidenum">
              <a:rPr lang="zh-CN" altLang="en-US" smtClean="0"/>
              <a:t>11</a:t>
            </a:fld>
            <a:endParaRPr lang="zh-CN" altLang="en-US"/>
          </a:p>
        </p:txBody>
      </p:sp>
    </p:spTree>
    <p:extLst>
      <p:ext uri="{BB962C8B-B14F-4D97-AF65-F5344CB8AC3E}">
        <p14:creationId xmlns:p14="http://schemas.microsoft.com/office/powerpoint/2010/main" val="225586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之后，作者尝试了</a:t>
            </a:r>
            <a:r>
              <a:rPr lang="en-US" altLang="zh-CN" sz="1200" b="0" i="0" kern="1200" dirty="0" err="1" smtClean="0">
                <a:solidFill>
                  <a:schemeClr val="tx1"/>
                </a:solidFill>
                <a:effectLst/>
                <a:latin typeface="+mn-lt"/>
                <a:ea typeface="+mn-ea"/>
                <a:cs typeface="+mn-cs"/>
              </a:rPr>
              <a:t>DropOut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MixUp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BatchNorm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Adversarial Training</a:t>
            </a:r>
            <a:r>
              <a:rPr lang="zh-CN" altLang="en-US" sz="1200" b="0" i="0" kern="1200" dirty="0" smtClean="0">
                <a:solidFill>
                  <a:schemeClr val="tx1"/>
                </a:solidFill>
                <a:effectLst/>
                <a:latin typeface="+mn-lt"/>
                <a:ea typeface="+mn-ea"/>
                <a:cs typeface="+mn-cs"/>
              </a:rPr>
              <a:t>，实验结果如下：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DropOut</a:t>
            </a:r>
            <a:r>
              <a:rPr lang="zh-CN" altLang="en-US" sz="1200" b="0" i="0" kern="1200" dirty="0" smtClean="0">
                <a:solidFill>
                  <a:schemeClr val="tx1"/>
                </a:solidFill>
                <a:effectLst/>
                <a:latin typeface="+mn-lt"/>
                <a:ea typeface="+mn-ea"/>
                <a:cs typeface="+mn-cs"/>
              </a:rPr>
              <a:t>对准确率影响不大，</a:t>
            </a:r>
            <a:r>
              <a:rPr lang="en-US" altLang="zh-CN" sz="1200" b="0" i="0" kern="1200" dirty="0" err="1" smtClean="0">
                <a:solidFill>
                  <a:schemeClr val="tx1"/>
                </a:solidFill>
                <a:effectLst/>
                <a:latin typeface="+mn-lt"/>
                <a:ea typeface="+mn-ea"/>
                <a:cs typeface="+mn-cs"/>
              </a:rPr>
              <a:t>MixUp</a:t>
            </a:r>
            <a:r>
              <a:rPr lang="zh-CN" altLang="en-US" sz="1200" b="0" i="0" kern="1200" dirty="0" smtClean="0">
                <a:solidFill>
                  <a:schemeClr val="tx1"/>
                </a:solidFill>
                <a:effectLst/>
                <a:latin typeface="+mn-lt"/>
                <a:ea typeface="+mn-ea"/>
                <a:cs typeface="+mn-cs"/>
              </a:rPr>
              <a:t>对准确率影响不大，但捕捉了更多高频信息，这也能想得通，因为在</a:t>
            </a:r>
            <a:r>
              <a:rPr lang="en-US" altLang="zh-CN" sz="1200" b="0" i="0" kern="1200" dirty="0" err="1" smtClean="0">
                <a:solidFill>
                  <a:schemeClr val="tx1"/>
                </a:solidFill>
                <a:effectLst/>
                <a:latin typeface="+mn-lt"/>
                <a:ea typeface="+mn-ea"/>
                <a:cs typeface="+mn-cs"/>
              </a:rPr>
              <a:t>MixUp</a:t>
            </a:r>
            <a:r>
              <a:rPr lang="zh-CN" altLang="en-US" sz="1200" b="0" i="0" kern="1200" dirty="0" smtClean="0">
                <a:solidFill>
                  <a:schemeClr val="tx1"/>
                </a:solidFill>
                <a:effectLst/>
                <a:latin typeface="+mn-lt"/>
                <a:ea typeface="+mn-ea"/>
                <a:cs typeface="+mn-cs"/>
              </a:rPr>
              <a:t>的时候并没有增加更多低频信息，而这种</a:t>
            </a:r>
            <a:r>
              <a:rPr lang="en-US" altLang="zh-CN" sz="1200" b="0" i="0" kern="1200" dirty="0" smtClean="0">
                <a:solidFill>
                  <a:schemeClr val="tx1"/>
                </a:solidFill>
                <a:effectLst/>
                <a:latin typeface="+mn-lt"/>
                <a:ea typeface="+mn-ea"/>
                <a:cs typeface="+mn-cs"/>
              </a:rPr>
              <a:t>trick</a:t>
            </a:r>
            <a:r>
              <a:rPr lang="zh-CN" altLang="en-US" sz="1200" b="0" i="0" kern="1200" dirty="0" smtClean="0">
                <a:solidFill>
                  <a:schemeClr val="tx1"/>
                </a:solidFill>
                <a:effectLst/>
                <a:latin typeface="+mn-lt"/>
                <a:ea typeface="+mn-ea"/>
                <a:cs typeface="+mn-cs"/>
              </a:rPr>
              <a:t>带来的提升也大概是由于其更加注重高频信息。</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对抗学习也如预期所想，他的准确率较低，是因为他在准确率和鲁棒性之间做了权衡。他有更小的泛化差距，是由于其高频信息基本不变，特征是可概括的。然而，在</a:t>
            </a:r>
            <a:r>
              <a:rPr lang="en-US" altLang="zh-CN" sz="1200" b="0" i="0" kern="1200" dirty="0" smtClean="0">
                <a:solidFill>
                  <a:schemeClr val="tx1"/>
                </a:solidFill>
                <a:effectLst/>
                <a:latin typeface="+mn-lt"/>
                <a:ea typeface="+mn-ea"/>
                <a:cs typeface="+mn-cs"/>
              </a:rPr>
              <a:t>r=4</a:t>
            </a:r>
            <a:r>
              <a:rPr lang="zh-CN" altLang="en-US" sz="1200" b="0" i="0" kern="1200" dirty="0" smtClean="0">
                <a:solidFill>
                  <a:schemeClr val="tx1"/>
                </a:solidFill>
                <a:effectLst/>
                <a:latin typeface="+mn-lt"/>
                <a:ea typeface="+mn-ea"/>
                <a:cs typeface="+mn-cs"/>
              </a:rPr>
              <a:t>时对抗学习比普通的方式更注重高频信息。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B933E8A-235B-4871-B48D-BAB7265C6557}" type="slidenum">
              <a:rPr lang="zh-CN" altLang="en-US" smtClean="0"/>
              <a:t>12</a:t>
            </a:fld>
            <a:endParaRPr lang="zh-CN" altLang="en-US"/>
          </a:p>
        </p:txBody>
      </p:sp>
    </p:spTree>
    <p:extLst>
      <p:ext uri="{BB962C8B-B14F-4D97-AF65-F5344CB8AC3E}">
        <p14:creationId xmlns:p14="http://schemas.microsoft.com/office/powerpoint/2010/main" val="191420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42280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125820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344368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291716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186834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402876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6636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42351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102295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323147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53505-5463-46BD-B361-3A556A3B382E}"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86534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53505-5463-46BD-B361-3A556A3B382E}"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00415-8259-4B00-951A-F7145135C276}" type="slidenum">
              <a:rPr lang="zh-CN" altLang="en-US" smtClean="0"/>
              <a:t>‹#›</a:t>
            </a:fld>
            <a:endParaRPr lang="zh-CN" altLang="en-US"/>
          </a:p>
        </p:txBody>
      </p:sp>
    </p:spTree>
    <p:extLst>
      <p:ext uri="{BB962C8B-B14F-4D97-AF65-F5344CB8AC3E}">
        <p14:creationId xmlns:p14="http://schemas.microsoft.com/office/powerpoint/2010/main" val="16271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91265" y="4800292"/>
            <a:ext cx="9144000" cy="1655762"/>
          </a:xfrm>
        </p:spPr>
        <p:txBody>
          <a:bodyPr/>
          <a:lstStyle/>
          <a:p>
            <a:r>
              <a:rPr lang="en-US" altLang="zh-CN" dirty="0" smtClean="0"/>
              <a:t>CVPR 2020 </a:t>
            </a:r>
          </a:p>
          <a:p>
            <a:r>
              <a:rPr lang="zh-CN" altLang="en-US" dirty="0" smtClean="0"/>
              <a:t>报告人：余沁怡</a:t>
            </a:r>
            <a:endParaRPr lang="zh-CN" altLang="en-US" dirty="0"/>
          </a:p>
        </p:txBody>
      </p:sp>
      <p:pic>
        <p:nvPicPr>
          <p:cNvPr id="5" name="图片 4"/>
          <p:cNvPicPr>
            <a:picLocks noChangeAspect="1"/>
          </p:cNvPicPr>
          <p:nvPr/>
        </p:nvPicPr>
        <p:blipFill>
          <a:blip r:embed="rId3"/>
          <a:stretch>
            <a:fillRect/>
          </a:stretch>
        </p:blipFill>
        <p:spPr>
          <a:xfrm>
            <a:off x="1005656" y="818842"/>
            <a:ext cx="10534650" cy="3981450"/>
          </a:xfrm>
          <a:prstGeom prst="rect">
            <a:avLst/>
          </a:prstGeom>
        </p:spPr>
      </p:pic>
    </p:spTree>
    <p:extLst>
      <p:ext uri="{BB962C8B-B14F-4D97-AF65-F5344CB8AC3E}">
        <p14:creationId xmlns:p14="http://schemas.microsoft.com/office/powerpoint/2010/main" val="2663711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高频成分与</a:t>
            </a:r>
            <a:r>
              <a:rPr lang="en-US" altLang="zh-CN" sz="3600" dirty="0">
                <a:solidFill>
                  <a:prstClr val="black"/>
                </a:solidFill>
              </a:rPr>
              <a:t>CNN</a:t>
            </a:r>
            <a:r>
              <a:rPr lang="zh-CN" altLang="en-US" sz="3600" dirty="0">
                <a:solidFill>
                  <a:prstClr val="black"/>
                </a:solidFill>
              </a:rPr>
              <a:t>的泛化能力</a:t>
            </a:r>
            <a:endParaRPr lang="zh-CN" altLang="en-US" dirty="0"/>
          </a:p>
        </p:txBody>
      </p:sp>
      <p:pic>
        <p:nvPicPr>
          <p:cNvPr id="4" name="内容占位符 3"/>
          <p:cNvPicPr>
            <a:picLocks noGrp="1" noChangeAspect="1"/>
          </p:cNvPicPr>
          <p:nvPr>
            <p:ph idx="1"/>
          </p:nvPr>
        </p:nvPicPr>
        <p:blipFill>
          <a:blip r:embed="rId3"/>
          <a:stretch>
            <a:fillRect/>
          </a:stretch>
        </p:blipFill>
        <p:spPr>
          <a:xfrm>
            <a:off x="963930" y="2082006"/>
            <a:ext cx="6210300" cy="2162175"/>
          </a:xfrm>
          <a:prstGeom prst="rect">
            <a:avLst/>
          </a:prstGeom>
        </p:spPr>
      </p:pic>
      <p:sp>
        <p:nvSpPr>
          <p:cNvPr id="5" name="矩形 4"/>
          <p:cNvSpPr/>
          <p:nvPr/>
        </p:nvSpPr>
        <p:spPr>
          <a:xfrm>
            <a:off x="7451080" y="2082006"/>
            <a:ext cx="2723823" cy="646331"/>
          </a:xfrm>
          <a:prstGeom prst="rect">
            <a:avLst/>
          </a:prstGeom>
        </p:spPr>
        <p:txBody>
          <a:bodyPr wrap="none">
            <a:spAutoFit/>
          </a:bodyPr>
          <a:lstStyle/>
          <a:p>
            <a:pPr marL="342900" indent="-342900">
              <a:buAutoNum type="arabicPeriod"/>
            </a:pPr>
            <a:r>
              <a:rPr lang="zh-CN" altLang="en-US" b="0" i="0" dirty="0" smtClean="0">
                <a:solidFill>
                  <a:srgbClr val="4D4D4D"/>
                </a:solidFill>
                <a:effectLst/>
                <a:latin typeface="-apple-system"/>
              </a:rPr>
              <a:t>低频信息更加可概括</a:t>
            </a:r>
            <a:endParaRPr lang="en-US" altLang="zh-CN" b="0" i="0" dirty="0" smtClean="0">
              <a:solidFill>
                <a:srgbClr val="4D4D4D"/>
              </a:solidFill>
              <a:effectLst/>
              <a:latin typeface="-apple-system"/>
            </a:endParaRPr>
          </a:p>
          <a:p>
            <a:pPr marL="342900" indent="-342900">
              <a:buAutoNum type="arabicPeriod"/>
            </a:pPr>
            <a:r>
              <a:rPr lang="zh-CN" altLang="en-US" dirty="0">
                <a:solidFill>
                  <a:srgbClr val="4D4D4D"/>
                </a:solidFill>
                <a:latin typeface="-apple-system"/>
              </a:rPr>
              <a:t>低频</a:t>
            </a:r>
            <a:r>
              <a:rPr lang="zh-CN" altLang="en-US" dirty="0" smtClean="0">
                <a:solidFill>
                  <a:srgbClr val="4D4D4D"/>
                </a:solidFill>
                <a:latin typeface="-apple-system"/>
              </a:rPr>
              <a:t>信息泛化能力强</a:t>
            </a:r>
            <a:r>
              <a:rPr lang="en-US" altLang="zh-CN" dirty="0" smtClean="0">
                <a:solidFill>
                  <a:srgbClr val="4D4D4D"/>
                </a:solidFill>
                <a:latin typeface="-apple-system"/>
              </a:rPr>
              <a:t> </a:t>
            </a:r>
            <a:endParaRPr lang="zh-CN" altLang="en-US" dirty="0"/>
          </a:p>
        </p:txBody>
      </p:sp>
      <p:sp>
        <p:nvSpPr>
          <p:cNvPr id="6" name="矩形 5"/>
          <p:cNvSpPr/>
          <p:nvPr/>
        </p:nvSpPr>
        <p:spPr>
          <a:xfrm>
            <a:off x="1531456" y="4635499"/>
            <a:ext cx="4185761" cy="461665"/>
          </a:xfrm>
          <a:prstGeom prst="rect">
            <a:avLst/>
          </a:prstGeom>
        </p:spPr>
        <p:txBody>
          <a:bodyPr wrap="none">
            <a:spAutoFit/>
          </a:bodyPr>
          <a:lstStyle/>
          <a:p>
            <a:r>
              <a:rPr lang="zh-CN" altLang="en-US" sz="2400" dirty="0">
                <a:solidFill>
                  <a:srgbClr val="FF0000"/>
                </a:solidFill>
              </a:rPr>
              <a:t>神经网络也在经受着自然选择</a:t>
            </a:r>
          </a:p>
        </p:txBody>
      </p:sp>
    </p:spTree>
    <p:extLst>
      <p:ext uri="{BB962C8B-B14F-4D97-AF65-F5344CB8AC3E}">
        <p14:creationId xmlns:p14="http://schemas.microsoft.com/office/powerpoint/2010/main" val="248909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训练技巧</a:t>
            </a:r>
            <a:endParaRPr lang="zh-CN" altLang="en-US" sz="3600" dirty="0"/>
          </a:p>
        </p:txBody>
      </p:sp>
      <p:sp>
        <p:nvSpPr>
          <p:cNvPr id="3" name="内容占位符 2"/>
          <p:cNvSpPr>
            <a:spLocks noGrp="1"/>
          </p:cNvSpPr>
          <p:nvPr>
            <p:ph idx="1"/>
          </p:nvPr>
        </p:nvSpPr>
        <p:spPr/>
        <p:txBody>
          <a:bodyPr/>
          <a:lstStyle/>
          <a:p>
            <a:r>
              <a:rPr lang="zh-CN" altLang="en-US" dirty="0"/>
              <a:t>训练技巧对训练结果的</a:t>
            </a:r>
            <a:r>
              <a:rPr lang="zh-CN" altLang="en-US" dirty="0" smtClean="0"/>
              <a:t>影响</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小的</a:t>
            </a:r>
            <a:r>
              <a:rPr lang="en-US" altLang="zh-CN" dirty="0"/>
              <a:t>batch size</a:t>
            </a:r>
            <a:r>
              <a:rPr lang="zh-CN" altLang="en-US" dirty="0"/>
              <a:t>可以提高训练和测试</a:t>
            </a:r>
            <a:r>
              <a:rPr lang="zh-CN" altLang="en-US" dirty="0" smtClean="0"/>
              <a:t>准确率</a:t>
            </a:r>
            <a:endParaRPr lang="en-US" altLang="zh-CN" dirty="0" smtClean="0"/>
          </a:p>
          <a:p>
            <a:r>
              <a:rPr lang="zh-CN" altLang="en-US" dirty="0"/>
              <a:t>高的</a:t>
            </a:r>
            <a:r>
              <a:rPr lang="en-US" altLang="zh-CN" dirty="0"/>
              <a:t>batch size</a:t>
            </a:r>
            <a:r>
              <a:rPr lang="zh-CN" altLang="en-US" dirty="0"/>
              <a:t>可以缩小泛化差距</a:t>
            </a:r>
            <a:endParaRPr lang="en-US" altLang="zh-CN" dirty="0"/>
          </a:p>
        </p:txBody>
      </p:sp>
      <p:pic>
        <p:nvPicPr>
          <p:cNvPr id="4" name="图片 3"/>
          <p:cNvPicPr>
            <a:picLocks noChangeAspect="1"/>
          </p:cNvPicPr>
          <p:nvPr/>
        </p:nvPicPr>
        <p:blipFill>
          <a:blip r:embed="rId3"/>
          <a:stretch>
            <a:fillRect/>
          </a:stretch>
        </p:blipFill>
        <p:spPr>
          <a:xfrm>
            <a:off x="-118795" y="2240280"/>
            <a:ext cx="12310795" cy="2143397"/>
          </a:xfrm>
          <a:prstGeom prst="rect">
            <a:avLst/>
          </a:prstGeom>
        </p:spPr>
      </p:pic>
    </p:spTree>
    <p:extLst>
      <p:ext uri="{BB962C8B-B14F-4D97-AF65-F5344CB8AC3E}">
        <p14:creationId xmlns:p14="http://schemas.microsoft.com/office/powerpoint/2010/main" val="284680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DropOut</a:t>
            </a:r>
            <a:r>
              <a:rPr lang="zh-CN" altLang="en-US" dirty="0"/>
              <a:t>、</a:t>
            </a:r>
            <a:r>
              <a:rPr lang="en-US" altLang="zh-CN" dirty="0" err="1"/>
              <a:t>MixUp</a:t>
            </a:r>
            <a:r>
              <a:rPr lang="zh-CN" altLang="en-US" dirty="0"/>
              <a:t>、</a:t>
            </a:r>
            <a:r>
              <a:rPr lang="en-US" altLang="zh-CN" dirty="0" err="1"/>
              <a:t>BatchNorm</a:t>
            </a:r>
            <a:r>
              <a:rPr lang="zh-CN" altLang="en-US" dirty="0"/>
              <a:t>、</a:t>
            </a:r>
            <a:r>
              <a:rPr lang="en-US" altLang="zh-CN" dirty="0"/>
              <a:t>Adversarial </a:t>
            </a:r>
            <a:r>
              <a:rPr lang="en-US" altLang="zh-CN" dirty="0" smtClean="0"/>
              <a:t>Training</a:t>
            </a:r>
          </a:p>
          <a:p>
            <a:endParaRPr lang="en-US" altLang="zh-CN" dirty="0"/>
          </a:p>
          <a:p>
            <a:endParaRPr lang="en-US" altLang="zh-CN" dirty="0" smtClean="0"/>
          </a:p>
          <a:p>
            <a:endParaRPr lang="en-US" altLang="zh-CN" dirty="0"/>
          </a:p>
          <a:p>
            <a:pPr marL="0" indent="0">
              <a:buNone/>
            </a:pPr>
            <a:endParaRPr lang="en-US" altLang="zh-CN" dirty="0"/>
          </a:p>
          <a:p>
            <a:r>
              <a:rPr lang="en-US" altLang="zh-CN" dirty="0" err="1" smtClean="0"/>
              <a:t>DropOut</a:t>
            </a:r>
            <a:r>
              <a:rPr lang="zh-CN" altLang="en-US" dirty="0" smtClean="0"/>
              <a:t>、</a:t>
            </a:r>
            <a:r>
              <a:rPr lang="en-US" altLang="zh-CN" dirty="0" smtClean="0"/>
              <a:t> </a:t>
            </a:r>
            <a:r>
              <a:rPr lang="en-US" altLang="zh-CN" dirty="0" err="1" smtClean="0"/>
              <a:t>MixUp</a:t>
            </a:r>
            <a:r>
              <a:rPr lang="zh-CN" altLang="en-US" dirty="0" smtClean="0"/>
              <a:t>对</a:t>
            </a:r>
            <a:r>
              <a:rPr lang="zh-CN" altLang="en-US" dirty="0"/>
              <a:t>准确率影响</a:t>
            </a:r>
            <a:r>
              <a:rPr lang="zh-CN" altLang="en-US" dirty="0" smtClean="0"/>
              <a:t>不大，但</a:t>
            </a:r>
            <a:r>
              <a:rPr lang="zh-CN" altLang="en-US" dirty="0"/>
              <a:t>捕捉了更多高频</a:t>
            </a:r>
            <a:r>
              <a:rPr lang="zh-CN" altLang="en-US" dirty="0" smtClean="0"/>
              <a:t>信息</a:t>
            </a:r>
            <a:endParaRPr lang="en-US" altLang="zh-CN" dirty="0" smtClean="0"/>
          </a:p>
          <a:p>
            <a:r>
              <a:rPr lang="zh-CN" altLang="en-US" dirty="0"/>
              <a:t>对抗</a:t>
            </a:r>
            <a:r>
              <a:rPr lang="zh-CN" altLang="en-US" dirty="0" smtClean="0"/>
              <a:t>学习准确率</a:t>
            </a:r>
            <a:r>
              <a:rPr lang="zh-CN" altLang="en-US" dirty="0"/>
              <a:t>较低</a:t>
            </a:r>
            <a:r>
              <a:rPr lang="zh-CN" altLang="en-US" dirty="0" smtClean="0"/>
              <a:t>，有</a:t>
            </a:r>
            <a:r>
              <a:rPr lang="zh-CN" altLang="en-US" dirty="0"/>
              <a:t>更小的泛化差距</a:t>
            </a:r>
          </a:p>
        </p:txBody>
      </p:sp>
      <p:sp>
        <p:nvSpPr>
          <p:cNvPr id="4" name="标题 1"/>
          <p:cNvSpPr>
            <a:spLocks noGrp="1"/>
          </p:cNvSpPr>
          <p:nvPr>
            <p:ph type="title"/>
          </p:nvPr>
        </p:nvSpPr>
        <p:spPr>
          <a:xfrm>
            <a:off x="838200" y="365125"/>
            <a:ext cx="10515600" cy="1325563"/>
          </a:xfrm>
        </p:spPr>
        <p:txBody>
          <a:bodyPr>
            <a:normAutofit/>
          </a:bodyPr>
          <a:lstStyle/>
          <a:p>
            <a:r>
              <a:rPr lang="zh-CN" altLang="en-US" sz="3600" dirty="0" smtClean="0"/>
              <a:t>训练技巧</a:t>
            </a:r>
            <a:endParaRPr lang="zh-CN" altLang="en-US" sz="3600" dirty="0"/>
          </a:p>
        </p:txBody>
      </p:sp>
      <p:pic>
        <p:nvPicPr>
          <p:cNvPr id="6" name="图片 5"/>
          <p:cNvPicPr>
            <a:picLocks noChangeAspect="1"/>
          </p:cNvPicPr>
          <p:nvPr/>
        </p:nvPicPr>
        <p:blipFill>
          <a:blip r:embed="rId3"/>
          <a:stretch>
            <a:fillRect/>
          </a:stretch>
        </p:blipFill>
        <p:spPr>
          <a:xfrm>
            <a:off x="0" y="2314488"/>
            <a:ext cx="12192000" cy="2046144"/>
          </a:xfrm>
          <a:prstGeom prst="rect">
            <a:avLst/>
          </a:prstGeom>
        </p:spPr>
      </p:pic>
    </p:spTree>
    <p:extLst>
      <p:ext uri="{BB962C8B-B14F-4D97-AF65-F5344CB8AC3E}">
        <p14:creationId xmlns:p14="http://schemas.microsoft.com/office/powerpoint/2010/main" val="194204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dirty="0"/>
              <a:t>之后，作者还尝试了其他训练的</a:t>
            </a:r>
            <a:r>
              <a:rPr lang="zh-CN" altLang="en-US" dirty="0" smtClean="0"/>
              <a:t>影响因素：</a:t>
            </a:r>
            <a:endParaRPr lang="en-US" altLang="zh-CN" dirty="0" smtClean="0"/>
          </a:p>
          <a:p>
            <a:pPr>
              <a:lnSpc>
                <a:spcPct val="150000"/>
              </a:lnSpc>
            </a:pPr>
            <a:r>
              <a:rPr lang="zh-CN" altLang="en-US" dirty="0"/>
              <a:t>网络结构：测试了</a:t>
            </a:r>
            <a:r>
              <a:rPr lang="en-US" altLang="zh-CN" dirty="0" err="1"/>
              <a:t>LeNet</a:t>
            </a:r>
            <a:r>
              <a:rPr lang="zh-CN" altLang="en-US" dirty="0"/>
              <a:t>、</a:t>
            </a:r>
            <a:r>
              <a:rPr lang="en-US" altLang="zh-CN" dirty="0" err="1"/>
              <a:t>AlexNet</a:t>
            </a:r>
            <a:r>
              <a:rPr lang="zh-CN" altLang="en-US" dirty="0"/>
              <a:t>、</a:t>
            </a:r>
            <a:r>
              <a:rPr lang="en-US" altLang="zh-CN" dirty="0"/>
              <a:t>VGG</a:t>
            </a:r>
            <a:r>
              <a:rPr lang="zh-CN" altLang="en-US" dirty="0"/>
              <a:t>、</a:t>
            </a:r>
            <a:r>
              <a:rPr lang="en-US" altLang="zh-CN" dirty="0" err="1"/>
              <a:t>ResNet</a:t>
            </a:r>
            <a:r>
              <a:rPr lang="zh-CN" altLang="en-US" dirty="0"/>
              <a:t>，其中</a:t>
            </a:r>
            <a:r>
              <a:rPr lang="en-US" altLang="zh-CN" dirty="0" err="1"/>
              <a:t>ResNet</a:t>
            </a:r>
            <a:r>
              <a:rPr lang="zh-CN" altLang="en-US" dirty="0"/>
              <a:t>有着更好的准确率，更小的泛化差距，更弱的捕捉高频信息的能力。</a:t>
            </a:r>
          </a:p>
          <a:p>
            <a:pPr>
              <a:lnSpc>
                <a:spcPct val="150000"/>
              </a:lnSpc>
            </a:pPr>
            <a:r>
              <a:rPr lang="zh-CN" altLang="en-US" dirty="0"/>
              <a:t>优化器：测试了</a:t>
            </a:r>
            <a:r>
              <a:rPr lang="en-US" altLang="zh-CN" dirty="0"/>
              <a:t>SGD</a:t>
            </a:r>
            <a:r>
              <a:rPr lang="zh-CN" altLang="en-US" dirty="0"/>
              <a:t>、</a:t>
            </a:r>
            <a:r>
              <a:rPr lang="en-US" altLang="zh-CN" dirty="0"/>
              <a:t>ADAM</a:t>
            </a:r>
            <a:r>
              <a:rPr lang="zh-CN" altLang="en-US" dirty="0"/>
              <a:t>、</a:t>
            </a:r>
            <a:r>
              <a:rPr lang="en-US" altLang="zh-CN" dirty="0" err="1"/>
              <a:t>AdaGrad</a:t>
            </a:r>
            <a:r>
              <a:rPr lang="zh-CN" altLang="en-US" dirty="0"/>
              <a:t>、</a:t>
            </a:r>
            <a:r>
              <a:rPr lang="en-US" altLang="zh-CN" dirty="0" err="1"/>
              <a:t>AdaDelta</a:t>
            </a:r>
            <a:r>
              <a:rPr lang="zh-CN" altLang="en-US" dirty="0"/>
              <a:t>、</a:t>
            </a:r>
            <a:r>
              <a:rPr lang="en-US" altLang="zh-CN" dirty="0" err="1"/>
              <a:t>RMSprop</a:t>
            </a:r>
            <a:r>
              <a:rPr lang="zh-CN" altLang="en-US" dirty="0"/>
              <a:t>，其中</a:t>
            </a:r>
            <a:r>
              <a:rPr lang="en-US" altLang="zh-CN" dirty="0"/>
              <a:t>SGD</a:t>
            </a:r>
            <a:r>
              <a:rPr lang="zh-CN" altLang="en-US" dirty="0"/>
              <a:t>更想要去提取高频信息，而其他基本都差不多。</a:t>
            </a:r>
          </a:p>
          <a:p>
            <a:pPr>
              <a:lnSpc>
                <a:spcPct val="150000"/>
              </a:lnSpc>
            </a:pPr>
            <a:endParaRPr lang="zh-CN" altLang="en-US" dirty="0"/>
          </a:p>
        </p:txBody>
      </p:sp>
      <p:sp>
        <p:nvSpPr>
          <p:cNvPr id="4" name="标题 1"/>
          <p:cNvSpPr>
            <a:spLocks noGrp="1"/>
          </p:cNvSpPr>
          <p:nvPr>
            <p:ph type="title"/>
          </p:nvPr>
        </p:nvSpPr>
        <p:spPr>
          <a:xfrm>
            <a:off x="838200" y="365125"/>
            <a:ext cx="10515600" cy="1325563"/>
          </a:xfrm>
        </p:spPr>
        <p:txBody>
          <a:bodyPr>
            <a:normAutofit/>
          </a:bodyPr>
          <a:lstStyle/>
          <a:p>
            <a:r>
              <a:rPr lang="zh-CN" altLang="en-US" sz="3600" dirty="0" smtClean="0"/>
              <a:t>训练技巧</a:t>
            </a:r>
            <a:endParaRPr lang="zh-CN" altLang="en-US" sz="3600" dirty="0"/>
          </a:p>
        </p:txBody>
      </p:sp>
    </p:spTree>
    <p:extLst>
      <p:ext uri="{BB962C8B-B14F-4D97-AF65-F5344CB8AC3E}">
        <p14:creationId xmlns:p14="http://schemas.microsoft.com/office/powerpoint/2010/main" val="245966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训练技巧</a:t>
            </a:r>
            <a:endParaRPr lang="zh-CN" altLang="en-US" dirty="0"/>
          </a:p>
        </p:txBody>
      </p:sp>
      <p:sp>
        <p:nvSpPr>
          <p:cNvPr id="3" name="内容占位符 2"/>
          <p:cNvSpPr>
            <a:spLocks noGrp="1"/>
          </p:cNvSpPr>
          <p:nvPr>
            <p:ph idx="1"/>
          </p:nvPr>
        </p:nvSpPr>
        <p:spPr/>
        <p:txBody>
          <a:bodyPr/>
          <a:lstStyle/>
          <a:p>
            <a:r>
              <a:rPr lang="zh-CN" altLang="en-US" dirty="0"/>
              <a:t>关于</a:t>
            </a:r>
            <a:r>
              <a:rPr lang="en-US" altLang="zh-CN" dirty="0" err="1"/>
              <a:t>BatchNorm</a:t>
            </a:r>
            <a:r>
              <a:rPr lang="zh-CN" altLang="en-US" dirty="0"/>
              <a:t>的</a:t>
            </a:r>
            <a:r>
              <a:rPr lang="zh-CN" altLang="en-US" dirty="0" smtClean="0"/>
              <a:t>必要性：</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a:t>BatchNorm</a:t>
            </a:r>
            <a:r>
              <a:rPr lang="zh-CN" altLang="en-US" dirty="0"/>
              <a:t>主要在获取高频</a:t>
            </a:r>
            <a:r>
              <a:rPr lang="zh-CN" altLang="en-US" dirty="0" smtClean="0"/>
              <a:t>分量</a:t>
            </a:r>
            <a:endParaRPr lang="en-US" altLang="zh-CN" dirty="0" smtClean="0"/>
          </a:p>
          <a:p>
            <a:r>
              <a:rPr lang="en-US" altLang="zh-CN" dirty="0" err="1"/>
              <a:t>BatchNorm</a:t>
            </a:r>
            <a:r>
              <a:rPr lang="zh-CN" altLang="en-US" dirty="0"/>
              <a:t>通过捕获不同频率分量调整不平衡来改善训练结果</a:t>
            </a:r>
          </a:p>
        </p:txBody>
      </p:sp>
      <p:pic>
        <p:nvPicPr>
          <p:cNvPr id="4" name="图片 3"/>
          <p:cNvPicPr>
            <a:picLocks noChangeAspect="1"/>
          </p:cNvPicPr>
          <p:nvPr/>
        </p:nvPicPr>
        <p:blipFill>
          <a:blip r:embed="rId3"/>
          <a:stretch>
            <a:fillRect/>
          </a:stretch>
        </p:blipFill>
        <p:spPr>
          <a:xfrm>
            <a:off x="497205" y="2269807"/>
            <a:ext cx="6381750" cy="2562225"/>
          </a:xfrm>
          <a:prstGeom prst="rect">
            <a:avLst/>
          </a:prstGeom>
        </p:spPr>
      </p:pic>
    </p:spTree>
    <p:extLst>
      <p:ext uri="{BB962C8B-B14F-4D97-AF65-F5344CB8AC3E}">
        <p14:creationId xmlns:p14="http://schemas.microsoft.com/office/powerpoint/2010/main" val="207306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从对抗学习发现卷积</a:t>
            </a:r>
            <a:r>
              <a:rPr lang="zh-CN" altLang="en-US" sz="3600" dirty="0" smtClean="0"/>
              <a:t>核</a:t>
            </a:r>
            <a:endParaRPr lang="zh-CN" altLang="en-US" sz="3600" dirty="0"/>
          </a:p>
        </p:txBody>
      </p:sp>
      <p:sp>
        <p:nvSpPr>
          <p:cNvPr id="3" name="内容占位符 2"/>
          <p:cNvSpPr>
            <a:spLocks noGrp="1"/>
          </p:cNvSpPr>
          <p:nvPr>
            <p:ph idx="1"/>
          </p:nvPr>
        </p:nvSpPr>
        <p:spPr/>
        <p:txBody>
          <a:bodyPr/>
          <a:lstStyle/>
          <a:p>
            <a:r>
              <a:rPr lang="zh-CN" altLang="en-US" dirty="0"/>
              <a:t>卷积核越光滑</a:t>
            </a:r>
            <a:r>
              <a:rPr lang="zh-CN" altLang="en-US" dirty="0" smtClean="0"/>
              <a:t>，相邻权重突变</a:t>
            </a:r>
            <a:r>
              <a:rPr lang="zh-CN" altLang="en-US" dirty="0"/>
              <a:t>小，卷积</a:t>
            </a:r>
            <a:r>
              <a:rPr lang="zh-CN" altLang="en-US" dirty="0" smtClean="0"/>
              <a:t>后高频信息更少</a:t>
            </a:r>
            <a:endParaRPr lang="en-US" altLang="zh-CN" dirty="0" smtClean="0"/>
          </a:p>
          <a:p>
            <a:r>
              <a:rPr lang="zh-CN" altLang="en-US" dirty="0"/>
              <a:t>分别训练普通的模型与对抗学习的模型，然后观察其第一层卷积核，如下：</a:t>
            </a:r>
            <a:endParaRPr lang="zh-CN" altLang="en-US" dirty="0"/>
          </a:p>
        </p:txBody>
      </p:sp>
      <p:pic>
        <p:nvPicPr>
          <p:cNvPr id="4" name="图片 3"/>
          <p:cNvPicPr>
            <a:picLocks noChangeAspect="1"/>
          </p:cNvPicPr>
          <p:nvPr/>
        </p:nvPicPr>
        <p:blipFill>
          <a:blip r:embed="rId3"/>
          <a:stretch>
            <a:fillRect/>
          </a:stretch>
        </p:blipFill>
        <p:spPr>
          <a:xfrm>
            <a:off x="838200" y="3119438"/>
            <a:ext cx="5928360" cy="3645601"/>
          </a:xfrm>
          <a:prstGeom prst="rect">
            <a:avLst/>
          </a:prstGeom>
        </p:spPr>
      </p:pic>
      <p:sp>
        <p:nvSpPr>
          <p:cNvPr id="5" name="矩形 4"/>
          <p:cNvSpPr/>
          <p:nvPr/>
        </p:nvSpPr>
        <p:spPr>
          <a:xfrm>
            <a:off x="6873240" y="3392324"/>
            <a:ext cx="4937234" cy="954107"/>
          </a:xfrm>
          <a:prstGeom prst="rect">
            <a:avLst/>
          </a:prstGeom>
        </p:spPr>
        <p:txBody>
          <a:bodyPr wrap="square">
            <a:spAutoFit/>
          </a:bodyPr>
          <a:lstStyle/>
          <a:p>
            <a:r>
              <a:rPr lang="zh-CN" altLang="en-US" sz="2800" dirty="0"/>
              <a:t>可以看到对抗学习的卷积核更</a:t>
            </a:r>
            <a:r>
              <a:rPr lang="zh-CN" altLang="en-US" sz="2800" dirty="0" smtClean="0"/>
              <a:t>光滑</a:t>
            </a:r>
            <a:endParaRPr lang="en-US" altLang="zh-CN" sz="2800" dirty="0" smtClean="0"/>
          </a:p>
        </p:txBody>
      </p:sp>
    </p:spTree>
    <p:extLst>
      <p:ext uri="{BB962C8B-B14F-4D97-AF65-F5344CB8AC3E}">
        <p14:creationId xmlns:p14="http://schemas.microsoft.com/office/powerpoint/2010/main" val="2774369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从对抗学习发现卷积核</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a:t>通过如下公式强行使第一层卷积核变得更</a:t>
            </a:r>
            <a:r>
              <a:rPr lang="zh-CN" altLang="en-US" dirty="0" smtClean="0"/>
              <a:t>光滑：</a:t>
            </a:r>
            <a:endParaRPr lang="zh-CN" altLang="en-US"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光滑</a:t>
            </a:r>
            <a:r>
              <a:rPr lang="zh-CN" altLang="en-US" dirty="0"/>
              <a:t>后的卷积核</a:t>
            </a:r>
            <a:r>
              <a:rPr lang="zh-CN" altLang="en-US" dirty="0" smtClean="0"/>
              <a:t>如右：</a:t>
            </a:r>
            <a:endParaRPr lang="zh-CN" altLang="en-US" dirty="0"/>
          </a:p>
        </p:txBody>
      </p:sp>
      <p:pic>
        <p:nvPicPr>
          <p:cNvPr id="4" name="图片 3"/>
          <p:cNvPicPr>
            <a:picLocks noChangeAspect="1"/>
          </p:cNvPicPr>
          <p:nvPr/>
        </p:nvPicPr>
        <p:blipFill>
          <a:blip r:embed="rId3"/>
          <a:stretch>
            <a:fillRect/>
          </a:stretch>
        </p:blipFill>
        <p:spPr>
          <a:xfrm>
            <a:off x="4991100" y="2972435"/>
            <a:ext cx="5067300" cy="3019425"/>
          </a:xfrm>
          <a:prstGeom prst="rect">
            <a:avLst/>
          </a:prstGeom>
        </p:spPr>
      </p:pic>
      <p:pic>
        <p:nvPicPr>
          <p:cNvPr id="6" name="图片 5"/>
          <p:cNvPicPr>
            <a:picLocks noChangeAspect="1"/>
          </p:cNvPicPr>
          <p:nvPr/>
        </p:nvPicPr>
        <p:blipFill>
          <a:blip r:embed="rId4"/>
          <a:stretch>
            <a:fillRect/>
          </a:stretch>
        </p:blipFill>
        <p:spPr>
          <a:xfrm>
            <a:off x="472440" y="3311525"/>
            <a:ext cx="4724400" cy="790575"/>
          </a:xfrm>
          <a:prstGeom prst="rect">
            <a:avLst/>
          </a:prstGeom>
        </p:spPr>
      </p:pic>
    </p:spTree>
    <p:extLst>
      <p:ext uri="{BB962C8B-B14F-4D97-AF65-F5344CB8AC3E}">
        <p14:creationId xmlns:p14="http://schemas.microsoft.com/office/powerpoint/2010/main" val="386987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从对抗学习发现卷积核</a:t>
            </a:r>
            <a:endParaRPr lang="zh-CN" altLang="en-US" dirty="0"/>
          </a:p>
        </p:txBody>
      </p:sp>
      <p:sp>
        <p:nvSpPr>
          <p:cNvPr id="3" name="内容占位符 2"/>
          <p:cNvSpPr>
            <a:spLocks noGrp="1"/>
          </p:cNvSpPr>
          <p:nvPr>
            <p:ph idx="1"/>
          </p:nvPr>
        </p:nvSpPr>
        <p:spPr/>
        <p:txBody>
          <a:bodyPr/>
          <a:lstStyle/>
          <a:p>
            <a:r>
              <a:rPr lang="zh-CN" altLang="en-US" dirty="0"/>
              <a:t>对抗学习更鲁棒，而还可以看出，加了光滑以后的模型会变得更鲁棒</a:t>
            </a:r>
          </a:p>
        </p:txBody>
      </p:sp>
      <p:pic>
        <p:nvPicPr>
          <p:cNvPr id="4" name="图片 3"/>
          <p:cNvPicPr>
            <a:picLocks noChangeAspect="1"/>
          </p:cNvPicPr>
          <p:nvPr/>
        </p:nvPicPr>
        <p:blipFill>
          <a:blip r:embed="rId2"/>
          <a:stretch>
            <a:fillRect/>
          </a:stretch>
        </p:blipFill>
        <p:spPr>
          <a:xfrm>
            <a:off x="1032510" y="2741930"/>
            <a:ext cx="9486900" cy="3676650"/>
          </a:xfrm>
          <a:prstGeom prst="rect">
            <a:avLst/>
          </a:prstGeom>
        </p:spPr>
      </p:pic>
    </p:spTree>
    <p:extLst>
      <p:ext uri="{BB962C8B-B14F-4D97-AF65-F5344CB8AC3E}">
        <p14:creationId xmlns:p14="http://schemas.microsoft.com/office/powerpoint/2010/main" val="99528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高频真的是噪声</a:t>
            </a:r>
            <a:r>
              <a:rPr lang="zh-CN" altLang="en-US" sz="3600" dirty="0" smtClean="0"/>
              <a:t>吗</a:t>
            </a:r>
            <a:endParaRPr lang="zh-CN" altLang="en-US" sz="3600" dirty="0"/>
          </a:p>
        </p:txBody>
      </p:sp>
      <p:sp>
        <p:nvSpPr>
          <p:cNvPr id="3" name="内容占位符 2"/>
          <p:cNvSpPr>
            <a:spLocks noGrp="1"/>
          </p:cNvSpPr>
          <p:nvPr>
            <p:ph idx="1"/>
          </p:nvPr>
        </p:nvSpPr>
        <p:spPr/>
        <p:txBody>
          <a:bodyPr/>
          <a:lstStyle/>
          <a:p>
            <a:pPr>
              <a:lnSpc>
                <a:spcPct val="150000"/>
              </a:lnSpc>
            </a:pPr>
            <a:r>
              <a:rPr lang="zh-CN" altLang="en-US" dirty="0" smtClean="0"/>
              <a:t>作者用</a:t>
            </a:r>
            <a:r>
              <a:rPr lang="zh-CN" altLang="en-US" dirty="0"/>
              <a:t>截断</a:t>
            </a:r>
            <a:r>
              <a:rPr lang="zh-CN" altLang="en-US" dirty="0" smtClean="0"/>
              <a:t>奇异值分解（</a:t>
            </a:r>
            <a:r>
              <a:rPr lang="en-US" altLang="zh-CN" dirty="0" smtClean="0"/>
              <a:t>SVD</a:t>
            </a:r>
            <a:r>
              <a:rPr lang="zh-CN" altLang="en-US" dirty="0" smtClean="0"/>
              <a:t>）的</a:t>
            </a:r>
            <a:r>
              <a:rPr lang="zh-CN" altLang="en-US" dirty="0"/>
              <a:t>方法对图片进行了去噪，选出其中较大的特征值重构图像，通过这样的步骤</a:t>
            </a:r>
            <a:r>
              <a:rPr lang="zh-CN" altLang="en-US" dirty="0" smtClean="0"/>
              <a:t>，</a:t>
            </a:r>
            <a:r>
              <a:rPr lang="zh-CN" altLang="en-US" dirty="0"/>
              <a:t>作者发现很少有图片能够被识别出</a:t>
            </a:r>
            <a:r>
              <a:rPr lang="zh-CN" altLang="en-US" dirty="0" smtClean="0"/>
              <a:t>。</a:t>
            </a:r>
            <a:r>
              <a:rPr lang="zh-CN" altLang="en-US" dirty="0"/>
              <a:t>这就说明</a:t>
            </a:r>
            <a:r>
              <a:rPr lang="en-US" altLang="zh-CN" dirty="0"/>
              <a:t>CNN</a:t>
            </a:r>
            <a:r>
              <a:rPr lang="zh-CN" altLang="en-US" dirty="0"/>
              <a:t>提取出的不只是随机噪声。</a:t>
            </a:r>
          </a:p>
        </p:txBody>
      </p:sp>
    </p:spTree>
    <p:extLst>
      <p:ext uri="{BB962C8B-B14F-4D97-AF65-F5344CB8AC3E}">
        <p14:creationId xmlns:p14="http://schemas.microsoft.com/office/powerpoint/2010/main" val="389129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总结</a:t>
            </a:r>
            <a:endParaRPr lang="zh-CN" altLang="en-US" sz="3600" dirty="0"/>
          </a:p>
        </p:txBody>
      </p:sp>
      <p:sp>
        <p:nvSpPr>
          <p:cNvPr id="3" name="内容占位符 2"/>
          <p:cNvSpPr>
            <a:spLocks noGrp="1"/>
          </p:cNvSpPr>
          <p:nvPr>
            <p:ph idx="1"/>
          </p:nvPr>
        </p:nvSpPr>
        <p:spPr/>
        <p:txBody>
          <a:bodyPr>
            <a:normAutofit fontScale="92500"/>
          </a:bodyPr>
          <a:lstStyle/>
          <a:p>
            <a:pPr marL="0" indent="0">
              <a:lnSpc>
                <a:spcPct val="150000"/>
              </a:lnSpc>
              <a:buNone/>
            </a:pPr>
            <a:r>
              <a:rPr lang="en-US" altLang="zh-CN" dirty="0"/>
              <a:t>1</a:t>
            </a:r>
            <a:r>
              <a:rPr lang="zh-CN" altLang="en-US" dirty="0"/>
              <a:t>、</a:t>
            </a:r>
            <a:r>
              <a:rPr lang="en-US" altLang="zh-CN" dirty="0"/>
              <a:t>CNN</a:t>
            </a:r>
            <a:r>
              <a:rPr lang="zh-CN" altLang="en-US" dirty="0"/>
              <a:t>会捕获高频信息，这一点与人类不同。这也导致了一些之前出现的问题，比如学习混乱标签数据的悖论以及对抗学习的弱点。</a:t>
            </a:r>
            <a:r>
              <a:rPr lang="zh-CN" altLang="en-US" dirty="0" smtClean="0"/>
              <a:t/>
            </a:r>
            <a:br>
              <a:rPr lang="zh-CN" altLang="en-US" dirty="0" smtClean="0"/>
            </a:br>
            <a:r>
              <a:rPr lang="en-US" altLang="zh-CN" dirty="0"/>
              <a:t>2</a:t>
            </a:r>
            <a:r>
              <a:rPr lang="zh-CN" altLang="en-US" dirty="0"/>
              <a:t>、某些训练技巧如</a:t>
            </a:r>
            <a:r>
              <a:rPr lang="en-US" altLang="zh-CN" dirty="0" err="1"/>
              <a:t>MixUp</a:t>
            </a:r>
            <a:r>
              <a:rPr lang="zh-CN" altLang="en-US" dirty="0"/>
              <a:t>、</a:t>
            </a:r>
            <a:r>
              <a:rPr lang="en-US" altLang="zh-CN" dirty="0" err="1"/>
              <a:t>BatchNorm</a:t>
            </a:r>
            <a:r>
              <a:rPr lang="zh-CN" altLang="en-US" dirty="0"/>
              <a:t>能够提高准确率，捕获高频信息。由于准确率与鲁棒性之间的权衡，我们需要慎重考虑他们的使用。</a:t>
            </a:r>
            <a:r>
              <a:rPr lang="zh-CN" altLang="en-US" dirty="0" smtClean="0"/>
              <a:t/>
            </a:r>
            <a:br>
              <a:rPr lang="zh-CN" altLang="en-US" dirty="0" smtClean="0"/>
            </a:br>
            <a:r>
              <a:rPr lang="en-US" altLang="zh-CN" dirty="0"/>
              <a:t>3</a:t>
            </a:r>
            <a:r>
              <a:rPr lang="zh-CN" altLang="en-US" dirty="0"/>
              <a:t>、对抗的鲁棒模型趋向于让卷积核变得光滑，反过来不一定成立。</a:t>
            </a:r>
            <a:r>
              <a:rPr lang="zh-CN" altLang="en-US" dirty="0" smtClean="0"/>
              <a:t/>
            </a:r>
            <a:br>
              <a:rPr lang="zh-CN" altLang="en-US" dirty="0" smtClean="0"/>
            </a:br>
            <a:r>
              <a:rPr lang="zh-CN" altLang="en-US" dirty="0"/>
              <a:t>最后，作者希望以后的评估方式中应添加低频的评估，在以后的研究中要考虑到人如何看待数据。</a:t>
            </a:r>
          </a:p>
        </p:txBody>
      </p:sp>
    </p:spTree>
    <p:extLst>
      <p:ext uri="{BB962C8B-B14F-4D97-AF65-F5344CB8AC3E}">
        <p14:creationId xmlns:p14="http://schemas.microsoft.com/office/powerpoint/2010/main" val="193796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主要内容概述</a:t>
            </a:r>
            <a:endParaRPr lang="en-US" altLang="zh-CN" dirty="0" smtClean="0"/>
          </a:p>
          <a:p>
            <a:r>
              <a:rPr lang="en-US" altLang="zh-CN" dirty="0"/>
              <a:t>Label Shuffling</a:t>
            </a:r>
          </a:p>
          <a:p>
            <a:r>
              <a:rPr lang="zh-CN" altLang="en-US" dirty="0" smtClean="0"/>
              <a:t>主要研究</a:t>
            </a:r>
            <a:endParaRPr lang="en-US" altLang="zh-CN" dirty="0" smtClean="0"/>
          </a:p>
          <a:p>
            <a:pPr lvl="1"/>
            <a:r>
              <a:rPr lang="zh-CN" altLang="en-US" b="1" dirty="0"/>
              <a:t>高频成分与</a:t>
            </a:r>
            <a:r>
              <a:rPr lang="en-US" altLang="zh-CN" b="1" dirty="0"/>
              <a:t>CNN</a:t>
            </a:r>
            <a:r>
              <a:rPr lang="zh-CN" altLang="en-US" b="1" dirty="0"/>
              <a:t>的泛化能力</a:t>
            </a:r>
          </a:p>
          <a:p>
            <a:pPr lvl="1"/>
            <a:r>
              <a:rPr lang="zh-CN" altLang="en-US" b="1" dirty="0"/>
              <a:t>重新考虑数据</a:t>
            </a:r>
          </a:p>
          <a:p>
            <a:pPr lvl="1"/>
            <a:r>
              <a:rPr lang="zh-CN" altLang="en-US" b="1" dirty="0"/>
              <a:t>训练技巧</a:t>
            </a:r>
          </a:p>
          <a:p>
            <a:pPr lvl="1"/>
            <a:r>
              <a:rPr lang="zh-CN" altLang="en-US" b="1" dirty="0"/>
              <a:t>从对抗学习发现卷积核</a:t>
            </a:r>
          </a:p>
          <a:p>
            <a:pPr lvl="1"/>
            <a:r>
              <a:rPr lang="zh-CN" altLang="en-US" b="1" dirty="0"/>
              <a:t>高频真的是噪声</a:t>
            </a:r>
            <a:r>
              <a:rPr lang="zh-CN" altLang="en-US" b="1" dirty="0" smtClean="0"/>
              <a:t>吗</a:t>
            </a:r>
            <a:endParaRPr lang="en-US" altLang="zh-CN" dirty="0" smtClean="0"/>
          </a:p>
          <a:p>
            <a:r>
              <a:rPr lang="zh-CN" altLang="en-US" b="1" dirty="0"/>
              <a:t>总结</a:t>
            </a:r>
          </a:p>
        </p:txBody>
      </p:sp>
    </p:spTree>
    <p:extLst>
      <p:ext uri="{BB962C8B-B14F-4D97-AF65-F5344CB8AC3E}">
        <p14:creationId xmlns:p14="http://schemas.microsoft.com/office/powerpoint/2010/main" val="3432035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谢谢</a:t>
            </a:r>
            <a:r>
              <a:rPr lang="zh-CN" altLang="en-US" dirty="0"/>
              <a:t>！</a:t>
            </a:r>
          </a:p>
        </p:txBody>
      </p:sp>
    </p:spTree>
    <p:extLst>
      <p:ext uri="{BB962C8B-B14F-4D97-AF65-F5344CB8AC3E}">
        <p14:creationId xmlns:p14="http://schemas.microsoft.com/office/powerpoint/2010/main" val="250994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CNN</a:t>
            </a:r>
            <a:r>
              <a:rPr lang="zh-CN" altLang="en-US" sz="3600" dirty="0" smtClean="0"/>
              <a:t>到底提取了啥特征</a:t>
            </a:r>
            <a:endParaRPr lang="zh-CN" altLang="en-US" sz="3600" dirty="0"/>
          </a:p>
        </p:txBody>
      </p:sp>
      <p:pic>
        <p:nvPicPr>
          <p:cNvPr id="4" name="内容占位符 3"/>
          <p:cNvPicPr>
            <a:picLocks noGrp="1" noChangeAspect="1"/>
          </p:cNvPicPr>
          <p:nvPr>
            <p:ph idx="1"/>
          </p:nvPr>
        </p:nvPicPr>
        <p:blipFill>
          <a:blip r:embed="rId3"/>
          <a:stretch>
            <a:fillRect/>
          </a:stretch>
        </p:blipFill>
        <p:spPr>
          <a:xfrm>
            <a:off x="1862959" y="1690688"/>
            <a:ext cx="4557562" cy="4351338"/>
          </a:xfrm>
          <a:prstGeom prst="rect">
            <a:avLst/>
          </a:prstGeom>
        </p:spPr>
      </p:pic>
      <p:sp>
        <p:nvSpPr>
          <p:cNvPr id="5" name="文本框 4"/>
          <p:cNvSpPr txBox="1"/>
          <p:nvPr/>
        </p:nvSpPr>
        <p:spPr>
          <a:xfrm>
            <a:off x="7126677" y="2179846"/>
            <a:ext cx="3520966" cy="646331"/>
          </a:xfrm>
          <a:prstGeom prst="rect">
            <a:avLst/>
          </a:prstGeom>
          <a:noFill/>
        </p:spPr>
        <p:txBody>
          <a:bodyPr wrap="square" rtlCol="0">
            <a:spAutoFit/>
          </a:bodyPr>
          <a:lstStyle/>
          <a:p>
            <a:r>
              <a:rPr lang="zh-CN" altLang="en-US" dirty="0" smtClean="0"/>
              <a:t>与人类不同，</a:t>
            </a:r>
            <a:r>
              <a:rPr lang="zh-CN" altLang="en-US" dirty="0" smtClean="0"/>
              <a:t>模型学习的高频成分与语义成分相关</a:t>
            </a:r>
            <a:endParaRPr lang="zh-CN" altLang="en-US" dirty="0"/>
          </a:p>
        </p:txBody>
      </p:sp>
    </p:spTree>
    <p:extLst>
      <p:ext uri="{BB962C8B-B14F-4D97-AF65-F5344CB8AC3E}">
        <p14:creationId xmlns:p14="http://schemas.microsoft.com/office/powerpoint/2010/main" val="995036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泛化误差</a:t>
            </a:r>
            <a:endParaRPr lang="zh-CN" altLang="en-US" sz="3600" dirty="0"/>
          </a:p>
        </p:txBody>
      </p:sp>
      <p:pic>
        <p:nvPicPr>
          <p:cNvPr id="4" name="内容占位符 3"/>
          <p:cNvPicPr>
            <a:picLocks noGrp="1" noChangeAspect="1"/>
          </p:cNvPicPr>
          <p:nvPr>
            <p:ph idx="1"/>
          </p:nvPr>
        </p:nvPicPr>
        <p:blipFill>
          <a:blip r:embed="rId3"/>
          <a:stretch>
            <a:fillRect/>
          </a:stretch>
        </p:blipFill>
        <p:spPr>
          <a:xfrm>
            <a:off x="585952" y="1917065"/>
            <a:ext cx="8165598" cy="3721735"/>
          </a:xfrm>
          <a:prstGeom prst="rect">
            <a:avLst/>
          </a:prstGeom>
        </p:spPr>
      </p:pic>
      <p:sp>
        <p:nvSpPr>
          <p:cNvPr id="5" name="文本框 4"/>
          <p:cNvSpPr txBox="1"/>
          <p:nvPr/>
        </p:nvSpPr>
        <p:spPr>
          <a:xfrm>
            <a:off x="9003798" y="2712720"/>
            <a:ext cx="4404360" cy="923330"/>
          </a:xfrm>
          <a:prstGeom prst="rect">
            <a:avLst/>
          </a:prstGeom>
          <a:noFill/>
        </p:spPr>
        <p:txBody>
          <a:bodyPr wrap="square" rtlCol="0">
            <a:spAutoFit/>
          </a:bodyPr>
          <a:lstStyle/>
          <a:p>
            <a:r>
              <a:rPr lang="zh-CN" altLang="en-US" dirty="0" smtClean="0"/>
              <a:t>左：图像高频部分</a:t>
            </a:r>
            <a:r>
              <a:rPr lang="en-US" altLang="zh-CN" dirty="0" smtClean="0"/>
              <a:t>+</a:t>
            </a:r>
            <a:r>
              <a:rPr lang="zh-CN" altLang="en-US" dirty="0" smtClean="0"/>
              <a:t>预测结果</a:t>
            </a:r>
            <a:endParaRPr lang="en-US" altLang="zh-CN" dirty="0" smtClean="0"/>
          </a:p>
          <a:p>
            <a:r>
              <a:rPr lang="zh-CN" altLang="en-US" dirty="0" smtClean="0"/>
              <a:t>中：低频部分</a:t>
            </a:r>
            <a:r>
              <a:rPr lang="en-US" altLang="zh-CN" dirty="0" smtClean="0"/>
              <a:t>+</a:t>
            </a:r>
            <a:r>
              <a:rPr lang="zh-CN" altLang="en-US" dirty="0" smtClean="0"/>
              <a:t>预测结果</a:t>
            </a:r>
            <a:endParaRPr lang="en-US" altLang="zh-CN" dirty="0" smtClean="0"/>
          </a:p>
          <a:p>
            <a:r>
              <a:rPr lang="zh-CN" altLang="en-US" dirty="0" smtClean="0"/>
              <a:t>右：整体预测置信度</a:t>
            </a:r>
            <a:endParaRPr lang="zh-CN" altLang="en-US" dirty="0"/>
          </a:p>
        </p:txBody>
      </p:sp>
    </p:spTree>
    <p:extLst>
      <p:ext uri="{BB962C8B-B14F-4D97-AF65-F5344CB8AC3E}">
        <p14:creationId xmlns:p14="http://schemas.microsoft.com/office/powerpoint/2010/main" val="1811839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Label Shuffling</a:t>
            </a:r>
            <a:endParaRPr lang="zh-CN" altLang="en-US" sz="3600" dirty="0"/>
          </a:p>
        </p:txBody>
      </p:sp>
      <p:sp>
        <p:nvSpPr>
          <p:cNvPr id="3" name="内容占位符 2"/>
          <p:cNvSpPr>
            <a:spLocks noGrp="1"/>
          </p:cNvSpPr>
          <p:nvPr>
            <p:ph idx="1"/>
          </p:nvPr>
        </p:nvSpPr>
        <p:spPr>
          <a:xfrm>
            <a:off x="601716" y="1825625"/>
            <a:ext cx="10515600" cy="4351338"/>
          </a:xfrm>
        </p:spPr>
        <p:txBody>
          <a:bodyPr/>
          <a:lstStyle/>
          <a:p>
            <a:r>
              <a:rPr lang="zh-CN" altLang="en-US" dirty="0" smtClean="0"/>
              <a:t>数据增强方式</a:t>
            </a:r>
            <a:endParaRPr lang="en-US" altLang="zh-CN" dirty="0" smtClean="0"/>
          </a:p>
          <a:p>
            <a:r>
              <a:rPr lang="zh-CN" altLang="en-US" dirty="0" smtClean="0"/>
              <a:t>将训练数据打乱</a:t>
            </a:r>
            <a:endParaRPr lang="en-US" altLang="zh-CN" dirty="0" smtClean="0"/>
          </a:p>
          <a:p>
            <a:r>
              <a:rPr lang="zh-CN" altLang="en-US" dirty="0"/>
              <a:t>不同的标签</a:t>
            </a:r>
            <a:r>
              <a:rPr lang="zh-CN" altLang="en-US" dirty="0" smtClean="0"/>
              <a:t>格式</a:t>
            </a:r>
            <a:endParaRPr lang="en-US" altLang="zh-CN" dirty="0" smtClean="0"/>
          </a:p>
          <a:p>
            <a:pPr marL="0" indent="0">
              <a:buNone/>
            </a:pPr>
            <a:r>
              <a:rPr lang="zh-CN" altLang="en-US" dirty="0" smtClean="0"/>
              <a:t>，</a:t>
            </a:r>
            <a:r>
              <a:rPr lang="zh-CN" altLang="en-US" dirty="0"/>
              <a:t>训练起来与</a:t>
            </a:r>
            <a:r>
              <a:rPr lang="zh-CN" altLang="en-US" dirty="0" smtClean="0"/>
              <a:t>原方</a:t>
            </a:r>
            <a:endParaRPr lang="en-US" altLang="zh-CN" dirty="0" smtClean="0"/>
          </a:p>
          <a:p>
            <a:pPr marL="0" indent="0">
              <a:buNone/>
            </a:pPr>
            <a:r>
              <a:rPr lang="zh-CN" altLang="en-US" dirty="0" smtClean="0"/>
              <a:t>式</a:t>
            </a:r>
            <a:r>
              <a:rPr lang="zh-CN" altLang="en-US" dirty="0"/>
              <a:t>相比难度不同</a:t>
            </a:r>
            <a:endParaRPr lang="en-US" altLang="zh-CN" dirty="0" smtClean="0"/>
          </a:p>
          <a:p>
            <a:r>
              <a:rPr lang="zh-CN" altLang="en-US" dirty="0" smtClean="0"/>
              <a:t>用于和原始学习</a:t>
            </a:r>
            <a:endParaRPr lang="en-US" altLang="zh-CN" dirty="0" smtClean="0"/>
          </a:p>
          <a:p>
            <a:pPr marL="0" indent="0">
              <a:buNone/>
            </a:pPr>
            <a:r>
              <a:rPr lang="zh-CN" altLang="en-US" dirty="0" smtClean="0"/>
              <a:t>方式对比</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634029" y="1825625"/>
            <a:ext cx="8384551" cy="3849828"/>
          </a:xfrm>
          <a:prstGeom prst="rect">
            <a:avLst/>
          </a:prstGeom>
        </p:spPr>
      </p:pic>
    </p:spTree>
    <p:extLst>
      <p:ext uri="{BB962C8B-B14F-4D97-AF65-F5344CB8AC3E}">
        <p14:creationId xmlns:p14="http://schemas.microsoft.com/office/powerpoint/2010/main" val="141670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en-US" altLang="zh-CN" dirty="0"/>
              <a:t>1</a:t>
            </a:r>
            <a:r>
              <a:rPr lang="zh-CN" altLang="en-US" dirty="0"/>
              <a:t>、揭示了</a:t>
            </a:r>
            <a:r>
              <a:rPr lang="en-US" altLang="zh-CN" dirty="0"/>
              <a:t>CNN</a:t>
            </a:r>
            <a:r>
              <a:rPr lang="zh-CN" altLang="en-US" dirty="0"/>
              <a:t>通过利用图像的高频成分来实现准确性和鲁棒性之间的权衡</a:t>
            </a:r>
            <a:r>
              <a:rPr lang="en-US" altLang="zh-CN" dirty="0"/>
              <a:t>(</a:t>
            </a:r>
            <a:r>
              <a:rPr lang="zh-CN" altLang="en-US" dirty="0"/>
              <a:t>即后文推论</a:t>
            </a:r>
            <a:r>
              <a:rPr lang="en-US" altLang="zh-CN" dirty="0"/>
              <a:t>1)</a:t>
            </a:r>
            <a:r>
              <a:rPr lang="zh-CN" altLang="en-US" dirty="0"/>
              <a:t>。</a:t>
            </a:r>
            <a:r>
              <a:rPr lang="zh-CN" altLang="en-US" dirty="0" smtClean="0"/>
              <a:t/>
            </a:r>
            <a:br>
              <a:rPr lang="zh-CN" altLang="en-US" dirty="0" smtClean="0"/>
            </a:br>
            <a:r>
              <a:rPr lang="en-US" altLang="zh-CN" dirty="0"/>
              <a:t>2</a:t>
            </a:r>
            <a:r>
              <a:rPr lang="zh-CN" altLang="en-US" dirty="0"/>
              <a:t>、以图像频谱作为工具，我们提供假设来解释 </a:t>
            </a:r>
            <a:r>
              <a:rPr lang="en-US" altLang="zh-CN" dirty="0"/>
              <a:t>CNN </a:t>
            </a:r>
            <a:r>
              <a:rPr lang="zh-CN" altLang="en-US" dirty="0"/>
              <a:t>的一些泛化行为，特别是记忆标签混乱数据的能力。</a:t>
            </a:r>
            <a:r>
              <a:rPr lang="zh-CN" altLang="en-US" dirty="0" smtClean="0"/>
              <a:t/>
            </a:r>
            <a:br>
              <a:rPr lang="zh-CN" altLang="en-US" dirty="0" smtClean="0"/>
            </a:br>
            <a:r>
              <a:rPr lang="en-US" altLang="zh-CN" dirty="0"/>
              <a:t>3</a:t>
            </a:r>
            <a:r>
              <a:rPr lang="zh-CN" altLang="en-US" dirty="0"/>
              <a:t>、我们提出保守方法，可以帮助提高 </a:t>
            </a:r>
            <a:r>
              <a:rPr lang="en-US" altLang="zh-CN" dirty="0"/>
              <a:t>CNN </a:t>
            </a:r>
            <a:r>
              <a:rPr lang="zh-CN" altLang="en-US" dirty="0"/>
              <a:t>对简单的扰动的鲁棒性，而不需要训练或微调模型。</a:t>
            </a:r>
          </a:p>
        </p:txBody>
      </p:sp>
      <p:sp>
        <p:nvSpPr>
          <p:cNvPr id="4" name="标题 1"/>
          <p:cNvSpPr>
            <a:spLocks noGrp="1"/>
          </p:cNvSpPr>
          <p:nvPr>
            <p:ph type="title"/>
          </p:nvPr>
        </p:nvSpPr>
        <p:spPr/>
        <p:txBody>
          <a:bodyPr>
            <a:normAutofit/>
          </a:bodyPr>
          <a:lstStyle/>
          <a:p>
            <a:r>
              <a:rPr lang="zh-CN" altLang="en-US" sz="3600" dirty="0" smtClean="0"/>
              <a:t>贡献</a:t>
            </a:r>
            <a:endParaRPr lang="zh-CN" altLang="en-US" sz="3600" dirty="0"/>
          </a:p>
        </p:txBody>
      </p:sp>
    </p:spTree>
    <p:extLst>
      <p:ext uri="{BB962C8B-B14F-4D97-AF65-F5344CB8AC3E}">
        <p14:creationId xmlns:p14="http://schemas.microsoft.com/office/powerpoint/2010/main" val="272381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高频成分与</a:t>
            </a:r>
            <a:r>
              <a:rPr lang="en-US" altLang="zh-CN" sz="3600" dirty="0" smtClean="0"/>
              <a:t>CNN</a:t>
            </a:r>
            <a:r>
              <a:rPr lang="zh-CN" altLang="en-US" sz="3600" dirty="0" smtClean="0"/>
              <a:t>的泛化能力</a:t>
            </a:r>
            <a:endParaRPr lang="zh-CN" altLang="en-US" sz="3600" dirty="0"/>
          </a:p>
        </p:txBody>
      </p:sp>
      <p:pic>
        <p:nvPicPr>
          <p:cNvPr id="5" name="内容占位符 4"/>
          <p:cNvPicPr>
            <a:picLocks noGrp="1" noChangeAspect="1"/>
          </p:cNvPicPr>
          <p:nvPr>
            <p:ph idx="1"/>
          </p:nvPr>
        </p:nvPicPr>
        <p:blipFill>
          <a:blip r:embed="rId2"/>
          <a:stretch>
            <a:fillRect/>
          </a:stretch>
        </p:blipFill>
        <p:spPr>
          <a:xfrm>
            <a:off x="1524000" y="1401128"/>
            <a:ext cx="8477895" cy="5210280"/>
          </a:xfrm>
          <a:prstGeom prst="rect">
            <a:avLst/>
          </a:prstGeom>
        </p:spPr>
      </p:pic>
    </p:spTree>
    <p:extLst>
      <p:ext uri="{BB962C8B-B14F-4D97-AF65-F5344CB8AC3E}">
        <p14:creationId xmlns:p14="http://schemas.microsoft.com/office/powerpoint/2010/main" val="3327610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838200" y="1896269"/>
            <a:ext cx="7277100" cy="1924050"/>
          </a:xfrm>
          <a:prstGeom prst="rect">
            <a:avLst/>
          </a:prstGeom>
        </p:spPr>
      </p:pic>
      <p:sp>
        <p:nvSpPr>
          <p:cNvPr id="4" name="标题 1"/>
          <p:cNvSpPr>
            <a:spLocks noGrp="1"/>
          </p:cNvSpPr>
          <p:nvPr>
            <p:ph type="title"/>
          </p:nvPr>
        </p:nvSpPr>
        <p:spPr/>
        <p:txBody>
          <a:bodyPr>
            <a:normAutofit/>
          </a:bodyPr>
          <a:lstStyle/>
          <a:p>
            <a:r>
              <a:rPr lang="zh-CN" altLang="en-US" sz="3600" dirty="0" smtClean="0"/>
              <a:t>高频成分与</a:t>
            </a:r>
            <a:r>
              <a:rPr lang="en-US" altLang="zh-CN" sz="3600" dirty="0" smtClean="0"/>
              <a:t>CNN</a:t>
            </a:r>
            <a:r>
              <a:rPr lang="zh-CN" altLang="en-US" sz="3600" dirty="0" smtClean="0"/>
              <a:t>的泛化能力</a:t>
            </a:r>
            <a:endParaRPr lang="zh-CN" altLang="en-US" sz="3600" dirty="0"/>
          </a:p>
        </p:txBody>
      </p:sp>
      <p:sp>
        <p:nvSpPr>
          <p:cNvPr id="6" name="矩形 5"/>
          <p:cNvSpPr/>
          <p:nvPr/>
        </p:nvSpPr>
        <p:spPr>
          <a:xfrm>
            <a:off x="994410" y="4025900"/>
            <a:ext cx="3416320" cy="369332"/>
          </a:xfrm>
          <a:prstGeom prst="rect">
            <a:avLst/>
          </a:prstGeom>
        </p:spPr>
        <p:txBody>
          <a:bodyPr wrap="none">
            <a:spAutoFit/>
          </a:bodyPr>
          <a:lstStyle/>
          <a:p>
            <a:r>
              <a:rPr lang="zh-CN" altLang="en-US" b="0" i="0" dirty="0" smtClean="0">
                <a:solidFill>
                  <a:srgbClr val="4D4D4D"/>
                </a:solidFill>
                <a:effectLst/>
                <a:latin typeface="-apple-system"/>
              </a:rPr>
              <a:t>我们定义准确率，</a:t>
            </a:r>
            <a:r>
              <a:rPr lang="zh-CN" altLang="en-US" dirty="0"/>
              <a:t>以及鲁棒性</a:t>
            </a:r>
            <a:r>
              <a:rPr lang="zh-CN" altLang="en-US" b="0" i="0" dirty="0" smtClean="0">
                <a:solidFill>
                  <a:srgbClr val="4D4D4D"/>
                </a:solidFill>
                <a:effectLst/>
                <a:latin typeface="-apple-system"/>
              </a:rPr>
              <a:t>：</a:t>
            </a:r>
            <a:endParaRPr lang="zh-CN" altLang="en-US" dirty="0"/>
          </a:p>
        </p:txBody>
      </p:sp>
      <p:pic>
        <p:nvPicPr>
          <p:cNvPr id="7" name="图片 6"/>
          <p:cNvPicPr>
            <a:picLocks noChangeAspect="1"/>
          </p:cNvPicPr>
          <p:nvPr/>
        </p:nvPicPr>
        <p:blipFill>
          <a:blip r:embed="rId4"/>
          <a:stretch>
            <a:fillRect/>
          </a:stretch>
        </p:blipFill>
        <p:spPr>
          <a:xfrm>
            <a:off x="4410730" y="3982065"/>
            <a:ext cx="2000250" cy="495300"/>
          </a:xfrm>
          <a:prstGeom prst="rect">
            <a:avLst/>
          </a:prstGeom>
        </p:spPr>
      </p:pic>
      <p:pic>
        <p:nvPicPr>
          <p:cNvPr id="8" name="图片 7"/>
          <p:cNvPicPr>
            <a:picLocks noChangeAspect="1"/>
          </p:cNvPicPr>
          <p:nvPr/>
        </p:nvPicPr>
        <p:blipFill>
          <a:blip r:embed="rId5"/>
          <a:stretch>
            <a:fillRect/>
          </a:stretch>
        </p:blipFill>
        <p:spPr>
          <a:xfrm>
            <a:off x="3467755" y="4409202"/>
            <a:ext cx="2943225" cy="581025"/>
          </a:xfrm>
          <a:prstGeom prst="rect">
            <a:avLst/>
          </a:prstGeom>
        </p:spPr>
      </p:pic>
      <p:pic>
        <p:nvPicPr>
          <p:cNvPr id="10" name="图片 9"/>
          <p:cNvPicPr>
            <a:picLocks noChangeAspect="1"/>
          </p:cNvPicPr>
          <p:nvPr/>
        </p:nvPicPr>
        <p:blipFill>
          <a:blip r:embed="rId6"/>
          <a:stretch>
            <a:fillRect/>
          </a:stretch>
        </p:blipFill>
        <p:spPr>
          <a:xfrm>
            <a:off x="838200" y="4984115"/>
            <a:ext cx="7381875" cy="1762125"/>
          </a:xfrm>
          <a:prstGeom prst="rect">
            <a:avLst/>
          </a:prstGeom>
        </p:spPr>
      </p:pic>
      <p:sp>
        <p:nvSpPr>
          <p:cNvPr id="11" name="矩形 10"/>
          <p:cNvSpPr/>
          <p:nvPr/>
        </p:nvSpPr>
        <p:spPr>
          <a:xfrm>
            <a:off x="8271510" y="3506787"/>
            <a:ext cx="3956685" cy="1477328"/>
          </a:xfrm>
          <a:prstGeom prst="rect">
            <a:avLst/>
          </a:prstGeom>
        </p:spPr>
        <p:txBody>
          <a:bodyPr wrap="square">
            <a:spAutoFit/>
          </a:bodyPr>
          <a:lstStyle/>
          <a:p>
            <a:r>
              <a:rPr lang="zh-CN" altLang="en-US" b="0" i="0" dirty="0" smtClean="0">
                <a:solidFill>
                  <a:srgbClr val="4D4D4D"/>
                </a:solidFill>
                <a:effectLst/>
                <a:latin typeface="-apple-system"/>
              </a:rPr>
              <a:t>结论：</a:t>
            </a:r>
            <a:endParaRPr lang="en-US" altLang="zh-CN" b="0" i="0" dirty="0" smtClean="0">
              <a:solidFill>
                <a:srgbClr val="4D4D4D"/>
              </a:solidFill>
              <a:effectLst/>
              <a:latin typeface="-apple-system"/>
            </a:endParaRPr>
          </a:p>
          <a:p>
            <a:r>
              <a:rPr lang="zh-CN" altLang="en-US" b="0" i="0" dirty="0" smtClean="0">
                <a:solidFill>
                  <a:srgbClr val="4D4D4D"/>
                </a:solidFill>
                <a:effectLst/>
                <a:latin typeface="-apple-system"/>
              </a:rPr>
              <a:t>总存在一个样本</a:t>
            </a:r>
            <a:r>
              <a:rPr lang="en-US" altLang="zh-CN" b="0" i="0" dirty="0" smtClean="0">
                <a:solidFill>
                  <a:srgbClr val="4D4D4D"/>
                </a:solidFill>
                <a:effectLst/>
                <a:latin typeface="KaTeX_Main"/>
              </a:rPr>
              <a:t>&lt; x , y &gt; </a:t>
            </a:r>
            <a:r>
              <a:rPr lang="zh-CN" altLang="en-US" b="0" i="0" dirty="0" smtClean="0">
                <a:solidFill>
                  <a:srgbClr val="4D4D4D"/>
                </a:solidFill>
                <a:effectLst/>
                <a:latin typeface="-apple-system"/>
              </a:rPr>
              <a:t>使得模型不能准确鲁棒地分类。</a:t>
            </a:r>
            <a:r>
              <a:rPr lang="zh-CN" altLang="en-US" dirty="0" smtClean="0"/>
              <a:t/>
            </a:r>
            <a:br>
              <a:rPr lang="zh-CN" altLang="en-US" dirty="0" smtClean="0"/>
            </a:br>
            <a:r>
              <a:rPr lang="zh-CN" altLang="en-US" b="0" i="0" dirty="0" smtClean="0">
                <a:solidFill>
                  <a:srgbClr val="4D4D4D"/>
                </a:solidFill>
                <a:effectLst/>
                <a:latin typeface="-apple-system"/>
              </a:rPr>
              <a:t>这就是</a:t>
            </a:r>
            <a:r>
              <a:rPr lang="en-US" altLang="zh-CN" b="0" i="0" dirty="0" smtClean="0">
                <a:solidFill>
                  <a:srgbClr val="4D4D4D"/>
                </a:solidFill>
                <a:effectLst/>
                <a:latin typeface="-apple-system"/>
              </a:rPr>
              <a:t>CNN</a:t>
            </a:r>
            <a:r>
              <a:rPr lang="zh-CN" altLang="en-US" b="0" i="0" dirty="0" smtClean="0">
                <a:solidFill>
                  <a:srgbClr val="4D4D4D"/>
                </a:solidFill>
                <a:effectLst/>
                <a:latin typeface="-apple-system"/>
              </a:rPr>
              <a:t>在鲁棒性和准确性中权衡的解释</a:t>
            </a:r>
            <a:endParaRPr lang="zh-CN" altLang="en-US" dirty="0"/>
          </a:p>
        </p:txBody>
      </p:sp>
    </p:spTree>
    <p:extLst>
      <p:ext uri="{BB962C8B-B14F-4D97-AF65-F5344CB8AC3E}">
        <p14:creationId xmlns:p14="http://schemas.microsoft.com/office/powerpoint/2010/main" val="619944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重新考虑数据</a:t>
            </a:r>
            <a:endParaRPr lang="zh-CN" altLang="en-US" sz="3600" dirty="0"/>
          </a:p>
        </p:txBody>
      </p:sp>
      <p:pic>
        <p:nvPicPr>
          <p:cNvPr id="4" name="图片 3"/>
          <p:cNvPicPr>
            <a:picLocks noChangeAspect="1"/>
          </p:cNvPicPr>
          <p:nvPr/>
        </p:nvPicPr>
        <p:blipFill>
          <a:blip r:embed="rId3"/>
          <a:stretch>
            <a:fillRect/>
          </a:stretch>
        </p:blipFill>
        <p:spPr>
          <a:xfrm>
            <a:off x="655901" y="2170907"/>
            <a:ext cx="6107894" cy="2212048"/>
          </a:xfrm>
          <a:prstGeom prst="rect">
            <a:avLst/>
          </a:prstGeom>
        </p:spPr>
      </p:pic>
      <p:sp>
        <p:nvSpPr>
          <p:cNvPr id="5" name="矩形 4"/>
          <p:cNvSpPr/>
          <p:nvPr/>
        </p:nvSpPr>
        <p:spPr>
          <a:xfrm>
            <a:off x="6774052" y="1623354"/>
            <a:ext cx="5417948" cy="3000821"/>
          </a:xfrm>
          <a:prstGeom prst="rect">
            <a:avLst/>
          </a:prstGeom>
        </p:spPr>
        <p:txBody>
          <a:bodyPr wrap="square">
            <a:spAutoFit/>
          </a:bodyPr>
          <a:lstStyle/>
          <a:p>
            <a:pPr>
              <a:lnSpc>
                <a:spcPct val="150000"/>
              </a:lnSpc>
            </a:pPr>
            <a:r>
              <a:rPr lang="zh-CN" altLang="en-US" dirty="0"/>
              <a:t>两个不同层级的</a:t>
            </a:r>
            <a:r>
              <a:rPr lang="zh-CN" altLang="en-US" dirty="0" smtClean="0"/>
              <a:t>特征：</a:t>
            </a:r>
            <a:endParaRPr lang="en-US" altLang="zh-CN" b="0" i="0" dirty="0" smtClean="0">
              <a:effectLst/>
              <a:latin typeface="-apple-system"/>
            </a:endParaRPr>
          </a:p>
          <a:p>
            <a:pPr>
              <a:lnSpc>
                <a:spcPct val="150000"/>
              </a:lnSpc>
              <a:buFont typeface="Arial" panose="020B0604020202020204" pitchFamily="34" charset="0"/>
              <a:buChar char="•"/>
            </a:pPr>
            <a:r>
              <a:rPr lang="zh-CN" altLang="en-US" b="0" i="0" dirty="0" smtClean="0">
                <a:effectLst/>
                <a:latin typeface="-apple-system"/>
              </a:rPr>
              <a:t>在一般标注的样本中，模型先提取低频信息，然后逐渐提取高频信息，以达到更高的训练精度。</a:t>
            </a:r>
            <a:endParaRPr lang="en-US" altLang="zh-CN" b="0" i="0" dirty="0" smtClean="0">
              <a:effectLst/>
              <a:latin typeface="-apple-system"/>
            </a:endParaRPr>
          </a:p>
          <a:p>
            <a:pPr>
              <a:lnSpc>
                <a:spcPct val="150000"/>
              </a:lnSpc>
              <a:buFont typeface="Arial" panose="020B0604020202020204" pitchFamily="34" charset="0"/>
              <a:buChar char="•"/>
            </a:pPr>
            <a:endParaRPr lang="zh-CN" altLang="en-US" b="0" i="0" dirty="0" smtClean="0">
              <a:effectLst/>
              <a:latin typeface="-apple-system"/>
            </a:endParaRPr>
          </a:p>
          <a:p>
            <a:pPr>
              <a:lnSpc>
                <a:spcPct val="150000"/>
              </a:lnSpc>
              <a:buFont typeface="Arial" panose="020B0604020202020204" pitchFamily="34" charset="0"/>
              <a:buChar char="•"/>
            </a:pPr>
            <a:r>
              <a:rPr lang="zh-CN" altLang="en-US" b="0" i="0" dirty="0" smtClean="0">
                <a:effectLst/>
                <a:latin typeface="-apple-system"/>
              </a:rPr>
              <a:t>在混乱标签的样本中，由于低频信息和标签之间的关系没有了，所以模型将低频和高频信息同等对待，这就代表着模型开始选择去记忆数据。</a:t>
            </a:r>
            <a:endParaRPr lang="zh-CN" altLang="en-US" b="0" i="0" dirty="0">
              <a:effectLst/>
              <a:latin typeface="-apple-system"/>
            </a:endParaRPr>
          </a:p>
        </p:txBody>
      </p:sp>
      <p:sp>
        <p:nvSpPr>
          <p:cNvPr id="7" name="矩形 6"/>
          <p:cNvSpPr/>
          <p:nvPr/>
        </p:nvSpPr>
        <p:spPr>
          <a:xfrm>
            <a:off x="838200" y="1690688"/>
            <a:ext cx="5049780"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为什么</a:t>
            </a:r>
            <a:r>
              <a:rPr lang="en-US" altLang="zh-CN" dirty="0" smtClean="0"/>
              <a:t>CNN</a:t>
            </a:r>
            <a:r>
              <a:rPr lang="zh-CN" altLang="en-US" dirty="0" smtClean="0"/>
              <a:t>去</a:t>
            </a:r>
            <a:r>
              <a:rPr lang="zh-CN" altLang="en-US" dirty="0"/>
              <a:t>做准确率与鲁棒性之间的</a:t>
            </a:r>
            <a:r>
              <a:rPr lang="zh-CN" altLang="en-US" dirty="0" smtClean="0"/>
              <a:t>权衡？</a:t>
            </a:r>
            <a:endParaRPr lang="zh-CN" altLang="en-US" dirty="0"/>
          </a:p>
        </p:txBody>
      </p:sp>
      <p:sp>
        <p:nvSpPr>
          <p:cNvPr id="8" name="矩形 7"/>
          <p:cNvSpPr/>
          <p:nvPr/>
        </p:nvSpPr>
        <p:spPr>
          <a:xfrm>
            <a:off x="838200" y="4752287"/>
            <a:ext cx="6096000" cy="1754326"/>
          </a:xfrm>
          <a:prstGeom prst="rect">
            <a:avLst/>
          </a:prstGeom>
        </p:spPr>
        <p:txBody>
          <a:bodyPr>
            <a:spAutoFit/>
          </a:bodyPr>
          <a:lstStyle/>
          <a:p>
            <a:pPr marL="285750" indent="-285750">
              <a:lnSpc>
                <a:spcPct val="150000"/>
              </a:lnSpc>
              <a:buFont typeface="Arial" panose="020B0604020202020204" pitchFamily="34" charset="0"/>
              <a:buChar char="•"/>
            </a:pPr>
            <a:r>
              <a:rPr lang="zh-CN" altLang="en-US" b="0" i="0" dirty="0" smtClean="0">
                <a:solidFill>
                  <a:srgbClr val="4D4D4D"/>
                </a:solidFill>
                <a:effectLst/>
                <a:latin typeface="-apple-system"/>
              </a:rPr>
              <a:t>模型在学习而不是记忆</a:t>
            </a:r>
            <a:endParaRPr lang="en-US" altLang="zh-CN" b="0" i="0" dirty="0" smtClean="0">
              <a:solidFill>
                <a:srgbClr val="4D4D4D"/>
              </a:solidFill>
              <a:effectLst/>
              <a:latin typeface="-apple-system"/>
            </a:endParaRPr>
          </a:p>
          <a:p>
            <a:pPr marL="285750" indent="-285750">
              <a:lnSpc>
                <a:spcPct val="150000"/>
              </a:lnSpc>
              <a:buFont typeface="Arial" panose="020B0604020202020204" pitchFamily="34" charset="0"/>
              <a:buChar char="•"/>
            </a:pPr>
            <a:r>
              <a:rPr lang="en-US" altLang="zh-CN" dirty="0" smtClean="0"/>
              <a:t>Nature</a:t>
            </a:r>
            <a:r>
              <a:rPr lang="zh-CN" altLang="en-US" dirty="0" smtClean="0"/>
              <a:t>学习到了更多低频信息</a:t>
            </a:r>
            <a:endParaRPr lang="en-US" altLang="zh-CN" dirty="0" smtClean="0"/>
          </a:p>
          <a:p>
            <a:pPr marL="285750" indent="-285750">
              <a:lnSpc>
                <a:spcPct val="150000"/>
              </a:lnSpc>
              <a:buFont typeface="Arial" panose="020B0604020202020204" pitchFamily="34" charset="0"/>
              <a:buChar char="•"/>
            </a:pPr>
            <a:r>
              <a:rPr lang="en-US" altLang="zh-CN" dirty="0" smtClean="0"/>
              <a:t>Why</a:t>
            </a:r>
            <a:r>
              <a:rPr lang="zh-CN" altLang="en-US" dirty="0" smtClean="0"/>
              <a:t>？</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9" name="矩形 8"/>
          <p:cNvSpPr/>
          <p:nvPr/>
        </p:nvSpPr>
        <p:spPr>
          <a:xfrm>
            <a:off x="6096000" y="5212990"/>
            <a:ext cx="6096000" cy="1338828"/>
          </a:xfrm>
          <a:prstGeom prst="rect">
            <a:avLst/>
          </a:prstGeom>
        </p:spPr>
        <p:txBody>
          <a:bodyPr>
            <a:spAutoFit/>
          </a:bodyPr>
          <a:lstStyle/>
          <a:p>
            <a:pPr>
              <a:lnSpc>
                <a:spcPct val="150000"/>
              </a:lnSpc>
            </a:pPr>
            <a:r>
              <a:rPr lang="zh-CN" altLang="en-US" dirty="0">
                <a:solidFill>
                  <a:srgbClr val="FF0000"/>
                </a:solidFill>
              </a:rPr>
              <a:t>人在标注了数据以后，低频和标签之间的联系就变得紧密了起来，所以低频信息对应的损失变得很陡峭，尤其在训练初期，所以</a:t>
            </a:r>
            <a:r>
              <a:rPr lang="en-US" altLang="zh-CN" dirty="0">
                <a:solidFill>
                  <a:srgbClr val="FF0000"/>
                </a:solidFill>
              </a:rPr>
              <a:t>CNN</a:t>
            </a:r>
            <a:r>
              <a:rPr lang="zh-CN" altLang="en-US" dirty="0">
                <a:solidFill>
                  <a:srgbClr val="FF0000"/>
                </a:solidFill>
              </a:rPr>
              <a:t>会优先选择去学习低频信息</a:t>
            </a:r>
          </a:p>
        </p:txBody>
      </p:sp>
    </p:spTree>
    <p:extLst>
      <p:ext uri="{BB962C8B-B14F-4D97-AF65-F5344CB8AC3E}">
        <p14:creationId xmlns:p14="http://schemas.microsoft.com/office/powerpoint/2010/main" val="4273394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TotalTime>
  <Words>1482</Words>
  <Application>Microsoft Office PowerPoint</Application>
  <PresentationFormat>宽屏</PresentationFormat>
  <Paragraphs>146</Paragraphs>
  <Slides>20</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-apple-system</vt:lpstr>
      <vt:lpstr>KaTeX_Main</vt:lpstr>
      <vt:lpstr>宋体</vt:lpstr>
      <vt:lpstr>Arial</vt:lpstr>
      <vt:lpstr>Calibri</vt:lpstr>
      <vt:lpstr>Calibri Light</vt:lpstr>
      <vt:lpstr>Office 主题</vt:lpstr>
      <vt:lpstr>PowerPoint 演示文稿</vt:lpstr>
      <vt:lpstr>目录</vt:lpstr>
      <vt:lpstr>CNN到底提取了啥特征</vt:lpstr>
      <vt:lpstr>泛化误差</vt:lpstr>
      <vt:lpstr>Label Shuffling</vt:lpstr>
      <vt:lpstr>贡献</vt:lpstr>
      <vt:lpstr>高频成分与CNN的泛化能力</vt:lpstr>
      <vt:lpstr>高频成分与CNN的泛化能力</vt:lpstr>
      <vt:lpstr>重新考虑数据</vt:lpstr>
      <vt:lpstr>高频成分与CNN的泛化能力</vt:lpstr>
      <vt:lpstr>训练技巧</vt:lpstr>
      <vt:lpstr>训练技巧</vt:lpstr>
      <vt:lpstr>训练技巧</vt:lpstr>
      <vt:lpstr>训练技巧</vt:lpstr>
      <vt:lpstr>从对抗学习发现卷积核</vt:lpstr>
      <vt:lpstr>从对抗学习发现卷积核</vt:lpstr>
      <vt:lpstr>从对抗学习发现卷积核</vt:lpstr>
      <vt:lpstr>高频真的是噪声吗</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沁怡</dc:creator>
  <cp:lastModifiedBy>余 沁怡</cp:lastModifiedBy>
  <cp:revision>25</cp:revision>
  <dcterms:created xsi:type="dcterms:W3CDTF">2020-11-05T01:34:46Z</dcterms:created>
  <dcterms:modified xsi:type="dcterms:W3CDTF">2020-11-07T01:18:00Z</dcterms:modified>
</cp:coreProperties>
</file>