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204" autoAdjust="0"/>
  </p:normalViewPr>
  <p:slideViewPr>
    <p:cSldViewPr snapToGrid="0">
      <p:cViewPr>
        <p:scale>
          <a:sx n="100" d="100"/>
          <a:sy n="100" d="100"/>
        </p:scale>
        <p:origin x="93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777A8-F726-4728-A22A-CA35113AB90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36712-2E38-4EC4-8A85-0A67EF126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2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区别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6712-2E38-4EC4-8A85-0A67EF126E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3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6712-2E38-4EC4-8A85-0A67EF126E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1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对于特征图的每个通道，上采样获得贡献度最大的区域，保证不会出现类似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Grad-Cam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的失真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扩大特征范围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6712-2E38-4EC4-8A85-0A67EF126E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2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6712-2E38-4EC4-8A85-0A67EF126E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3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Grad-CAM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计算出激活图后，最后再归一化一下。整个流程如下：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6712-2E38-4EC4-8A85-0A67EF126E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7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6712-2E38-4EC4-8A85-0A67EF126E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6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6712-2E38-4EC4-8A85-0A67EF126E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2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9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1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8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3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5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E6C0-BD40-4D13-BAE5-35CB176EDB8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E181-CFE9-427E-AA4B-A85A0241E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22" y="1196289"/>
            <a:ext cx="10572750" cy="329565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9243" y="4804762"/>
            <a:ext cx="9144000" cy="1655762"/>
          </a:xfrm>
        </p:spPr>
        <p:txBody>
          <a:bodyPr/>
          <a:lstStyle/>
          <a:p>
            <a:r>
              <a:rPr lang="en-US" altLang="zh-CN" dirty="0"/>
              <a:t>CVPR2020</a:t>
            </a:r>
            <a:endParaRPr lang="en-US" altLang="zh-CN" dirty="0" smtClean="0"/>
          </a:p>
          <a:p>
            <a:r>
              <a:rPr lang="zh-CN" altLang="en-US" dirty="0" smtClean="0"/>
              <a:t>报告人：余沁怡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22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本文方法</a:t>
            </a:r>
            <a:endParaRPr lang="zh-CN" altLang="en-US" sz="3200" dirty="0"/>
          </a:p>
        </p:txBody>
      </p:sp>
      <p:pic>
        <p:nvPicPr>
          <p:cNvPr id="5" name="Picture 2" descr="https://img-blog.csdnimg.cn/20201002134632297.png?x-oss-process=image/watermark,type_ZmFuZ3poZW5naGVpdGk,shadow_10,text_aHR0cHM6Ly9ibG9nLmNzZG4ubmV0L3FxXzM0ODEzOTI1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3" y="1606550"/>
            <a:ext cx="6769248" cy="360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607448" y="1478080"/>
            <a:ext cx="3857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把掩模分通道</a:t>
            </a:r>
            <a:r>
              <a:rPr lang="zh-CN" altLang="en-US" dirty="0" smtClean="0"/>
              <a:t>计算之后</a:t>
            </a:r>
            <a:r>
              <a:rPr lang="zh-CN" altLang="en-US" dirty="0"/>
              <a:t>进行平滑处理（归一化，</a:t>
            </a:r>
            <a:r>
              <a:rPr lang="en-US" altLang="zh-CN" dirty="0"/>
              <a:t>Smoothing with Normalization</a:t>
            </a:r>
            <a:r>
              <a:rPr lang="zh-CN" altLang="en-US" dirty="0"/>
              <a:t>），把二值化的掩模映射到</a:t>
            </a:r>
            <a:r>
              <a:rPr lang="en-US" altLang="zh-CN" dirty="0"/>
              <a:t>[0,1]</a:t>
            </a:r>
            <a:r>
              <a:rPr lang="zh-CN" altLang="en-US" dirty="0"/>
              <a:t>区间上，使可视化效果看起来更真实柔和。</a:t>
            </a:r>
          </a:p>
          <a:p>
            <a:r>
              <a:rPr lang="zh-CN" altLang="en-US" dirty="0"/>
              <a:t>计算</a:t>
            </a:r>
            <a:r>
              <a:rPr lang="en-US" altLang="zh-CN" dirty="0"/>
              <a:t>Score-CAM</a:t>
            </a:r>
            <a:r>
              <a:rPr lang="zh-CN" altLang="en-US" dirty="0"/>
              <a:t>：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122" name="Picture 2" descr="https://img-blog.csdnimg.cn/20201002144554845.png#pic_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48" y="3409995"/>
            <a:ext cx="3905251" cy="1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本文方法</a:t>
            </a:r>
            <a:endParaRPr lang="zh-CN" altLang="en-US" sz="3200" dirty="0"/>
          </a:p>
        </p:txBody>
      </p:sp>
      <p:pic>
        <p:nvPicPr>
          <p:cNvPr id="6146" name="Picture 2" descr="https://img-blog.csdnimg.cn/20201002144820595.png?x-oss-process=image/watermark,type_ZmFuZ3poZW5naGVpdGk,shadow_10,text_aHR0cHM6Ly9ibG9nLmNzZG4ubmV0L3FxXzM0ODEzOTI1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60" y="1292225"/>
            <a:ext cx="40566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4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实验结果</a:t>
            </a:r>
            <a:endParaRPr lang="zh-CN" altLang="en-US" sz="3200" dirty="0"/>
          </a:p>
        </p:txBody>
      </p:sp>
      <p:pic>
        <p:nvPicPr>
          <p:cNvPr id="7172" name="Picture 4" descr="https://img-blog.csdnimg.cn/20201005095310469.png?x-oss-process=image/watermark,type_ZmFuZ3poZW5naGVpdGk,shadow_10,text_aHR0cHM6Ly9ibG9nLmNzZG4ubmV0L3FxXzM0ODEzOTI1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092075"/>
            <a:ext cx="10515600" cy="37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595937" y="1522049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1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g-blog.csdnimg.cn/20201005095639902.png?x-oss-process=image/watermark,type_ZmFuZ3poZW5naGVpdGk,shadow_10,text_aHR0cHM6Ly9ibG9nLmNzZG4ubmV0L3FxXzM0ODEzOTI1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910556"/>
            <a:ext cx="54197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实验结果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024687" y="2436449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多目标可视化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74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mg-blog.csdnimg.cn/20201005101828108.png?x-oss-process=image/watermark,type_ZmFuZ3poZW5naGVpdGk,shadow_10,text_aHR0cHM6Ly9ibG9nLmNzZG4ubmV0L3FxXzM0ODEzOTI1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07" y="1799179"/>
            <a:ext cx="7951493" cy="39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实验结果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742951" y="2036399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Deletion Game/Insertion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74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欢迎提问！</a:t>
            </a:r>
            <a:endParaRPr lang="en-US" altLang="zh-CN" dirty="0" smtClean="0"/>
          </a:p>
          <a:p>
            <a:r>
              <a:rPr lang="zh-CN" altLang="en-US" dirty="0" smtClean="0"/>
              <a:t>论文笔记：</a:t>
            </a:r>
            <a:r>
              <a:rPr lang="en-US" altLang="zh-CN" dirty="0" smtClean="0"/>
              <a:t>https://blog.csdn.net/qq_34813925/article/details/108900194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33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问题背景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zh-CN" altLang="en-US" dirty="0" smtClean="0"/>
              <a:t>本文方法</a:t>
            </a:r>
            <a:endParaRPr lang="en-US" altLang="zh-CN" dirty="0" smtClean="0"/>
          </a:p>
          <a:p>
            <a:r>
              <a:rPr lang="zh-CN" altLang="en-US" dirty="0"/>
              <a:t>实验结果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79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问题背景</a:t>
            </a:r>
            <a:endParaRPr lang="zh-CN" altLang="en-US" sz="3200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xmlns="" id="{10A1EA0D-8869-4A77-B02D-3356A477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DL</a:t>
            </a:r>
            <a:r>
              <a:rPr lang="zh-CN" altLang="en-US" b="1" dirty="0"/>
              <a:t>可解释性的产生</a:t>
            </a:r>
            <a:r>
              <a:rPr lang="zh-CN" altLang="en-US" dirty="0"/>
              <a:t>：深度学习？黑盒子？它的内部是如何工作的？为什么产生这个结果？这个结果合理吗？这个模型合理吗？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DL</a:t>
            </a:r>
            <a:r>
              <a:rPr lang="zh-CN" altLang="en-US" b="1" dirty="0"/>
              <a:t>可解释性研究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/>
              <a:t>模型理解：特定任务中，通过可视化、参数分析来解释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模型如何工作。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zh-CN" altLang="en-US" dirty="0"/>
              <a:t>理论：利用计算学习理论，在不涉及任务背景、数据分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布的情况下，提供深度学习模型的理论保证。（泛化能力、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模型的</a:t>
            </a:r>
            <a:r>
              <a:rPr lang="en-US" altLang="zh-CN" dirty="0"/>
              <a:t>Capacity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32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问题背景</a:t>
            </a:r>
            <a:endParaRPr lang="zh-CN" altLang="en-US" sz="3200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xmlns="" id="{257A7681-082F-4321-ABDC-40BF3352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2" y="1514941"/>
            <a:ext cx="4781402" cy="28210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E0CCF34-8E30-483F-BE19-34C55F3DF8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89" y="120316"/>
            <a:ext cx="4170882" cy="61140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273194A-8331-4F27-8ACD-05B3169703B6}"/>
              </a:ext>
            </a:extLst>
          </p:cNvPr>
          <p:cNvSpPr txBox="1"/>
          <p:nvPr/>
        </p:nvSpPr>
        <p:spPr>
          <a:xfrm>
            <a:off x="668347" y="4583564"/>
            <a:ext cx="375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理论：数学理论</a:t>
            </a:r>
            <a:r>
              <a:rPr lang="en-US" altLang="zh-CN" sz="2400" dirty="0"/>
              <a:t>+</a:t>
            </a:r>
            <a:r>
              <a:rPr lang="zh-CN" altLang="en-US" sz="2400" dirty="0"/>
              <a:t>各种数据集、任务测试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B305B83-9979-4510-85A6-03A1AB0BB493}"/>
              </a:ext>
            </a:extLst>
          </p:cNvPr>
          <p:cNvSpPr/>
          <p:nvPr/>
        </p:nvSpPr>
        <p:spPr>
          <a:xfrm>
            <a:off x="5276754" y="1398988"/>
            <a:ext cx="4750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模型理解</a:t>
            </a:r>
            <a:r>
              <a:rPr lang="zh-CN" altLang="en-US" dirty="0"/>
              <a:t>：</a:t>
            </a:r>
            <a:r>
              <a:rPr lang="zh-CN" altLang="en-US" sz="2400" dirty="0"/>
              <a:t>可视化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sz="2400" dirty="0"/>
              <a:t>参数分析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476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CAM</a:t>
            </a:r>
            <a:r>
              <a:rPr lang="zh-CN" altLang="en-US" dirty="0" smtClean="0"/>
              <a:t>系：</a:t>
            </a:r>
            <a:r>
              <a:rPr lang="en-US" altLang="zh-CN" dirty="0" smtClean="0"/>
              <a:t>Grad-CAM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Grad-CAM++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Score-CAM…</a:t>
            </a:r>
          </a:p>
          <a:p>
            <a:r>
              <a:rPr lang="en-US" altLang="zh-CN" dirty="0" smtClean="0"/>
              <a:t>Perturbation Based </a:t>
            </a:r>
            <a:r>
              <a:rPr lang="zh-CN" altLang="en-US" dirty="0" smtClean="0"/>
              <a:t>系：</a:t>
            </a:r>
            <a:r>
              <a:rPr lang="en-US" altLang="zh-CN" dirty="0" smtClean="0"/>
              <a:t>Integrated-Gradients </a:t>
            </a:r>
            <a:r>
              <a:rPr lang="zh-CN" altLang="en-US" dirty="0" smtClean="0"/>
              <a:t>，细粒度，</a:t>
            </a:r>
            <a:r>
              <a:rPr lang="en-US" altLang="zh-CN" dirty="0" smtClean="0"/>
              <a:t>IGOS…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相关研究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7" y="2827371"/>
            <a:ext cx="5095747" cy="3302963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3530B02A-204A-4915-9C93-2C124DC30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180" y="2712315"/>
            <a:ext cx="4252264" cy="34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8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CAM</a:t>
            </a:r>
            <a:r>
              <a:rPr lang="zh-CN" altLang="en-US" dirty="0" smtClean="0"/>
              <a:t>系梯度问题：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饱和</a:t>
            </a:r>
            <a:r>
              <a:rPr lang="zh-CN" altLang="en-US" dirty="0"/>
              <a:t>的深度神经网络梯度经过</a:t>
            </a:r>
            <a:r>
              <a:rPr lang="en-US" altLang="zh-CN" dirty="0"/>
              <a:t>sigmoid</a:t>
            </a:r>
            <a:r>
              <a:rPr lang="zh-CN" altLang="en-US" dirty="0"/>
              <a:t>和</a:t>
            </a:r>
            <a:r>
              <a:rPr lang="en-US" altLang="zh-CN" dirty="0"/>
              <a:t>RELU</a:t>
            </a:r>
            <a:r>
              <a:rPr lang="zh-CN" altLang="en-US" dirty="0"/>
              <a:t>层可能会引入噪声和消失，</a:t>
            </a:r>
            <a:r>
              <a:rPr lang="zh-CN" altLang="en-US" dirty="0" smtClean="0"/>
              <a:t>可视化</a:t>
            </a:r>
            <a:r>
              <a:rPr lang="zh-CN" altLang="en-US" dirty="0"/>
              <a:t>效果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415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相关研究</a:t>
            </a:r>
            <a:endParaRPr lang="zh-CN" altLang="en-US" sz="3200" dirty="0"/>
          </a:p>
        </p:txBody>
      </p:sp>
      <p:pic>
        <p:nvPicPr>
          <p:cNvPr id="1028" name="Picture 4" descr="https://img-blog.csdnimg.cn/20201002133538108.png?x-oss-process=image/watermark,type_ZmFuZ3poZW5naGVpdGk,shadow_10,text_aHR0cHM6Ly9ibG9nLmNzZG4ubmV0L3FxXzM0ODEzOTI1,size_16,color_FFFFFF,t_70#pic_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28" y="3568366"/>
            <a:ext cx="54483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4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贡献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1. Score-CAM</a:t>
            </a:r>
            <a:r>
              <a:rPr lang="zh-CN" altLang="en-US" dirty="0" smtClean="0"/>
              <a:t>，建立了</a:t>
            </a:r>
            <a:r>
              <a:rPr lang="en-US" altLang="zh-CN" dirty="0" smtClean="0"/>
              <a:t>Perturbation-Based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CAM-Based</a:t>
            </a:r>
            <a:r>
              <a:rPr lang="zh-CN" altLang="en-US" dirty="0" smtClean="0"/>
              <a:t>方法间的桥梁，摒弃了</a:t>
            </a:r>
            <a:r>
              <a:rPr lang="zh-CN" altLang="en-US" dirty="0"/>
              <a:t>激活</a:t>
            </a:r>
            <a:r>
              <a:rPr lang="zh-CN" altLang="en-US" dirty="0" smtClean="0"/>
              <a:t>图（</a:t>
            </a:r>
            <a:r>
              <a:rPr lang="en-US" altLang="zh-CN" dirty="0" smtClean="0"/>
              <a:t>Activation Map</a:t>
            </a:r>
            <a:r>
              <a:rPr lang="zh-CN" altLang="en-US" dirty="0" smtClean="0"/>
              <a:t>）的梯度。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Deletion Game/Insertion Game </a:t>
            </a:r>
            <a:r>
              <a:rPr lang="zh-CN" altLang="en-US" dirty="0" smtClean="0"/>
              <a:t>的规则量化解释结果。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Score-CAM</a:t>
            </a:r>
            <a:r>
              <a:rPr lang="zh-CN" altLang="en-US" dirty="0" smtClean="0"/>
              <a:t>作为模型</a:t>
            </a:r>
            <a:r>
              <a:rPr lang="en-US" altLang="zh-CN" dirty="0"/>
              <a:t>D</a:t>
            </a:r>
            <a:r>
              <a:rPr lang="en-US" altLang="zh-CN" dirty="0" smtClean="0"/>
              <a:t>ebug </a:t>
            </a:r>
            <a:r>
              <a:rPr lang="zh-CN" altLang="en-US" dirty="0" smtClean="0"/>
              <a:t>的工具。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415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本文方法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67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Score-CAM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本文方法</a:t>
            </a:r>
            <a:endParaRPr lang="zh-CN" altLang="en-US" sz="3200" dirty="0"/>
          </a:p>
        </p:txBody>
      </p:sp>
      <p:pic>
        <p:nvPicPr>
          <p:cNvPr id="2050" name="Picture 2" descr="https://img-blog.csdnimg.cn/20201002134632297.png?x-oss-process=image/watermark,type_ZmFuZ3poZW5naGVpdGk,shadow_10,text_aHR0cHM6Ly9ibG9nLmNzZG4ubmV0L3FxXzM0ODEzOTI1,size_16,color_FFFFFF,t_70#pic_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53" y="1262063"/>
            <a:ext cx="8004676" cy="42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25753" y="2523966"/>
            <a:ext cx="2350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对激活图的每个通道，进行上采样，用于生成掩模。再用掩模点乘原图后，输入到</a:t>
            </a:r>
            <a:r>
              <a:rPr lang="en-US" altLang="zh-CN" dirty="0" err="1"/>
              <a:t>cnn</a:t>
            </a:r>
            <a:r>
              <a:rPr lang="zh-CN" altLang="en-US" dirty="0"/>
              <a:t>中</a:t>
            </a:r>
          </a:p>
        </p:txBody>
      </p:sp>
      <p:pic>
        <p:nvPicPr>
          <p:cNvPr id="2054" name="Picture 6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0345"/>
            <a:ext cx="29718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本文方法</a:t>
            </a:r>
            <a:endParaRPr lang="zh-CN" altLang="en-US" sz="3200" dirty="0"/>
          </a:p>
        </p:txBody>
      </p:sp>
      <p:pic>
        <p:nvPicPr>
          <p:cNvPr id="5" name="Picture 2" descr="https://img-blog.csdnimg.cn/20201002134632297.png?x-oss-process=image/watermark,type_ZmFuZ3poZW5naGVpdGk,shadow_10,text_aHR0cHM6Ly9ibG9nLmNzZG4ubmV0L3FxXzM0ODEzOTI1,size_16,color_FFFFFF,t_70#pic_cent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6" y="1690688"/>
            <a:ext cx="81663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113994" y="1478080"/>
            <a:ext cx="2350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计算出的掩模点乘原图，输入到模型中得到的得分，减去原图直接的得分，定义为</a:t>
            </a:r>
            <a:r>
              <a:rPr lang="en-US" altLang="zh-CN" dirty="0"/>
              <a:t>Increase of </a:t>
            </a:r>
            <a:r>
              <a:rPr lang="en-US" altLang="zh-CN" dirty="0" smtClean="0"/>
              <a:t>Confidence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https://img-blog.csdnimg.cn/20201002144503237.png#pic_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3016251"/>
            <a:ext cx="460057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392</Words>
  <Application>Microsoft Office PowerPoint</Application>
  <PresentationFormat>宽屏</PresentationFormat>
  <Paragraphs>67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PowerPoint 演示文稿</vt:lpstr>
      <vt:lpstr>内容</vt:lpstr>
      <vt:lpstr>问题背景</vt:lpstr>
      <vt:lpstr>问题背景</vt:lpstr>
      <vt:lpstr>相关研究</vt:lpstr>
      <vt:lpstr>PowerPoint 演示文稿</vt:lpstr>
      <vt:lpstr>PowerPoint 演示文稿</vt:lpstr>
      <vt:lpstr>本文方法</vt:lpstr>
      <vt:lpstr>本文方法</vt:lpstr>
      <vt:lpstr>本文方法</vt:lpstr>
      <vt:lpstr>本文方法</vt:lpstr>
      <vt:lpstr>实验结果</vt:lpstr>
      <vt:lpstr>实验结果</vt:lpstr>
      <vt:lpstr>实验结果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沁怡</dc:creator>
  <cp:lastModifiedBy>余 沁怡</cp:lastModifiedBy>
  <cp:revision>13</cp:revision>
  <dcterms:created xsi:type="dcterms:W3CDTF">2020-10-30T02:09:37Z</dcterms:created>
  <dcterms:modified xsi:type="dcterms:W3CDTF">2020-10-30T09:09:45Z</dcterms:modified>
</cp:coreProperties>
</file>