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62842" autoAdjust="0"/>
  </p:normalViewPr>
  <p:slideViewPr>
    <p:cSldViewPr snapToGrid="0">
      <p:cViewPr varScale="1">
        <p:scale>
          <a:sx n="64" d="100"/>
          <a:sy n="64" d="100"/>
        </p:scale>
        <p:origin x="9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7AC9A-80C9-4D6D-9412-E12756261398}" type="datetimeFigureOut">
              <a:rPr lang="zh-CN" altLang="en-US" smtClean="0"/>
              <a:t>2019/7/18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4D1F1-B5A1-4D3B-9656-37CC3FD33D5C}" type="slidenum">
              <a:rPr lang="zh-CN" altLang="en-US" smtClean="0"/>
              <a:t>‹#›</a:t>
            </a:fld>
            <a:endParaRPr lang="zh-CN" altLang="en-US"/>
          </a:p>
        </p:txBody>
      </p:sp>
    </p:spTree>
    <p:extLst>
      <p:ext uri="{BB962C8B-B14F-4D97-AF65-F5344CB8AC3E}">
        <p14:creationId xmlns:p14="http://schemas.microsoft.com/office/powerpoint/2010/main" val="180268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GAP</a:t>
            </a:r>
            <a:r>
              <a:rPr lang="zh-CN" altLang="en-US" dirty="0" smtClean="0"/>
              <a:t>取代全连接层</a:t>
            </a:r>
            <a:endParaRPr lang="en-US" altLang="zh-CN" dirty="0" smtClean="0"/>
          </a:p>
          <a:p>
            <a:r>
              <a:rPr lang="en-US" altLang="zh-CN" dirty="0" smtClean="0"/>
              <a:t>In a CNN with GAP,</a:t>
            </a:r>
          </a:p>
          <a:p>
            <a:r>
              <a:rPr lang="zh-CN" altLang="en-US" dirty="0" smtClean="0"/>
              <a:t>特定的</a:t>
            </a:r>
            <a:r>
              <a:rPr lang="en-US" altLang="zh-CN" b="1" dirty="0" smtClean="0"/>
              <a:t>C</a:t>
            </a:r>
            <a:r>
              <a:rPr lang="zh-CN" altLang="en-US" b="1" dirty="0" smtClean="0"/>
              <a:t>类最后的分数 </a:t>
            </a:r>
            <a:r>
              <a:rPr lang="en-US" altLang="zh-CN" dirty="0" err="1" smtClean="0"/>
              <a:t>Yc</a:t>
            </a:r>
            <a:endParaRPr lang="en-US" altLang="zh-CN" dirty="0" smtClean="0"/>
          </a:p>
          <a:p>
            <a:r>
              <a:rPr lang="en-US" altLang="zh-CN" dirty="0" smtClean="0"/>
              <a:t>can be</a:t>
            </a:r>
          </a:p>
          <a:p>
            <a:r>
              <a:rPr lang="en-US" altLang="zh-CN" baseline="0" dirty="0" smtClean="0"/>
              <a:t> </a:t>
            </a:r>
            <a:r>
              <a:rPr lang="en-US" altLang="zh-CN" dirty="0" smtClean="0"/>
              <a:t>written as </a:t>
            </a:r>
            <a:r>
              <a:rPr lang="en-US" altLang="zh-CN" b="1" dirty="0" smtClean="0"/>
              <a:t>a linear combination of its global average pooled</a:t>
            </a:r>
          </a:p>
          <a:p>
            <a:r>
              <a:rPr lang="en-US" altLang="zh-CN" b="1" dirty="0" smtClean="0"/>
              <a:t>last convolutional layer feature maps A</a:t>
            </a:r>
            <a:endParaRPr lang="zh-CN" altLang="en-US" b="1"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5</a:t>
            </a:fld>
            <a:endParaRPr lang="zh-CN" altLang="en-US"/>
          </a:p>
        </p:txBody>
      </p:sp>
    </p:spTree>
    <p:extLst>
      <p:ext uri="{BB962C8B-B14F-4D97-AF65-F5344CB8AC3E}">
        <p14:creationId xmlns:p14="http://schemas.microsoft.com/office/powerpoint/2010/main" val="2878883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我们在推导过程中去掉</a:t>
            </a:r>
            <a:r>
              <a:rPr lang="en-US" altLang="zh-CN" dirty="0" err="1" smtClean="0"/>
              <a:t>relu</a:t>
            </a:r>
            <a:r>
              <a:rPr lang="zh-CN" altLang="en-US" dirty="0" smtClean="0"/>
              <a:t>，因为它只作为允许梯度回流的阈值</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15</a:t>
            </a:fld>
            <a:endParaRPr lang="zh-CN" altLang="en-US"/>
          </a:p>
        </p:txBody>
      </p:sp>
    </p:spTree>
    <p:extLst>
      <p:ext uri="{BB962C8B-B14F-4D97-AF65-F5344CB8AC3E}">
        <p14:creationId xmlns:p14="http://schemas.microsoft.com/office/powerpoint/2010/main" val="190423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原则上，类得分</a:t>
            </a:r>
            <a:r>
              <a:rPr lang="en-US" altLang="zh-CN" dirty="0" smtClean="0"/>
              <a:t>Y</a:t>
            </a:r>
            <a:r>
              <a:rPr lang="zh-CN" altLang="en-US" dirty="0" smtClean="0"/>
              <a:t>可以是任何预测</a:t>
            </a:r>
            <a:r>
              <a:rPr lang="en-US" altLang="zh-CN" dirty="0" smtClean="0"/>
              <a:t>;</a:t>
            </a:r>
            <a:r>
              <a:rPr lang="zh-CN" altLang="en-US" dirty="0" smtClean="0"/>
              <a:t>唯一的限制是</a:t>
            </a:r>
            <a:r>
              <a:rPr lang="en-US" altLang="zh-CN" dirty="0" smtClean="0"/>
              <a:t>Y</a:t>
            </a:r>
            <a:r>
              <a:rPr lang="zh-CN" altLang="en-US" dirty="0" smtClean="0"/>
              <a:t>必须是一个光滑函数。由于这个原因，不像</a:t>
            </a:r>
            <a:r>
              <a:rPr lang="en-US" altLang="zh-CN" dirty="0" smtClean="0"/>
              <a:t>grade - cam(</a:t>
            </a:r>
            <a:r>
              <a:rPr lang="zh-CN" altLang="en-US" dirty="0" smtClean="0"/>
              <a:t>以倒数第二层表示为它们的</a:t>
            </a:r>
            <a:r>
              <a:rPr lang="en-US" altLang="zh-CN" dirty="0" smtClean="0"/>
              <a:t>class score Y)</a:t>
            </a:r>
            <a:r>
              <a:rPr lang="zh-CN" altLang="en-US" dirty="0" smtClean="0"/>
              <a:t>，我们通过一个指数函数传递倒数第二层的分数，因为指数函数是无限可微的</a:t>
            </a:r>
            <a:endParaRPr lang="en-US" altLang="zh-CN" dirty="0" smtClean="0"/>
          </a:p>
          <a:p>
            <a:r>
              <a:rPr lang="en-US" altLang="zh-CN" dirty="0" smtClean="0"/>
              <a:t>The time overhead for calculating higher-order derivatives remains of the same order as Grad-CAM, as only the diagonal terms are used (no cross higher-order derivatives). If we pass the penultimate layer scores through an exponential function and the last layer has only linear or </a:t>
            </a:r>
            <a:r>
              <a:rPr lang="en-US" altLang="zh-CN" dirty="0" err="1" smtClean="0"/>
              <a:t>ReLU</a:t>
            </a:r>
            <a:r>
              <a:rPr lang="en-US" altLang="zh-CN" dirty="0" smtClean="0"/>
              <a:t> activation functions, the calculation of higher-order derivatives becomes trivial.</a:t>
            </a:r>
          </a:p>
          <a:p>
            <a:r>
              <a:rPr lang="zh-CN" altLang="en-US" dirty="0" smtClean="0"/>
              <a:t>计算高阶导数的时间开销仍然与梯度凸轮相同，因为只使用对角项</a:t>
            </a:r>
            <a:r>
              <a:rPr lang="en-US" altLang="zh-CN" dirty="0" smtClean="0"/>
              <a:t>(</a:t>
            </a:r>
            <a:r>
              <a:rPr lang="zh-CN" altLang="en-US" dirty="0" smtClean="0"/>
              <a:t>没有交叉的高阶导数</a:t>
            </a:r>
            <a:r>
              <a:rPr lang="en-US" altLang="zh-CN" dirty="0" smtClean="0"/>
              <a:t>)</a:t>
            </a:r>
            <a:r>
              <a:rPr lang="zh-CN" altLang="en-US" dirty="0" smtClean="0"/>
              <a:t>。如果我们通过指数函数传递倒数第二层的分数，而最后一层只有线性或</a:t>
            </a:r>
            <a:r>
              <a:rPr lang="en-US" altLang="zh-CN" dirty="0" err="1" smtClean="0"/>
              <a:t>ReLU</a:t>
            </a:r>
            <a:r>
              <a:rPr lang="zh-CN" altLang="en-US" dirty="0" smtClean="0"/>
              <a:t>激活函数，那么高阶导数的计算就变得微不足道。</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17</a:t>
            </a:fld>
            <a:endParaRPr lang="zh-CN" altLang="en-US"/>
          </a:p>
        </p:txBody>
      </p:sp>
    </p:spTree>
    <p:extLst>
      <p:ext uri="{BB962C8B-B14F-4D97-AF65-F5344CB8AC3E}">
        <p14:creationId xmlns:p14="http://schemas.microsoft.com/office/powerpoint/2010/main" val="170131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t>
            </a:r>
            <a:r>
              <a:rPr lang="zh-CN" altLang="en-US" dirty="0" smtClean="0"/>
              <a:t>对于</a:t>
            </a:r>
            <a:r>
              <a:rPr lang="en-US" altLang="zh-CN" dirty="0" smtClean="0"/>
              <a:t>A</a:t>
            </a:r>
            <a:r>
              <a:rPr lang="zh-CN" altLang="en-US" dirty="0" smtClean="0"/>
              <a:t>的偏导可以用</a:t>
            </a:r>
            <a:r>
              <a:rPr lang="en-US" altLang="zh-CN" dirty="0" err="1" smtClean="0"/>
              <a:t>tf</a:t>
            </a:r>
            <a:r>
              <a:rPr lang="en-US" altLang="zh-CN" dirty="0" smtClean="0"/>
              <a:t> </a:t>
            </a:r>
            <a:r>
              <a:rPr lang="en-US" altLang="zh-CN" dirty="0" err="1" smtClean="0"/>
              <a:t>pytorch</a:t>
            </a:r>
            <a:r>
              <a:rPr lang="zh-CN" altLang="en-US" dirty="0" smtClean="0"/>
              <a:t>算</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18</a:t>
            </a:fld>
            <a:endParaRPr lang="zh-CN" altLang="en-US"/>
          </a:p>
        </p:txBody>
      </p:sp>
    </p:spTree>
    <p:extLst>
      <p:ext uri="{BB962C8B-B14F-4D97-AF65-F5344CB8AC3E}">
        <p14:creationId xmlns:p14="http://schemas.microsoft.com/office/powerpoint/2010/main" val="3477173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Relu</a:t>
            </a:r>
            <a:r>
              <a:rPr lang="zh-CN" altLang="en-US" dirty="0" smtClean="0"/>
              <a:t>输出后就是</a:t>
            </a:r>
            <a:r>
              <a:rPr lang="en-US" altLang="zh-CN" dirty="0" smtClean="0"/>
              <a:t>S</a:t>
            </a:r>
          </a:p>
          <a:p>
            <a:r>
              <a:rPr lang="en-US" altLang="zh-CN" dirty="0" smtClean="0"/>
              <a:t>17 18 </a:t>
            </a:r>
            <a:r>
              <a:rPr lang="zh-CN" altLang="en-US" dirty="0" smtClean="0"/>
              <a:t>带到</a:t>
            </a:r>
            <a:r>
              <a:rPr lang="en-US" altLang="zh-CN" dirty="0" smtClean="0"/>
              <a:t>10</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19</a:t>
            </a:fld>
            <a:endParaRPr lang="zh-CN" altLang="en-US"/>
          </a:p>
        </p:txBody>
      </p:sp>
    </p:spTree>
    <p:extLst>
      <p:ext uri="{BB962C8B-B14F-4D97-AF65-F5344CB8AC3E}">
        <p14:creationId xmlns:p14="http://schemas.microsoft.com/office/powerpoint/2010/main" val="1043667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其他平滑函数 </a:t>
            </a:r>
            <a:r>
              <a:rPr lang="en-US" altLang="zh-CN" dirty="0" err="1" smtClean="0"/>
              <a:t>softmax</a:t>
            </a:r>
            <a:r>
              <a:rPr lang="en-US" altLang="zh-CN" dirty="0" smtClean="0"/>
              <a:t> </a:t>
            </a:r>
            <a:r>
              <a:rPr lang="zh-CN" altLang="en-US" dirty="0" smtClean="0"/>
              <a:t>论文也提到了</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20</a:t>
            </a:fld>
            <a:endParaRPr lang="zh-CN" altLang="en-US"/>
          </a:p>
        </p:txBody>
      </p:sp>
    </p:spTree>
    <p:extLst>
      <p:ext uri="{BB962C8B-B14F-4D97-AF65-F5344CB8AC3E}">
        <p14:creationId xmlns:p14="http://schemas.microsoft.com/office/powerpoint/2010/main" val="796040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ALEXNET</a:t>
            </a:r>
            <a:r>
              <a:rPr lang="en-US" altLang="zh-CN" baseline="0" dirty="0" smtClean="0"/>
              <a:t> RESNET </a:t>
            </a:r>
            <a:r>
              <a:rPr lang="zh-CN" altLang="en-US" baseline="0" dirty="0" smtClean="0"/>
              <a:t>附录</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22</a:t>
            </a:fld>
            <a:endParaRPr lang="zh-CN" altLang="en-US"/>
          </a:p>
        </p:txBody>
      </p:sp>
    </p:spTree>
    <p:extLst>
      <p:ext uri="{BB962C8B-B14F-4D97-AF65-F5344CB8AC3E}">
        <p14:creationId xmlns:p14="http://schemas.microsoft.com/office/powerpoint/2010/main" val="20843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LoI</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23</a:t>
            </a:fld>
            <a:endParaRPr lang="zh-CN" altLang="en-US"/>
          </a:p>
        </p:txBody>
      </p:sp>
    </p:spTree>
    <p:extLst>
      <p:ext uri="{BB962C8B-B14F-4D97-AF65-F5344CB8AC3E}">
        <p14:creationId xmlns:p14="http://schemas.microsoft.com/office/powerpoint/2010/main" val="2152235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我们注意到，当提供完整图像作为输入时设置与仅提供解释映射作为输入时设置之间的置信度变化</a:t>
            </a:r>
            <a:endParaRPr lang="en-US" altLang="zh-CN" dirty="0" smtClean="0"/>
          </a:p>
          <a:p>
            <a:r>
              <a:rPr lang="zh-CN" altLang="en-US" dirty="0" smtClean="0"/>
              <a:t>如果模型以完整图像作为输入预测</a:t>
            </a:r>
            <a:r>
              <a:rPr lang="en-US" altLang="zh-CN" dirty="0" smtClean="0"/>
              <a:t>(</a:t>
            </a:r>
            <a:r>
              <a:rPr lang="zh-CN" altLang="en-US" dirty="0" smtClean="0"/>
              <a:t>正确</a:t>
            </a:r>
            <a:r>
              <a:rPr lang="en-US" altLang="zh-CN" dirty="0" smtClean="0"/>
              <a:t>)</a:t>
            </a:r>
            <a:r>
              <a:rPr lang="zh-CN" altLang="en-US" dirty="0" smtClean="0"/>
              <a:t>类标签，置信度为</a:t>
            </a:r>
            <a:r>
              <a:rPr lang="en-US" altLang="zh-CN" dirty="0" smtClean="0"/>
              <a:t>0.8</a:t>
            </a:r>
            <a:r>
              <a:rPr lang="zh-CN" altLang="en-US" dirty="0" smtClean="0"/>
              <a:t>，且仅显示解释图时模型对类的置信度下降到</a:t>
            </a:r>
            <a:r>
              <a:rPr lang="en-US" altLang="zh-CN" dirty="0" smtClean="0"/>
              <a:t>0.4</a:t>
            </a:r>
            <a:r>
              <a:rPr lang="zh-CN" altLang="en-US" dirty="0" smtClean="0"/>
              <a:t>，则模型置信度下降</a:t>
            </a:r>
            <a:r>
              <a:rPr lang="en-US" altLang="zh-CN" dirty="0" smtClean="0"/>
              <a:t>%</a:t>
            </a:r>
            <a:r>
              <a:rPr lang="zh-CN" altLang="en-US" dirty="0" smtClean="0"/>
              <a:t>为</a:t>
            </a:r>
            <a:r>
              <a:rPr lang="en-US" altLang="zh-CN" dirty="0" smtClean="0"/>
              <a:t>50%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24</a:t>
            </a:fld>
            <a:endParaRPr lang="zh-CN" altLang="en-US"/>
          </a:p>
        </p:txBody>
      </p:sp>
    </p:spTree>
    <p:extLst>
      <p:ext uri="{BB962C8B-B14F-4D97-AF65-F5344CB8AC3E}">
        <p14:creationId xmlns:p14="http://schemas.microsoft.com/office/powerpoint/2010/main" val="304550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25</a:t>
            </a:fld>
            <a:endParaRPr lang="zh-CN" altLang="en-US"/>
          </a:p>
        </p:txBody>
      </p:sp>
    </p:spTree>
    <p:extLst>
      <p:ext uri="{BB962C8B-B14F-4D97-AF65-F5344CB8AC3E}">
        <p14:creationId xmlns:p14="http://schemas.microsoft.com/office/powerpoint/2010/main" val="1259221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人力鉴定</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26</a:t>
            </a:fld>
            <a:endParaRPr lang="zh-CN" altLang="en-US"/>
          </a:p>
        </p:txBody>
      </p:sp>
    </p:spTree>
    <p:extLst>
      <p:ext uri="{BB962C8B-B14F-4D97-AF65-F5344CB8AC3E}">
        <p14:creationId xmlns:p14="http://schemas.microsoft.com/office/powerpoint/2010/main" val="162297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CAM</a:t>
            </a:r>
            <a:r>
              <a:rPr lang="zh-CN" altLang="en-US" dirty="0" smtClean="0"/>
              <a:t>利用为给定图像生成的最后一个卷积层的激活映射，为每个</a:t>
            </a:r>
            <a:r>
              <a:rPr lang="en-US" altLang="zh-CN" dirty="0" smtClean="0"/>
              <a:t>c</a:t>
            </a:r>
            <a:r>
              <a:rPr lang="zh-CN" altLang="en-US" dirty="0" smtClean="0"/>
              <a:t>类训练一个线性分类器来估计这些权重。然而，这将其解释能力限制在具有间隙倒数第二层的</a:t>
            </a:r>
            <a:r>
              <a:rPr lang="en-US" altLang="zh-CN" dirty="0" smtClean="0"/>
              <a:t>CNNs</a:t>
            </a:r>
            <a:r>
              <a:rPr lang="zh-CN" altLang="en-US" dirty="0" smtClean="0"/>
              <a:t>上，并且需要在初始模式训练之后对多个线性分类器</a:t>
            </a:r>
            <a:r>
              <a:rPr lang="en-US" altLang="zh-CN" dirty="0" smtClean="0"/>
              <a:t>(</a:t>
            </a:r>
            <a:r>
              <a:rPr lang="zh-CN" altLang="en-US" dirty="0" smtClean="0"/>
              <a:t>每个类一个</a:t>
            </a:r>
            <a:r>
              <a:rPr lang="en-US" altLang="zh-CN" dirty="0" smtClean="0"/>
              <a:t>)</a:t>
            </a:r>
            <a:r>
              <a:rPr lang="zh-CN" altLang="en-US" dirty="0" smtClean="0"/>
              <a:t>进行再训练</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6</a:t>
            </a:fld>
            <a:endParaRPr lang="zh-CN" altLang="en-US"/>
          </a:p>
        </p:txBody>
      </p:sp>
    </p:spTree>
    <p:extLst>
      <p:ext uri="{BB962C8B-B14F-4D97-AF65-F5344CB8AC3E}">
        <p14:creationId xmlns:p14="http://schemas.microsoft.com/office/powerpoint/2010/main" val="1050974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bounding box annotations</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27</a:t>
            </a:fld>
            <a:endParaRPr lang="zh-CN" altLang="en-US"/>
          </a:p>
        </p:txBody>
      </p:sp>
    </p:spTree>
    <p:extLst>
      <p:ext uri="{BB962C8B-B14F-4D97-AF65-F5344CB8AC3E}">
        <p14:creationId xmlns:p14="http://schemas.microsoft.com/office/powerpoint/2010/main" val="288581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是个阈值 大于多少的时候像素算是激活的能够算在框框里面</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28</a:t>
            </a:fld>
            <a:endParaRPr lang="zh-CN" altLang="en-US"/>
          </a:p>
        </p:txBody>
      </p:sp>
    </p:spTree>
    <p:extLst>
      <p:ext uri="{BB962C8B-B14F-4D97-AF65-F5344CB8AC3E}">
        <p14:creationId xmlns:p14="http://schemas.microsoft.com/office/powerpoint/2010/main" val="3546897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知识蒸馏 </a:t>
            </a:r>
            <a:r>
              <a:rPr lang="en-US" altLang="zh-CN" dirty="0" smtClean="0"/>
              <a:t>3d</a:t>
            </a:r>
            <a:r>
              <a:rPr lang="zh-CN" altLang="en-US" dirty="0" smtClean="0"/>
              <a:t>动作识别</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29</a:t>
            </a:fld>
            <a:endParaRPr lang="zh-CN" altLang="en-US"/>
          </a:p>
        </p:txBody>
      </p:sp>
    </p:spTree>
    <p:extLst>
      <p:ext uri="{BB962C8B-B14F-4D97-AF65-F5344CB8AC3E}">
        <p14:creationId xmlns:p14="http://schemas.microsoft.com/office/powerpoint/2010/main" val="1039205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我们绘制</a:t>
            </a:r>
            <a:r>
              <a:rPr lang="en-US" altLang="zh-CN" dirty="0" smtClean="0"/>
              <a:t>ROC</a:t>
            </a:r>
            <a:r>
              <a:rPr lang="zh-CN" altLang="en-US" dirty="0" smtClean="0"/>
              <a:t>曲线来测量被遮挡地图的空间面积与被遮挡后类的相对置信度之间的权衡关系</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30</a:t>
            </a:fld>
            <a:endParaRPr lang="zh-CN" altLang="en-US"/>
          </a:p>
        </p:txBody>
      </p:sp>
    </p:spTree>
    <p:extLst>
      <p:ext uri="{BB962C8B-B14F-4D97-AF65-F5344CB8AC3E}">
        <p14:creationId xmlns:p14="http://schemas.microsoft.com/office/powerpoint/2010/main" val="332930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31</a:t>
            </a:fld>
            <a:endParaRPr lang="zh-CN" altLang="en-US"/>
          </a:p>
        </p:txBody>
      </p:sp>
    </p:spTree>
    <p:extLst>
      <p:ext uri="{BB962C8B-B14F-4D97-AF65-F5344CB8AC3E}">
        <p14:creationId xmlns:p14="http://schemas.microsoft.com/office/powerpoint/2010/main" val="297651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Grad-CAM was built to address these issues</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7</a:t>
            </a:fld>
            <a:endParaRPr lang="zh-CN" altLang="en-US"/>
          </a:p>
        </p:txBody>
      </p:sp>
    </p:spTree>
    <p:extLst>
      <p:ext uri="{BB962C8B-B14F-4D97-AF65-F5344CB8AC3E}">
        <p14:creationId xmlns:p14="http://schemas.microsoft.com/office/powerpoint/2010/main" val="275966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a:t>
            </a:r>
            <a:r>
              <a:rPr lang="en-US" altLang="zh-CN" dirty="0" smtClean="0"/>
              <a:t>grade - cam</a:t>
            </a:r>
            <a:r>
              <a:rPr lang="zh-CN" altLang="en-US" dirty="0" smtClean="0"/>
              <a:t>可以与任何深度</a:t>
            </a:r>
            <a:r>
              <a:rPr lang="en-US" altLang="zh-CN" dirty="0" smtClean="0"/>
              <a:t>CNN</a:t>
            </a:r>
            <a:r>
              <a:rPr lang="zh-CN" altLang="en-US" dirty="0" smtClean="0"/>
              <a:t>一起工作，其中最终的</a:t>
            </a:r>
            <a:r>
              <a:rPr lang="en-US" altLang="zh-CN" dirty="0" smtClean="0"/>
              <a:t>Y</a:t>
            </a:r>
            <a:r>
              <a:rPr lang="zh-CN" altLang="en-US" dirty="0" smtClean="0"/>
              <a:t>是激活映射</a:t>
            </a:r>
            <a:r>
              <a:rPr lang="en-US" altLang="zh-CN" dirty="0" smtClean="0"/>
              <a:t>a</a:t>
            </a:r>
            <a:r>
              <a:rPr lang="zh-CN" altLang="en-US" dirty="0" smtClean="0"/>
              <a:t>的可微函数，无需任何再训练或架构修改</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8</a:t>
            </a:fld>
            <a:endParaRPr lang="zh-CN" altLang="en-US"/>
          </a:p>
        </p:txBody>
      </p:sp>
    </p:spTree>
    <p:extLst>
      <p:ext uri="{BB962C8B-B14F-4D97-AF65-F5344CB8AC3E}">
        <p14:creationId xmlns:p14="http://schemas.microsoft.com/office/powerpoint/2010/main" val="286641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Akij</a:t>
            </a:r>
            <a:r>
              <a:rPr lang="en-US" altLang="zh-CN" sz="1200" b="0" i="0" u="none" strike="noStrike" kern="1200" baseline="0" dirty="0" smtClean="0">
                <a:solidFill>
                  <a:schemeClr val="tx1"/>
                </a:solidFill>
                <a:latin typeface="+mn-lt"/>
                <a:ea typeface="+mn-ea"/>
                <a:cs typeface="+mn-cs"/>
              </a:rPr>
              <a:t> = 1 if a visual pattern is detected else 0.</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9</a:t>
            </a:fld>
            <a:endParaRPr lang="zh-CN" altLang="en-US"/>
          </a:p>
        </p:txBody>
      </p:sp>
    </p:spTree>
    <p:extLst>
      <p:ext uri="{BB962C8B-B14F-4D97-AF65-F5344CB8AC3E}">
        <p14:creationId xmlns:p14="http://schemas.microsoft.com/office/powerpoint/2010/main" val="328921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带到（</a:t>
            </a:r>
            <a:r>
              <a:rPr lang="en-US" altLang="zh-CN" dirty="0" smtClean="0"/>
              <a:t>2</a:t>
            </a:r>
            <a:r>
              <a:rPr lang="zh-CN" altLang="en-US" dirty="0" smtClean="0"/>
              <a:t>） 计算显著图</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11</a:t>
            </a:fld>
            <a:endParaRPr lang="zh-CN" altLang="en-US"/>
          </a:p>
        </p:txBody>
      </p:sp>
    </p:spTree>
    <p:extLst>
      <p:ext uri="{BB962C8B-B14F-4D97-AF65-F5344CB8AC3E}">
        <p14:creationId xmlns:p14="http://schemas.microsoft.com/office/powerpoint/2010/main" val="233720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因此，如果一个对象的多个位置或视图稍有不同</a:t>
            </a:r>
            <a:r>
              <a:rPr lang="en-US" altLang="zh-CN" dirty="0" smtClean="0"/>
              <a:t>(</a:t>
            </a:r>
            <a:r>
              <a:rPr lang="zh-CN" altLang="en-US" dirty="0" smtClean="0"/>
              <a:t>或者对象的某些部分激发了不同的</a:t>
            </a:r>
            <a:r>
              <a:rPr lang="en-US" altLang="zh-CN" dirty="0" smtClean="0"/>
              <a:t>feature map)</a:t>
            </a:r>
            <a:r>
              <a:rPr lang="zh-CN" altLang="en-US" dirty="0" smtClean="0"/>
              <a:t>，那么不同的</a:t>
            </a:r>
            <a:r>
              <a:rPr lang="en-US" altLang="zh-CN" dirty="0" smtClean="0"/>
              <a:t>feature map</a:t>
            </a:r>
            <a:r>
              <a:rPr lang="zh-CN" altLang="en-US" dirty="0" smtClean="0"/>
              <a:t>可能会被不同的空间脚印激活，而脚印较小的</a:t>
            </a:r>
            <a:r>
              <a:rPr lang="en-US" altLang="zh-CN" dirty="0" smtClean="0"/>
              <a:t>feature map</a:t>
            </a:r>
            <a:r>
              <a:rPr lang="zh-CN" altLang="en-US" dirty="0" smtClean="0"/>
              <a:t>会在最终的显著性</a:t>
            </a:r>
            <a:r>
              <a:rPr lang="en-US" altLang="zh-CN" dirty="0" smtClean="0"/>
              <a:t>map</a:t>
            </a:r>
            <a:r>
              <a:rPr lang="zh-CN" altLang="en-US" dirty="0" smtClean="0"/>
              <a:t>中消失</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12</a:t>
            </a:fld>
            <a:endParaRPr lang="zh-CN" altLang="en-US"/>
          </a:p>
        </p:txBody>
      </p:sp>
    </p:spTree>
    <p:extLst>
      <p:ext uri="{BB962C8B-B14F-4D97-AF65-F5344CB8AC3E}">
        <p14:creationId xmlns:p14="http://schemas.microsoft.com/office/powerpoint/2010/main" val="211779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这个问题可以通过加权平均像素梯</a:t>
            </a:r>
            <a:endParaRPr lang="en-US" altLang="zh-CN" dirty="0" smtClean="0"/>
          </a:p>
          <a:p>
            <a:r>
              <a:rPr lang="zh-CN" altLang="en-US" dirty="0" smtClean="0"/>
              <a:t>这里阿尔法是</a:t>
            </a:r>
            <a:r>
              <a:rPr lang="en-US" altLang="zh-CN" dirty="0" smtClean="0"/>
              <a:t>c</a:t>
            </a:r>
            <a:r>
              <a:rPr lang="zh-CN" altLang="en-US" dirty="0" smtClean="0"/>
              <a:t>类和卷积特征映射</a:t>
            </a:r>
            <a:r>
              <a:rPr lang="en-US" altLang="zh-CN" dirty="0" smtClean="0"/>
              <a:t>A</a:t>
            </a:r>
            <a:r>
              <a:rPr lang="zh-CN" altLang="en-US" dirty="0" smtClean="0"/>
              <a:t>的像素梯度加权系数</a:t>
            </a:r>
            <a:endParaRPr lang="en-US" altLang="zh-CN" dirty="0" smtClean="0"/>
          </a:p>
          <a:p>
            <a:endParaRPr lang="en-US" altLang="zh-CN" dirty="0" smtClean="0"/>
          </a:p>
          <a:p>
            <a:r>
              <a:rPr lang="en-US" altLang="zh-CN" dirty="0" smtClean="0"/>
              <a:t>W</a:t>
            </a:r>
            <a:r>
              <a:rPr lang="zh-CN" altLang="en-US" dirty="0" smtClean="0"/>
              <a:t>捕捉到特定激活图</a:t>
            </a:r>
            <a:r>
              <a:rPr lang="en-US" altLang="zh-CN" dirty="0" err="1" smtClean="0"/>
              <a:t>Ak</a:t>
            </a:r>
            <a:r>
              <a:rPr lang="zh-CN" altLang="en-US" dirty="0" smtClean="0"/>
              <a:t>的重要程度，我们更喜欢用正梯度来表示增加输出神经元激活的视觉特征，而不是抑制输出神经元的激活</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13</a:t>
            </a:fld>
            <a:endParaRPr lang="zh-CN" altLang="en-US"/>
          </a:p>
        </p:txBody>
      </p:sp>
    </p:spTree>
    <p:extLst>
      <p:ext uri="{BB962C8B-B14F-4D97-AF65-F5344CB8AC3E}">
        <p14:creationId xmlns:p14="http://schemas.microsoft.com/office/powerpoint/2010/main" val="43459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计算系数</a:t>
            </a:r>
            <a:endParaRPr lang="zh-CN" altLang="en-US" dirty="0"/>
          </a:p>
        </p:txBody>
      </p:sp>
      <p:sp>
        <p:nvSpPr>
          <p:cNvPr id="4" name="灯片编号占位符 3"/>
          <p:cNvSpPr>
            <a:spLocks noGrp="1"/>
          </p:cNvSpPr>
          <p:nvPr>
            <p:ph type="sldNum" sz="quarter" idx="10"/>
          </p:nvPr>
        </p:nvSpPr>
        <p:spPr/>
        <p:txBody>
          <a:bodyPr/>
          <a:lstStyle/>
          <a:p>
            <a:fld id="{6834D1F1-B5A1-4D3B-9656-37CC3FD33D5C}" type="slidenum">
              <a:rPr lang="zh-CN" altLang="en-US" smtClean="0"/>
              <a:t>14</a:t>
            </a:fld>
            <a:endParaRPr lang="zh-CN" altLang="en-US"/>
          </a:p>
        </p:txBody>
      </p:sp>
    </p:spTree>
    <p:extLst>
      <p:ext uri="{BB962C8B-B14F-4D97-AF65-F5344CB8AC3E}">
        <p14:creationId xmlns:p14="http://schemas.microsoft.com/office/powerpoint/2010/main" val="154321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168929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355667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21358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39768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112704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212760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376956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136745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318925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3833370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A8C058-FA45-43CB-9CB8-E8FD66D439B7}"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129890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8C058-FA45-43CB-9CB8-E8FD66D439B7}" type="datetimeFigureOut">
              <a:rPr lang="zh-CN" altLang="en-US" smtClean="0"/>
              <a:t>2019/7/18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F1EC8-43EF-4684-922D-1A0BF434BCD5}" type="slidenum">
              <a:rPr lang="zh-CN" altLang="en-US" smtClean="0"/>
              <a:t>‹#›</a:t>
            </a:fld>
            <a:endParaRPr lang="zh-CN" altLang="en-US"/>
          </a:p>
        </p:txBody>
      </p:sp>
    </p:spTree>
    <p:extLst>
      <p:ext uri="{BB962C8B-B14F-4D97-AF65-F5344CB8AC3E}">
        <p14:creationId xmlns:p14="http://schemas.microsoft.com/office/powerpoint/2010/main" val="130777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Grad-CAM++: Improved Visual Explanations for</a:t>
            </a:r>
            <a:br>
              <a:rPr lang="en-US" altLang="zh-CN" dirty="0"/>
            </a:br>
            <a:r>
              <a:rPr lang="en-US" altLang="zh-CN" dirty="0"/>
              <a:t>Deep Convolutional Networks</a:t>
            </a:r>
            <a:endParaRPr lang="zh-CN" altLang="en-US" dirty="0"/>
          </a:p>
        </p:txBody>
      </p:sp>
      <p:sp>
        <p:nvSpPr>
          <p:cNvPr id="3" name="副标题 2"/>
          <p:cNvSpPr>
            <a:spLocks noGrp="1"/>
          </p:cNvSpPr>
          <p:nvPr>
            <p:ph type="subTitle" idx="1"/>
          </p:nvPr>
        </p:nvSpPr>
        <p:spPr/>
        <p:txBody>
          <a:bodyPr/>
          <a:lstStyle/>
          <a:p>
            <a:r>
              <a:rPr lang="en-US" altLang="zh-CN" dirty="0"/>
              <a:t>Aditya Chattopadhyay, </a:t>
            </a:r>
            <a:r>
              <a:rPr lang="en-US" altLang="zh-CN" dirty="0" err="1"/>
              <a:t>Anirban</a:t>
            </a:r>
            <a:r>
              <a:rPr lang="en-US" altLang="zh-CN" dirty="0"/>
              <a:t> Sarkar, Member, IEEE, </a:t>
            </a:r>
            <a:r>
              <a:rPr lang="en-US" altLang="zh-CN" dirty="0" err="1"/>
              <a:t>Prantik</a:t>
            </a:r>
            <a:r>
              <a:rPr lang="en-US" altLang="zh-CN" dirty="0"/>
              <a:t> </a:t>
            </a:r>
            <a:r>
              <a:rPr lang="en-US" altLang="zh-CN" dirty="0" err="1"/>
              <a:t>Howlader</a:t>
            </a:r>
            <a:r>
              <a:rPr lang="en-US" altLang="zh-CN" dirty="0"/>
              <a:t>,</a:t>
            </a:r>
          </a:p>
          <a:p>
            <a:r>
              <a:rPr lang="en-US" altLang="zh-CN" dirty="0"/>
              <a:t>and </a:t>
            </a:r>
            <a:r>
              <a:rPr lang="en-US" altLang="zh-CN" dirty="0" err="1"/>
              <a:t>Vineeth</a:t>
            </a:r>
            <a:r>
              <a:rPr lang="en-US" altLang="zh-CN" dirty="0"/>
              <a:t> N </a:t>
            </a:r>
            <a:r>
              <a:rPr lang="en-US" altLang="zh-CN" dirty="0" err="1"/>
              <a:t>Balasubramanian</a:t>
            </a:r>
            <a:r>
              <a:rPr lang="en-US" altLang="zh-CN" dirty="0"/>
              <a:t>, Member, IEEE</a:t>
            </a:r>
            <a:endParaRPr lang="zh-CN" altLang="en-US" dirty="0"/>
          </a:p>
        </p:txBody>
      </p:sp>
    </p:spTree>
    <p:extLst>
      <p:ext uri="{BB962C8B-B14F-4D97-AF65-F5344CB8AC3E}">
        <p14:creationId xmlns:p14="http://schemas.microsoft.com/office/powerpoint/2010/main" val="632753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3" name="内容占位符 2"/>
          <p:cNvSpPr>
            <a:spLocks noGrp="1"/>
          </p:cNvSpPr>
          <p:nvPr>
            <p:ph idx="1"/>
          </p:nvPr>
        </p:nvSpPr>
        <p:spPr/>
        <p:txBody>
          <a:bodyPr/>
          <a:lstStyle/>
          <a:p>
            <a:pPr marL="0" indent="0">
              <a:buNone/>
            </a:pPr>
            <a:r>
              <a:rPr lang="en-US" altLang="zh-CN" dirty="0"/>
              <a:t>The derivative </a:t>
            </a:r>
            <a:r>
              <a:rPr lang="en-US" altLang="zh-CN" dirty="0" smtClean="0"/>
              <a:t>is </a:t>
            </a:r>
            <a:r>
              <a:rPr lang="en-US" altLang="zh-CN" dirty="0"/>
              <a:t>expected </a:t>
            </a:r>
            <a:r>
              <a:rPr lang="en-US" altLang="zh-CN" dirty="0" smtClean="0"/>
              <a:t>to be </a:t>
            </a:r>
            <a:r>
              <a:rPr lang="en-US" altLang="zh-CN" dirty="0"/>
              <a:t>high for feature map pixels </a:t>
            </a:r>
            <a:r>
              <a:rPr lang="en-US" altLang="zh-CN" dirty="0" smtClean="0"/>
              <a:t>that </a:t>
            </a:r>
            <a:r>
              <a:rPr lang="en-US" altLang="zh-CN" b="1" dirty="0" smtClean="0"/>
              <a:t>contribute </a:t>
            </a:r>
            <a:r>
              <a:rPr lang="en-US" altLang="zh-CN" b="1" dirty="0"/>
              <a:t>to the </a:t>
            </a:r>
            <a:r>
              <a:rPr lang="en-US" altLang="zh-CN" b="1" dirty="0" smtClean="0"/>
              <a:t>presence </a:t>
            </a:r>
            <a:r>
              <a:rPr lang="en-US" altLang="zh-CN" dirty="0" smtClean="0"/>
              <a:t>of </a:t>
            </a:r>
            <a:r>
              <a:rPr lang="en-US" altLang="zh-CN" dirty="0"/>
              <a:t>the object.</a:t>
            </a:r>
            <a:endParaRPr lang="zh-CN" altLang="en-US" dirty="0"/>
          </a:p>
        </p:txBody>
      </p:sp>
      <p:pic>
        <p:nvPicPr>
          <p:cNvPr id="4" name="图片 3"/>
          <p:cNvPicPr>
            <a:picLocks noChangeAspect="1"/>
          </p:cNvPicPr>
          <p:nvPr/>
        </p:nvPicPr>
        <p:blipFill>
          <a:blip r:embed="rId2"/>
          <a:stretch>
            <a:fillRect/>
          </a:stretch>
        </p:blipFill>
        <p:spPr>
          <a:xfrm>
            <a:off x="1662111" y="3114336"/>
            <a:ext cx="8448051" cy="1773915"/>
          </a:xfrm>
          <a:prstGeom prst="rect">
            <a:avLst/>
          </a:prstGeom>
        </p:spPr>
      </p:pic>
    </p:spTree>
    <p:extLst>
      <p:ext uri="{BB962C8B-B14F-4D97-AF65-F5344CB8AC3E}">
        <p14:creationId xmlns:p14="http://schemas.microsoft.com/office/powerpoint/2010/main" val="3708920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3" name="内容占位符 2"/>
          <p:cNvSpPr>
            <a:spLocks noGrp="1"/>
          </p:cNvSpPr>
          <p:nvPr>
            <p:ph idx="1"/>
          </p:nvPr>
        </p:nvSpPr>
        <p:spPr/>
        <p:txBody>
          <a:bodyPr/>
          <a:lstStyle/>
          <a:p>
            <a:pPr marL="0" indent="0">
              <a:buNone/>
            </a:pPr>
            <a:r>
              <a:rPr lang="en-US" altLang="zh-CN" dirty="0"/>
              <a:t>Plugging in values from </a:t>
            </a:r>
            <a:r>
              <a:rPr lang="en-US" altLang="zh-CN" dirty="0" err="1"/>
              <a:t>Eqn</a:t>
            </a:r>
            <a:r>
              <a:rPr lang="en-US" altLang="zh-CN" dirty="0"/>
              <a:t> 4 into </a:t>
            </a:r>
            <a:r>
              <a:rPr lang="en-US" altLang="zh-CN" dirty="0" err="1"/>
              <a:t>Eqn</a:t>
            </a:r>
            <a:r>
              <a:rPr lang="en-US" altLang="zh-CN" dirty="0"/>
              <a:t> 3</a:t>
            </a:r>
            <a:endParaRPr lang="zh-CN" altLang="en-US" dirty="0"/>
          </a:p>
        </p:txBody>
      </p:sp>
      <p:pic>
        <p:nvPicPr>
          <p:cNvPr id="4" name="内容占位符 3"/>
          <p:cNvPicPr>
            <a:picLocks noChangeAspect="1"/>
          </p:cNvPicPr>
          <p:nvPr/>
        </p:nvPicPr>
        <p:blipFill>
          <a:blip r:embed="rId3"/>
          <a:stretch>
            <a:fillRect/>
          </a:stretch>
        </p:blipFill>
        <p:spPr>
          <a:xfrm>
            <a:off x="660581" y="2470176"/>
            <a:ext cx="5941379" cy="1084666"/>
          </a:xfrm>
          <a:prstGeom prst="rect">
            <a:avLst/>
          </a:prstGeom>
        </p:spPr>
      </p:pic>
      <p:sp>
        <p:nvSpPr>
          <p:cNvPr id="5" name="矩形 4"/>
          <p:cNvSpPr/>
          <p:nvPr/>
        </p:nvSpPr>
        <p:spPr>
          <a:xfrm>
            <a:off x="838199" y="4001294"/>
            <a:ext cx="10269512" cy="523220"/>
          </a:xfrm>
          <a:prstGeom prst="rect">
            <a:avLst/>
          </a:prstGeom>
        </p:spPr>
        <p:txBody>
          <a:bodyPr wrap="square">
            <a:spAutoFit/>
          </a:bodyPr>
          <a:lstStyle/>
          <a:p>
            <a:r>
              <a:rPr lang="en-US" altLang="zh-CN" sz="2800" dirty="0"/>
              <a:t>we obtain </a:t>
            </a:r>
            <a:r>
              <a:rPr lang="en-US" altLang="zh-CN" sz="2800" dirty="0" smtClean="0"/>
              <a:t>the following </a:t>
            </a:r>
            <a:r>
              <a:rPr lang="en-US" altLang="zh-CN" sz="2800" dirty="0"/>
              <a:t>feature map weights in the case of Grad-CAM</a:t>
            </a:r>
            <a:endParaRPr lang="zh-CN" altLang="en-US" sz="2800" dirty="0"/>
          </a:p>
        </p:txBody>
      </p:sp>
      <p:pic>
        <p:nvPicPr>
          <p:cNvPr id="6" name="图片 5"/>
          <p:cNvPicPr>
            <a:picLocks noChangeAspect="1"/>
          </p:cNvPicPr>
          <p:nvPr/>
        </p:nvPicPr>
        <p:blipFill>
          <a:blip r:embed="rId4"/>
          <a:stretch>
            <a:fillRect/>
          </a:stretch>
        </p:blipFill>
        <p:spPr>
          <a:xfrm>
            <a:off x="764352" y="4845299"/>
            <a:ext cx="5733835" cy="1010879"/>
          </a:xfrm>
          <a:prstGeom prst="rect">
            <a:avLst/>
          </a:prstGeom>
        </p:spPr>
      </p:pic>
    </p:spTree>
    <p:extLst>
      <p:ext uri="{BB962C8B-B14F-4D97-AF65-F5344CB8AC3E}">
        <p14:creationId xmlns:p14="http://schemas.microsoft.com/office/powerpoint/2010/main" val="336170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3" name="内容占位符 2"/>
          <p:cNvSpPr>
            <a:spLocks noGrp="1"/>
          </p:cNvSpPr>
          <p:nvPr>
            <p:ph idx="1"/>
          </p:nvPr>
        </p:nvSpPr>
        <p:spPr/>
        <p:txBody>
          <a:bodyPr/>
          <a:lstStyle/>
          <a:p>
            <a:pPr marL="0" indent="0" algn="just">
              <a:buNone/>
            </a:pPr>
            <a:r>
              <a:rPr lang="en-US" altLang="zh-CN" dirty="0" smtClean="0"/>
              <a:t>Hence, if there were </a:t>
            </a:r>
            <a:r>
              <a:rPr lang="en-US" altLang="zh-CN" b="1" dirty="0" smtClean="0"/>
              <a:t>multiple occurrences </a:t>
            </a:r>
            <a:r>
              <a:rPr lang="en-US" altLang="zh-CN" dirty="0" smtClean="0"/>
              <a:t>of an object with </a:t>
            </a:r>
            <a:r>
              <a:rPr lang="en-US" altLang="zh-CN" b="1" dirty="0" smtClean="0"/>
              <a:t>slightly different orientations or views </a:t>
            </a:r>
            <a:r>
              <a:rPr lang="en-US" altLang="zh-CN" dirty="0" smtClean="0"/>
              <a:t>(or parts of an object that </a:t>
            </a:r>
            <a:r>
              <a:rPr lang="en-US" altLang="zh-CN" b="1" dirty="0" smtClean="0"/>
              <a:t>excite different feature maps</a:t>
            </a:r>
            <a:r>
              <a:rPr lang="en-US" altLang="zh-CN" dirty="0" smtClean="0"/>
              <a:t>), different feature maps may be activated with differing spatial footprints, and the feature maps with lesser footprints fade away in the final saliency map</a:t>
            </a:r>
            <a:endParaRPr lang="zh-CN" altLang="en-US" dirty="0"/>
          </a:p>
        </p:txBody>
      </p:sp>
    </p:spTree>
    <p:extLst>
      <p:ext uri="{BB962C8B-B14F-4D97-AF65-F5344CB8AC3E}">
        <p14:creationId xmlns:p14="http://schemas.microsoft.com/office/powerpoint/2010/main" val="2856262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This problem can be fixed by taking a weighted average of the pixel-wise gradients</a:t>
            </a:r>
            <a:endParaRPr lang="zh-CN" altLang="en-US" dirty="0"/>
          </a:p>
        </p:txBody>
      </p:sp>
      <p:pic>
        <p:nvPicPr>
          <p:cNvPr id="4" name="图片 3"/>
          <p:cNvPicPr>
            <a:picLocks noChangeAspect="1"/>
          </p:cNvPicPr>
          <p:nvPr/>
        </p:nvPicPr>
        <p:blipFill>
          <a:blip r:embed="rId3"/>
          <a:stretch>
            <a:fillRect/>
          </a:stretch>
        </p:blipFill>
        <p:spPr>
          <a:xfrm>
            <a:off x="310734" y="3755698"/>
            <a:ext cx="6337404" cy="1147694"/>
          </a:xfrm>
          <a:prstGeom prst="rect">
            <a:avLst/>
          </a:prstGeom>
        </p:spPr>
      </p:pic>
      <p:pic>
        <p:nvPicPr>
          <p:cNvPr id="5" name="内容占位符 3"/>
          <p:cNvPicPr>
            <a:picLocks noChangeAspect="1"/>
          </p:cNvPicPr>
          <p:nvPr/>
        </p:nvPicPr>
        <p:blipFill>
          <a:blip r:embed="rId4"/>
          <a:stretch>
            <a:fillRect/>
          </a:stretch>
        </p:blipFill>
        <p:spPr>
          <a:xfrm>
            <a:off x="633023" y="2635202"/>
            <a:ext cx="5692826" cy="1020638"/>
          </a:xfrm>
          <a:prstGeom prst="rect">
            <a:avLst/>
          </a:prstGeom>
        </p:spPr>
      </p:pic>
      <p:pic>
        <p:nvPicPr>
          <p:cNvPr id="6" name="图片 5"/>
          <p:cNvPicPr>
            <a:picLocks noChangeAspect="1"/>
          </p:cNvPicPr>
          <p:nvPr/>
        </p:nvPicPr>
        <p:blipFill>
          <a:blip r:embed="rId5"/>
          <a:stretch>
            <a:fillRect/>
          </a:stretch>
        </p:blipFill>
        <p:spPr>
          <a:xfrm>
            <a:off x="273258" y="5003251"/>
            <a:ext cx="7121485" cy="1308649"/>
          </a:xfrm>
          <a:prstGeom prst="rect">
            <a:avLst/>
          </a:prstGeom>
        </p:spPr>
      </p:pic>
      <p:sp>
        <p:nvSpPr>
          <p:cNvPr id="7"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8" name="矩形 7"/>
          <p:cNvSpPr/>
          <p:nvPr/>
        </p:nvSpPr>
        <p:spPr>
          <a:xfrm>
            <a:off x="7213080" y="2621545"/>
            <a:ext cx="4524218" cy="2246769"/>
          </a:xfrm>
          <a:prstGeom prst="rect">
            <a:avLst/>
          </a:prstGeom>
        </p:spPr>
        <p:txBody>
          <a:bodyPr wrap="square">
            <a:spAutoFit/>
          </a:bodyPr>
          <a:lstStyle/>
          <a:p>
            <a:pPr algn="just"/>
            <a:r>
              <a:rPr lang="en-US" altLang="zh-CN" sz="2800" dirty="0"/>
              <a:t>The idea behind considering only the positive gradients</a:t>
            </a:r>
          </a:p>
          <a:p>
            <a:pPr algn="just"/>
            <a:r>
              <a:rPr lang="en-US" altLang="zh-CN" sz="2800" dirty="0"/>
              <a:t>in </a:t>
            </a:r>
            <a:r>
              <a:rPr lang="en-US" altLang="zh-CN" sz="2800" dirty="0" err="1"/>
              <a:t>Eqn</a:t>
            </a:r>
            <a:r>
              <a:rPr lang="en-US" altLang="zh-CN" sz="2800" dirty="0"/>
              <a:t> 5 is similar to works such as Deconvolution </a:t>
            </a:r>
            <a:r>
              <a:rPr lang="en-US" altLang="zh-CN" sz="2800" dirty="0" smtClean="0"/>
              <a:t>and Guided </a:t>
            </a:r>
            <a:r>
              <a:rPr lang="en-US" altLang="zh-CN" sz="2800" dirty="0" err="1"/>
              <a:t>Backpropogation</a:t>
            </a:r>
            <a:r>
              <a:rPr lang="en-US" altLang="zh-CN" sz="2800" dirty="0"/>
              <a:t> </a:t>
            </a:r>
            <a:r>
              <a:rPr lang="en-US" altLang="zh-CN" sz="2800" dirty="0" smtClean="0"/>
              <a:t>.</a:t>
            </a:r>
            <a:endParaRPr lang="zh-CN" altLang="en-US" sz="2800" dirty="0"/>
          </a:p>
        </p:txBody>
      </p:sp>
    </p:spTree>
    <p:extLst>
      <p:ext uri="{BB962C8B-B14F-4D97-AF65-F5344CB8AC3E}">
        <p14:creationId xmlns:p14="http://schemas.microsoft.com/office/powerpoint/2010/main" val="628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Combining </a:t>
            </a:r>
            <a:r>
              <a:rPr lang="en-US" altLang="zh-CN" dirty="0" err="1"/>
              <a:t>Eqn</a:t>
            </a:r>
            <a:r>
              <a:rPr lang="en-US" altLang="zh-CN" dirty="0"/>
              <a:t> 1 and </a:t>
            </a:r>
            <a:r>
              <a:rPr lang="en-US" altLang="zh-CN" dirty="0" err="1"/>
              <a:t>Eqn</a:t>
            </a:r>
            <a:r>
              <a:rPr lang="en-US" altLang="zh-CN" dirty="0"/>
              <a:t> 5, </a:t>
            </a:r>
            <a:r>
              <a:rPr lang="en-US" altLang="zh-CN" dirty="0" smtClean="0"/>
              <a:t>we get</a:t>
            </a:r>
            <a:r>
              <a:rPr lang="en-US" altLang="zh-CN" dirty="0"/>
              <a:t>:</a:t>
            </a:r>
            <a:endParaRPr lang="zh-CN" altLang="en-US" dirty="0"/>
          </a:p>
        </p:txBody>
      </p:sp>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5" name="图片 4"/>
          <p:cNvPicPr>
            <a:picLocks noChangeAspect="1"/>
          </p:cNvPicPr>
          <p:nvPr/>
        </p:nvPicPr>
        <p:blipFill>
          <a:blip r:embed="rId3"/>
          <a:stretch>
            <a:fillRect/>
          </a:stretch>
        </p:blipFill>
        <p:spPr>
          <a:xfrm>
            <a:off x="265763" y="3170567"/>
            <a:ext cx="6337404" cy="1147694"/>
          </a:xfrm>
          <a:prstGeom prst="rect">
            <a:avLst/>
          </a:prstGeom>
        </p:spPr>
      </p:pic>
      <p:pic>
        <p:nvPicPr>
          <p:cNvPr id="6" name="内容占位符 3"/>
          <p:cNvPicPr>
            <a:picLocks noChangeAspect="1"/>
          </p:cNvPicPr>
          <p:nvPr/>
        </p:nvPicPr>
        <p:blipFill>
          <a:blip r:embed="rId4"/>
          <a:stretch>
            <a:fillRect/>
          </a:stretch>
        </p:blipFill>
        <p:spPr>
          <a:xfrm>
            <a:off x="717729" y="2398442"/>
            <a:ext cx="5433472" cy="772125"/>
          </a:xfrm>
          <a:prstGeom prst="rect">
            <a:avLst/>
          </a:prstGeom>
        </p:spPr>
      </p:pic>
      <p:pic>
        <p:nvPicPr>
          <p:cNvPr id="8" name="图片 7"/>
          <p:cNvPicPr>
            <a:picLocks noChangeAspect="1"/>
          </p:cNvPicPr>
          <p:nvPr/>
        </p:nvPicPr>
        <p:blipFill>
          <a:blip r:embed="rId5"/>
          <a:stretch>
            <a:fillRect/>
          </a:stretch>
        </p:blipFill>
        <p:spPr>
          <a:xfrm>
            <a:off x="598357" y="4453198"/>
            <a:ext cx="7493085" cy="1068229"/>
          </a:xfrm>
          <a:prstGeom prst="rect">
            <a:avLst/>
          </a:prstGeom>
        </p:spPr>
      </p:pic>
    </p:spTree>
    <p:extLst>
      <p:ext uri="{BB962C8B-B14F-4D97-AF65-F5344CB8AC3E}">
        <p14:creationId xmlns:p14="http://schemas.microsoft.com/office/powerpoint/2010/main" val="2651221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7" name="内容占位符 6"/>
          <p:cNvPicPr>
            <a:picLocks noGrp="1" noChangeAspect="1"/>
          </p:cNvPicPr>
          <p:nvPr>
            <p:ph idx="1"/>
          </p:nvPr>
        </p:nvPicPr>
        <p:blipFill>
          <a:blip r:embed="rId3"/>
          <a:stretch>
            <a:fillRect/>
          </a:stretch>
        </p:blipFill>
        <p:spPr>
          <a:xfrm>
            <a:off x="956560" y="2387885"/>
            <a:ext cx="7048188" cy="958554"/>
          </a:xfrm>
          <a:prstGeom prst="rect">
            <a:avLst/>
          </a:prstGeom>
        </p:spPr>
      </p:pic>
      <p:pic>
        <p:nvPicPr>
          <p:cNvPr id="9" name="图片 8"/>
          <p:cNvPicPr>
            <a:picLocks noChangeAspect="1"/>
          </p:cNvPicPr>
          <p:nvPr/>
        </p:nvPicPr>
        <p:blipFill>
          <a:blip r:embed="rId4"/>
          <a:stretch>
            <a:fillRect/>
          </a:stretch>
        </p:blipFill>
        <p:spPr>
          <a:xfrm>
            <a:off x="956560" y="4607291"/>
            <a:ext cx="7059821" cy="973768"/>
          </a:xfrm>
          <a:prstGeom prst="rect">
            <a:avLst/>
          </a:prstGeom>
        </p:spPr>
      </p:pic>
      <mc:AlternateContent xmlns:mc="http://schemas.openxmlformats.org/markup-compatibility/2006">
        <mc:Choice xmlns:a14="http://schemas.microsoft.com/office/drawing/2010/main" Requires="a14">
          <p:sp>
            <p:nvSpPr>
              <p:cNvPr id="10" name="矩形 9"/>
              <p:cNvSpPr/>
              <p:nvPr/>
            </p:nvSpPr>
            <p:spPr>
              <a:xfrm>
                <a:off x="1065277" y="1552494"/>
                <a:ext cx="6951104" cy="606576"/>
              </a:xfrm>
              <a:prstGeom prst="rect">
                <a:avLst/>
              </a:prstGeom>
            </p:spPr>
            <p:txBody>
              <a:bodyPr wrap="square">
                <a:spAutoFit/>
              </a:bodyPr>
              <a:lstStyle/>
              <a:p>
                <a:r>
                  <a:rPr lang="en-US" altLang="zh-CN" sz="2800" dirty="0" smtClean="0"/>
                  <a:t>Taking partial derivative w.r.t </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𝑖𝑗</m:t>
                        </m:r>
                      </m:sub>
                      <m:sup>
                        <m:r>
                          <a:rPr lang="en-US" altLang="zh-CN" sz="2800" b="0" i="1" smtClean="0">
                            <a:latin typeface="Cambria Math" panose="02040503050406030204" pitchFamily="18" charset="0"/>
                          </a:rPr>
                          <m:t>𝑘</m:t>
                        </m:r>
                      </m:sup>
                    </m:sSubSup>
                    <m:r>
                      <a:rPr lang="en-US" altLang="zh-CN" sz="2800" b="0" i="1" smtClean="0">
                        <a:latin typeface="Cambria Math" panose="02040503050406030204" pitchFamily="18" charset="0"/>
                      </a:rPr>
                      <m:t> </m:t>
                    </m:r>
                  </m:oMath>
                </a14:m>
                <a:r>
                  <a:rPr lang="en-US" altLang="zh-CN" sz="2800" dirty="0" smtClean="0"/>
                  <a:t>on </a:t>
                </a:r>
                <a:r>
                  <a:rPr lang="en-US" altLang="zh-CN" sz="2800" dirty="0"/>
                  <a:t>both sides:</a:t>
                </a:r>
                <a:endParaRPr lang="zh-CN" altLang="en-US" sz="2800" dirty="0"/>
              </a:p>
            </p:txBody>
          </p:sp>
        </mc:Choice>
        <mc:Fallback>
          <p:sp>
            <p:nvSpPr>
              <p:cNvPr id="10" name="矩形 9"/>
              <p:cNvSpPr>
                <a:spLocks noRot="1" noChangeAspect="1" noMove="1" noResize="1" noEditPoints="1" noAdjustHandles="1" noChangeArrowheads="1" noChangeShapeType="1" noTextEdit="1"/>
              </p:cNvSpPr>
              <p:nvPr/>
            </p:nvSpPr>
            <p:spPr>
              <a:xfrm>
                <a:off x="1065277" y="1552494"/>
                <a:ext cx="6951104" cy="606576"/>
              </a:xfrm>
              <a:prstGeom prst="rect">
                <a:avLst/>
              </a:prstGeom>
              <a:blipFill rotWithShape="0">
                <a:blip r:embed="rId5"/>
                <a:stretch>
                  <a:fillRect l="-1842" t="-4040" r="-3158" b="-21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1065277" y="3629593"/>
                <a:ext cx="6356420" cy="606576"/>
              </a:xfrm>
              <a:prstGeom prst="rect">
                <a:avLst/>
              </a:prstGeom>
            </p:spPr>
            <p:txBody>
              <a:bodyPr wrap="none">
                <a:spAutoFit/>
              </a:bodyPr>
              <a:lstStyle/>
              <a:p>
                <a:r>
                  <a:rPr lang="en-US" altLang="zh-CN" sz="2800" dirty="0"/>
                  <a:t>Taking a further partial derivative w.r.t</a:t>
                </a:r>
                <a:r>
                  <a:rPr lang="en-US" altLang="zh-CN" sz="2800" dirty="0" smtClean="0"/>
                  <a:t>. </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𝑖𝑗</m:t>
                        </m:r>
                      </m:sub>
                      <m:sup>
                        <m:r>
                          <a:rPr lang="en-US" altLang="zh-CN" sz="2800" b="0" i="1" smtClean="0">
                            <a:latin typeface="Cambria Math" panose="02040503050406030204" pitchFamily="18" charset="0"/>
                          </a:rPr>
                          <m:t>𝑘</m:t>
                        </m:r>
                      </m:sup>
                    </m:sSubSup>
                  </m:oMath>
                </a14:m>
                <a:endParaRPr lang="zh-CN" altLang="en-US" sz="2800" dirty="0"/>
              </a:p>
            </p:txBody>
          </p:sp>
        </mc:Choice>
        <mc:Fallback>
          <p:sp>
            <p:nvSpPr>
              <p:cNvPr id="11" name="矩形 10"/>
              <p:cNvSpPr>
                <a:spLocks noRot="1" noChangeAspect="1" noMove="1" noResize="1" noEditPoints="1" noAdjustHandles="1" noChangeArrowheads="1" noChangeShapeType="1" noTextEdit="1"/>
              </p:cNvSpPr>
              <p:nvPr/>
            </p:nvSpPr>
            <p:spPr>
              <a:xfrm>
                <a:off x="1065277" y="3629593"/>
                <a:ext cx="6356420" cy="606576"/>
              </a:xfrm>
              <a:prstGeom prst="rect">
                <a:avLst/>
              </a:prstGeom>
              <a:blipFill rotWithShape="0">
                <a:blip r:embed="rId6"/>
                <a:stretch>
                  <a:fillRect l="-2015" t="-3000" b="-20000"/>
                </a:stretch>
              </a:blipFill>
            </p:spPr>
            <p:txBody>
              <a:bodyPr/>
              <a:lstStyle/>
              <a:p>
                <a:r>
                  <a:rPr lang="zh-CN" altLang="en-US">
                    <a:noFill/>
                  </a:rPr>
                  <a:t> </a:t>
                </a:r>
              </a:p>
            </p:txBody>
          </p:sp>
        </mc:Fallback>
      </mc:AlternateContent>
      <p:sp>
        <p:nvSpPr>
          <p:cNvPr id="12" name="矩形 11"/>
          <p:cNvSpPr/>
          <p:nvPr/>
        </p:nvSpPr>
        <p:spPr>
          <a:xfrm>
            <a:off x="8778185" y="2075321"/>
            <a:ext cx="2905398" cy="3108543"/>
          </a:xfrm>
          <a:prstGeom prst="rect">
            <a:avLst/>
          </a:prstGeom>
        </p:spPr>
        <p:txBody>
          <a:bodyPr wrap="square">
            <a:spAutoFit/>
          </a:bodyPr>
          <a:lstStyle/>
          <a:p>
            <a:pPr algn="just"/>
            <a:r>
              <a:rPr lang="en-US" altLang="zh-CN" sz="2800" dirty="0"/>
              <a:t>we </a:t>
            </a:r>
            <a:r>
              <a:rPr lang="en-US" altLang="zh-CN" sz="2800" b="1" dirty="0"/>
              <a:t>drop the </a:t>
            </a:r>
            <a:r>
              <a:rPr lang="en-US" altLang="zh-CN" sz="2800" b="1" dirty="0" err="1"/>
              <a:t>relu</a:t>
            </a:r>
            <a:r>
              <a:rPr lang="en-US" altLang="zh-CN" sz="2800" b="1" dirty="0"/>
              <a:t> </a:t>
            </a:r>
            <a:r>
              <a:rPr lang="en-US" altLang="zh-CN" sz="2800" dirty="0"/>
              <a:t>in our derivation as it </a:t>
            </a:r>
            <a:r>
              <a:rPr lang="en-US" altLang="zh-CN" sz="2800" dirty="0" smtClean="0"/>
              <a:t>only functions </a:t>
            </a:r>
            <a:r>
              <a:rPr lang="en-US" altLang="zh-CN" sz="2800" dirty="0"/>
              <a:t>as </a:t>
            </a:r>
            <a:r>
              <a:rPr lang="en-US" altLang="zh-CN" sz="2800" dirty="0" smtClean="0"/>
              <a:t>a threshold for allowing the gradients to flow back</a:t>
            </a:r>
            <a:endParaRPr lang="zh-CN" altLang="en-US" sz="2800" dirty="0"/>
          </a:p>
        </p:txBody>
      </p:sp>
    </p:spTree>
    <p:extLst>
      <p:ext uri="{BB962C8B-B14F-4D97-AF65-F5344CB8AC3E}">
        <p14:creationId xmlns:p14="http://schemas.microsoft.com/office/powerpoint/2010/main" val="5962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235360" y="2617684"/>
            <a:ext cx="5775406" cy="1045917"/>
          </a:xfrm>
          <a:prstGeom prst="rect">
            <a:avLst/>
          </a:prstGeom>
        </p:spPr>
      </p:pic>
      <p:sp>
        <p:nvSpPr>
          <p:cNvPr id="3" name="内容占位符 2"/>
          <p:cNvSpPr>
            <a:spLocks noGrp="1"/>
          </p:cNvSpPr>
          <p:nvPr>
            <p:ph idx="1"/>
          </p:nvPr>
        </p:nvSpPr>
        <p:spPr/>
        <p:txBody>
          <a:bodyPr/>
          <a:lstStyle/>
          <a:p>
            <a:pPr marL="0" indent="0">
              <a:buNone/>
            </a:pPr>
            <a:r>
              <a:rPr lang="en-US" altLang="zh-CN" dirty="0"/>
              <a:t>Rearranging terms, we ge</a:t>
            </a:r>
            <a:r>
              <a:rPr lang="en-US" altLang="zh-CN" dirty="0"/>
              <a:t>t:</a:t>
            </a:r>
            <a:endParaRPr lang="zh-CN" altLang="en-US" dirty="0"/>
          </a:p>
        </p:txBody>
      </p:sp>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6" name="矩形 5"/>
          <p:cNvSpPr/>
          <p:nvPr/>
        </p:nvSpPr>
        <p:spPr>
          <a:xfrm>
            <a:off x="838200" y="4132451"/>
            <a:ext cx="10583382" cy="523220"/>
          </a:xfrm>
          <a:prstGeom prst="rect">
            <a:avLst/>
          </a:prstGeom>
        </p:spPr>
        <p:txBody>
          <a:bodyPr wrap="square">
            <a:spAutoFit/>
          </a:bodyPr>
          <a:lstStyle/>
          <a:p>
            <a:r>
              <a:rPr lang="en-US" altLang="zh-CN" sz="2800" dirty="0"/>
              <a:t>Substituting </a:t>
            </a:r>
            <a:r>
              <a:rPr lang="en-US" altLang="zh-CN" sz="2800" dirty="0" err="1"/>
              <a:t>Eqn</a:t>
            </a:r>
            <a:r>
              <a:rPr lang="en-US" altLang="zh-CN" sz="2800" dirty="0"/>
              <a:t> 10 in </a:t>
            </a:r>
            <a:r>
              <a:rPr lang="en-US" altLang="zh-CN" sz="2800" dirty="0" err="1"/>
              <a:t>Eqn</a:t>
            </a:r>
            <a:r>
              <a:rPr lang="en-US" altLang="zh-CN" sz="2800" dirty="0"/>
              <a:t> 5, we get the following Grad-CAM++ weights</a:t>
            </a:r>
            <a:r>
              <a:rPr lang="en-US" altLang="zh-CN" b="0" i="0" u="none" strike="noStrike" baseline="0" dirty="0" smtClean="0">
                <a:latin typeface="URWPalladioL-Roma"/>
              </a:rPr>
              <a:t>:</a:t>
            </a:r>
            <a:endParaRPr lang="zh-CN" altLang="en-US" dirty="0"/>
          </a:p>
        </p:txBody>
      </p:sp>
      <p:pic>
        <p:nvPicPr>
          <p:cNvPr id="5" name="图片 4"/>
          <p:cNvPicPr>
            <a:picLocks noChangeAspect="1"/>
          </p:cNvPicPr>
          <p:nvPr/>
        </p:nvPicPr>
        <p:blipFill>
          <a:blip r:embed="rId3"/>
          <a:stretch>
            <a:fillRect/>
          </a:stretch>
        </p:blipFill>
        <p:spPr>
          <a:xfrm>
            <a:off x="0" y="2476446"/>
            <a:ext cx="6892326" cy="1180630"/>
          </a:xfrm>
          <a:prstGeom prst="rect">
            <a:avLst/>
          </a:prstGeom>
        </p:spPr>
      </p:pic>
      <p:pic>
        <p:nvPicPr>
          <p:cNvPr id="9" name="图片 8"/>
          <p:cNvPicPr>
            <a:picLocks noChangeAspect="1"/>
          </p:cNvPicPr>
          <p:nvPr/>
        </p:nvPicPr>
        <p:blipFill>
          <a:blip r:embed="rId4"/>
          <a:stretch>
            <a:fillRect/>
          </a:stretch>
        </p:blipFill>
        <p:spPr>
          <a:xfrm>
            <a:off x="1357499" y="4806812"/>
            <a:ext cx="8446067" cy="1604576"/>
          </a:xfrm>
          <a:prstGeom prst="rect">
            <a:avLst/>
          </a:prstGeom>
        </p:spPr>
      </p:pic>
    </p:spTree>
    <p:extLst>
      <p:ext uri="{BB962C8B-B14F-4D97-AF65-F5344CB8AC3E}">
        <p14:creationId xmlns:p14="http://schemas.microsoft.com/office/powerpoint/2010/main" val="117399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just">
              <a:buNone/>
            </a:pPr>
            <a:r>
              <a:rPr lang="en-US" altLang="zh-CN" dirty="0"/>
              <a:t>In principle, the class score Y </a:t>
            </a:r>
            <a:r>
              <a:rPr lang="en-US" altLang="zh-CN" dirty="0" smtClean="0"/>
              <a:t> </a:t>
            </a:r>
            <a:r>
              <a:rPr lang="en-US" altLang="zh-CN" dirty="0"/>
              <a:t>can be any prediction; </a:t>
            </a:r>
            <a:r>
              <a:rPr lang="en-US" altLang="zh-CN" dirty="0" smtClean="0"/>
              <a:t>the </a:t>
            </a:r>
            <a:r>
              <a:rPr lang="en-US" altLang="zh-CN" b="1" dirty="0" smtClean="0"/>
              <a:t>only constraint </a:t>
            </a:r>
            <a:r>
              <a:rPr lang="en-US" altLang="zh-CN" dirty="0"/>
              <a:t>being that Y </a:t>
            </a:r>
            <a:r>
              <a:rPr lang="en-US" altLang="zh-CN" dirty="0" smtClean="0"/>
              <a:t> </a:t>
            </a:r>
            <a:r>
              <a:rPr lang="en-US" altLang="zh-CN" b="1" dirty="0"/>
              <a:t>must be a smooth function</a:t>
            </a:r>
            <a:r>
              <a:rPr lang="en-US" altLang="zh-CN" dirty="0"/>
              <a:t>. </a:t>
            </a:r>
            <a:r>
              <a:rPr lang="en-US" altLang="zh-CN" dirty="0" smtClean="0"/>
              <a:t>For this reason, unlike </a:t>
            </a:r>
            <a:r>
              <a:rPr lang="en-US" altLang="zh-CN" dirty="0"/>
              <a:t>Grad-CAM (which takes the </a:t>
            </a:r>
            <a:r>
              <a:rPr lang="en-US" altLang="zh-CN" dirty="0" smtClean="0"/>
              <a:t>penultimate layer </a:t>
            </a:r>
            <a:r>
              <a:rPr lang="en-US" altLang="zh-CN" dirty="0"/>
              <a:t>representation </a:t>
            </a:r>
            <a:r>
              <a:rPr lang="en-US" altLang="zh-CN" dirty="0" smtClean="0"/>
              <a:t>as their </a:t>
            </a:r>
            <a:r>
              <a:rPr lang="en-US" altLang="zh-CN" dirty="0"/>
              <a:t>class score </a:t>
            </a:r>
            <a:r>
              <a:rPr lang="en-US" altLang="zh-CN" dirty="0" smtClean="0"/>
              <a:t>Y), </a:t>
            </a:r>
            <a:r>
              <a:rPr lang="en-US" altLang="zh-CN" dirty="0"/>
              <a:t>we pass </a:t>
            </a:r>
            <a:r>
              <a:rPr lang="en-US" altLang="zh-CN" dirty="0" smtClean="0"/>
              <a:t>the penultimate </a:t>
            </a:r>
            <a:r>
              <a:rPr lang="en-US" altLang="zh-CN" dirty="0"/>
              <a:t>layer scores through an </a:t>
            </a:r>
            <a:r>
              <a:rPr lang="en-US" altLang="zh-CN" b="1" dirty="0"/>
              <a:t>exponential </a:t>
            </a:r>
            <a:r>
              <a:rPr lang="en-US" altLang="zh-CN" b="1" dirty="0" smtClean="0"/>
              <a:t>function</a:t>
            </a:r>
            <a:r>
              <a:rPr lang="en-US" altLang="zh-CN" dirty="0" smtClean="0"/>
              <a:t>, as </a:t>
            </a:r>
            <a:r>
              <a:rPr lang="en-US" altLang="zh-CN" dirty="0"/>
              <a:t>the exponential function is </a:t>
            </a:r>
            <a:r>
              <a:rPr lang="en-US" altLang="zh-CN" b="1" dirty="0"/>
              <a:t>infinitely differentiable</a:t>
            </a:r>
            <a:endParaRPr lang="zh-CN" altLang="en-US" b="1" dirty="0"/>
          </a:p>
        </p:txBody>
      </p:sp>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Tree>
    <p:extLst>
      <p:ext uri="{BB962C8B-B14F-4D97-AF65-F5344CB8AC3E}">
        <p14:creationId xmlns:p14="http://schemas.microsoft.com/office/powerpoint/2010/main" val="2061328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Let </a:t>
            </a:r>
            <a:r>
              <a:rPr lang="en-US" altLang="zh-CN" dirty="0" smtClean="0"/>
              <a:t>S </a:t>
            </a:r>
            <a:r>
              <a:rPr lang="en-US" altLang="zh-CN" dirty="0"/>
              <a:t>be the penultimate layer scores </a:t>
            </a:r>
            <a:r>
              <a:rPr lang="en-US" altLang="zh-CN" dirty="0" smtClean="0"/>
              <a:t>for class </a:t>
            </a:r>
            <a:r>
              <a:rPr lang="en-US" altLang="zh-CN" dirty="0"/>
              <a:t>c.</a:t>
            </a:r>
            <a:endParaRPr lang="zh-CN" altLang="en-US" dirty="0"/>
          </a:p>
        </p:txBody>
      </p:sp>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5" name="图片 4"/>
          <p:cNvPicPr>
            <a:picLocks noChangeAspect="1"/>
          </p:cNvPicPr>
          <p:nvPr/>
        </p:nvPicPr>
        <p:blipFill>
          <a:blip r:embed="rId3"/>
          <a:stretch>
            <a:fillRect/>
          </a:stretch>
        </p:blipFill>
        <p:spPr>
          <a:xfrm>
            <a:off x="536054" y="2513428"/>
            <a:ext cx="5243877" cy="1653838"/>
          </a:xfrm>
          <a:prstGeom prst="rect">
            <a:avLst/>
          </a:prstGeom>
        </p:spPr>
      </p:pic>
      <p:pic>
        <p:nvPicPr>
          <p:cNvPr id="6" name="图片 5"/>
          <p:cNvPicPr>
            <a:picLocks noChangeAspect="1"/>
          </p:cNvPicPr>
          <p:nvPr/>
        </p:nvPicPr>
        <p:blipFill>
          <a:blip r:embed="rId4"/>
          <a:stretch>
            <a:fillRect/>
          </a:stretch>
        </p:blipFill>
        <p:spPr>
          <a:xfrm>
            <a:off x="536054" y="4302203"/>
            <a:ext cx="5951609" cy="998096"/>
          </a:xfrm>
          <a:prstGeom prst="rect">
            <a:avLst/>
          </a:prstGeom>
        </p:spPr>
      </p:pic>
    </p:spTree>
    <p:extLst>
      <p:ext uri="{BB962C8B-B14F-4D97-AF65-F5344CB8AC3E}">
        <p14:creationId xmlns:p14="http://schemas.microsoft.com/office/powerpoint/2010/main" val="4173056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240391" y="3775296"/>
            <a:ext cx="5951609" cy="998096"/>
          </a:xfrm>
          <a:prstGeom prst="rect">
            <a:avLst/>
          </a:prstGeom>
        </p:spPr>
      </p:pic>
      <p:pic>
        <p:nvPicPr>
          <p:cNvPr id="5" name="内容占位符 4"/>
          <p:cNvPicPr>
            <a:picLocks noGrp="1" noChangeAspect="1"/>
          </p:cNvPicPr>
          <p:nvPr>
            <p:ph idx="1"/>
          </p:nvPr>
        </p:nvPicPr>
        <p:blipFill>
          <a:blip r:embed="rId4"/>
          <a:stretch>
            <a:fillRect/>
          </a:stretch>
        </p:blipFill>
        <p:spPr>
          <a:xfrm>
            <a:off x="530307" y="1477248"/>
            <a:ext cx="6166705" cy="5380752"/>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7" name="图片 6"/>
          <p:cNvPicPr>
            <a:picLocks noChangeAspect="1"/>
          </p:cNvPicPr>
          <p:nvPr/>
        </p:nvPicPr>
        <p:blipFill>
          <a:blip r:embed="rId5"/>
          <a:stretch>
            <a:fillRect/>
          </a:stretch>
        </p:blipFill>
        <p:spPr>
          <a:xfrm>
            <a:off x="6424311" y="5735613"/>
            <a:ext cx="5583768" cy="956479"/>
          </a:xfrm>
          <a:prstGeom prst="rect">
            <a:avLst/>
          </a:prstGeom>
        </p:spPr>
      </p:pic>
    </p:spTree>
    <p:extLst>
      <p:ext uri="{BB962C8B-B14F-4D97-AF65-F5344CB8AC3E}">
        <p14:creationId xmlns:p14="http://schemas.microsoft.com/office/powerpoint/2010/main" val="332139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a:t>
            </a:r>
            <a:endParaRPr lang="zh-CN" altLang="en-US" dirty="0"/>
          </a:p>
        </p:txBody>
      </p:sp>
      <p:sp>
        <p:nvSpPr>
          <p:cNvPr id="3" name="内容占位符 2"/>
          <p:cNvSpPr>
            <a:spLocks noGrp="1"/>
          </p:cNvSpPr>
          <p:nvPr>
            <p:ph idx="1"/>
          </p:nvPr>
        </p:nvSpPr>
        <p:spPr/>
        <p:txBody>
          <a:bodyPr/>
          <a:lstStyle/>
          <a:p>
            <a:r>
              <a:rPr lang="en-US" altLang="zh-CN" dirty="0" smtClean="0"/>
              <a:t>Grad-CAM</a:t>
            </a:r>
            <a:r>
              <a:rPr lang="en-US" altLang="zh-CN" dirty="0"/>
              <a:t>++ </a:t>
            </a:r>
            <a:endParaRPr lang="en-US" altLang="zh-CN" dirty="0" smtClean="0"/>
          </a:p>
          <a:p>
            <a:r>
              <a:rPr lang="en-US" altLang="zh-CN" dirty="0"/>
              <a:t>P</a:t>
            </a:r>
            <a:r>
              <a:rPr lang="en-US" altLang="zh-CN" dirty="0" smtClean="0"/>
              <a:t>rovide </a:t>
            </a:r>
            <a:r>
              <a:rPr lang="en-US" altLang="zh-CN" dirty="0"/>
              <a:t>better visual explanations of CNN model </a:t>
            </a:r>
            <a:r>
              <a:rPr lang="en-US" altLang="zh-CN" dirty="0" smtClean="0"/>
              <a:t>predictions </a:t>
            </a:r>
          </a:p>
          <a:p>
            <a:r>
              <a:rPr lang="en-US" altLang="zh-CN" dirty="0"/>
              <a:t>B</a:t>
            </a:r>
            <a:r>
              <a:rPr lang="en-US" altLang="zh-CN" dirty="0" smtClean="0"/>
              <a:t>etter </a:t>
            </a:r>
            <a:r>
              <a:rPr lang="en-US" altLang="zh-CN" dirty="0"/>
              <a:t>object localization as well as </a:t>
            </a:r>
            <a:r>
              <a:rPr lang="en-US" altLang="zh-CN" dirty="0" smtClean="0"/>
              <a:t>explaining occurrences </a:t>
            </a:r>
            <a:r>
              <a:rPr lang="en-US" altLang="zh-CN" dirty="0"/>
              <a:t>of multiple object instances in a single </a:t>
            </a:r>
            <a:r>
              <a:rPr lang="en-US" altLang="zh-CN" dirty="0" smtClean="0"/>
              <a:t>image</a:t>
            </a:r>
          </a:p>
          <a:p>
            <a:pPr marL="0" indent="0">
              <a:buNone/>
            </a:pPr>
            <a:endParaRPr lang="zh-CN" altLang="en-US" dirty="0"/>
          </a:p>
        </p:txBody>
      </p:sp>
    </p:spTree>
    <p:extLst>
      <p:ext uri="{BB962C8B-B14F-4D97-AF65-F5344CB8AC3E}">
        <p14:creationId xmlns:p14="http://schemas.microsoft.com/office/powerpoint/2010/main" val="390740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301052" y="2047731"/>
            <a:ext cx="7555724" cy="1310065"/>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6" name="矩形 5"/>
          <p:cNvSpPr/>
          <p:nvPr/>
        </p:nvSpPr>
        <p:spPr>
          <a:xfrm>
            <a:off x="1346616" y="3714839"/>
            <a:ext cx="9498767" cy="954107"/>
          </a:xfrm>
          <a:prstGeom prst="rect">
            <a:avLst/>
          </a:prstGeom>
        </p:spPr>
        <p:txBody>
          <a:bodyPr wrap="square">
            <a:spAutoFit/>
          </a:bodyPr>
          <a:lstStyle/>
          <a:p>
            <a:r>
              <a:rPr lang="en-US" altLang="zh-CN" sz="2800" dirty="0"/>
              <a:t>With a single backward pass on the computational graph, all the </a:t>
            </a:r>
            <a:r>
              <a:rPr lang="en-US" altLang="zh-CN" sz="2800" dirty="0"/>
              <a:t>gradient</a:t>
            </a:r>
            <a:r>
              <a:rPr lang="en-US" altLang="zh-CN" sz="2800" dirty="0"/>
              <a:t> weights </a:t>
            </a:r>
            <a:r>
              <a:rPr lang="en-US" altLang="zh-CN" sz="2800" dirty="0" smtClean="0"/>
              <a:t>(as </a:t>
            </a:r>
            <a:r>
              <a:rPr lang="en-US" altLang="zh-CN" sz="2800" dirty="0"/>
              <a:t>defined in </a:t>
            </a:r>
            <a:r>
              <a:rPr lang="en-US" altLang="zh-CN" sz="2800" dirty="0" err="1"/>
              <a:t>Eqn</a:t>
            </a:r>
            <a:r>
              <a:rPr lang="en-US" altLang="zh-CN" sz="2800" dirty="0"/>
              <a:t> 5) can be computed</a:t>
            </a:r>
            <a:endParaRPr lang="zh-CN" altLang="en-US" sz="2800" dirty="0"/>
          </a:p>
        </p:txBody>
      </p:sp>
      <p:pic>
        <p:nvPicPr>
          <p:cNvPr id="7" name="图片 6"/>
          <p:cNvPicPr>
            <a:picLocks noChangeAspect="1"/>
          </p:cNvPicPr>
          <p:nvPr/>
        </p:nvPicPr>
        <p:blipFill>
          <a:blip r:embed="rId4"/>
          <a:stretch>
            <a:fillRect/>
          </a:stretch>
        </p:blipFill>
        <p:spPr>
          <a:xfrm>
            <a:off x="1191211" y="5136031"/>
            <a:ext cx="5775406" cy="1045917"/>
          </a:xfrm>
          <a:prstGeom prst="rect">
            <a:avLst/>
          </a:prstGeom>
        </p:spPr>
      </p:pic>
    </p:spTree>
    <p:extLst>
      <p:ext uri="{BB962C8B-B14F-4D97-AF65-F5344CB8AC3E}">
        <p14:creationId xmlns:p14="http://schemas.microsoft.com/office/powerpoint/2010/main" val="769918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838200" y="1999716"/>
            <a:ext cx="8470692" cy="2271008"/>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Tree>
    <p:extLst>
      <p:ext uri="{BB962C8B-B14F-4D97-AF65-F5344CB8AC3E}">
        <p14:creationId xmlns:p14="http://schemas.microsoft.com/office/powerpoint/2010/main" val="3025126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3" name="内容占位符 2"/>
          <p:cNvSpPr>
            <a:spLocks noGrp="1"/>
          </p:cNvSpPr>
          <p:nvPr>
            <p:ph idx="1"/>
          </p:nvPr>
        </p:nvSpPr>
        <p:spPr/>
        <p:txBody>
          <a:bodyPr/>
          <a:lstStyle/>
          <a:p>
            <a:pPr marL="0" indent="0">
              <a:buNone/>
            </a:pPr>
            <a:r>
              <a:rPr lang="en-US" altLang="zh-CN" dirty="0"/>
              <a:t>For all </a:t>
            </a:r>
            <a:r>
              <a:rPr lang="en-US" altLang="zh-CN" dirty="0" smtClean="0"/>
              <a:t>experiments, we </a:t>
            </a:r>
            <a:r>
              <a:rPr lang="en-US" altLang="zh-CN" dirty="0"/>
              <a:t>used an off-the-shelf </a:t>
            </a:r>
            <a:r>
              <a:rPr lang="en-US" altLang="zh-CN" b="1" dirty="0"/>
              <a:t>VGG-16</a:t>
            </a:r>
            <a:r>
              <a:rPr lang="en-US" altLang="zh-CN" dirty="0"/>
              <a:t> </a:t>
            </a:r>
            <a:r>
              <a:rPr lang="en-US" altLang="zh-CN" dirty="0" smtClean="0"/>
              <a:t> </a:t>
            </a:r>
            <a:r>
              <a:rPr lang="en-US" altLang="zh-CN" dirty="0"/>
              <a:t>model from </a:t>
            </a:r>
            <a:r>
              <a:rPr lang="en-US" altLang="zh-CN" dirty="0" smtClean="0"/>
              <a:t>the </a:t>
            </a:r>
            <a:r>
              <a:rPr lang="en-US" altLang="zh-CN" dirty="0" err="1" smtClean="0"/>
              <a:t>Caffe</a:t>
            </a:r>
            <a:r>
              <a:rPr lang="en-US" altLang="zh-CN" dirty="0" smtClean="0"/>
              <a:t> </a:t>
            </a:r>
            <a:r>
              <a:rPr lang="en-US" altLang="zh-CN" dirty="0"/>
              <a:t>Model Zoo </a:t>
            </a:r>
            <a:r>
              <a:rPr lang="en-US" altLang="zh-CN" dirty="0" smtClean="0"/>
              <a:t>, </a:t>
            </a:r>
            <a:r>
              <a:rPr lang="en-US" altLang="zh-CN" dirty="0"/>
              <a:t>to be consistent with earlier work </a:t>
            </a:r>
            <a:r>
              <a:rPr lang="en-US" altLang="zh-CN" dirty="0" smtClean="0"/>
              <a:t>that used </a:t>
            </a:r>
            <a:r>
              <a:rPr lang="en-US" altLang="zh-CN" dirty="0"/>
              <a:t>the same model </a:t>
            </a:r>
            <a:endParaRPr lang="zh-CN" altLang="en-US" dirty="0"/>
          </a:p>
        </p:txBody>
      </p:sp>
    </p:spTree>
    <p:extLst>
      <p:ext uri="{BB962C8B-B14F-4D97-AF65-F5344CB8AC3E}">
        <p14:creationId xmlns:p14="http://schemas.microsoft.com/office/powerpoint/2010/main" val="2125372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2850278" y="1690688"/>
            <a:ext cx="6491444" cy="4514678"/>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Tree>
    <p:extLst>
      <p:ext uri="{BB962C8B-B14F-4D97-AF65-F5344CB8AC3E}">
        <p14:creationId xmlns:p14="http://schemas.microsoft.com/office/powerpoint/2010/main" val="3126189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b="1" dirty="0" smtClean="0"/>
              <a:t>(I) </a:t>
            </a:r>
            <a:r>
              <a:rPr lang="en-US" altLang="zh-CN" b="1" dirty="0"/>
              <a:t>Average </a:t>
            </a:r>
            <a:r>
              <a:rPr lang="en-US" altLang="zh-CN" b="1" dirty="0" smtClean="0"/>
              <a:t>Drop</a:t>
            </a:r>
          </a:p>
          <a:p>
            <a:pPr marL="0" indent="0">
              <a:buNone/>
            </a:pPr>
            <a:r>
              <a:rPr lang="en-US" altLang="zh-CN" dirty="0"/>
              <a:t>A good explanation map for a </a:t>
            </a:r>
            <a:r>
              <a:rPr lang="en-US" altLang="zh-CN" dirty="0" smtClean="0"/>
              <a:t>class should </a:t>
            </a:r>
            <a:r>
              <a:rPr lang="en-US" altLang="zh-CN" dirty="0"/>
              <a:t>highlight the regions that are most relevant </a:t>
            </a:r>
            <a:r>
              <a:rPr lang="en-US" altLang="zh-CN" dirty="0" smtClean="0"/>
              <a:t>for decision-making</a:t>
            </a:r>
            <a:endParaRPr lang="en-US" altLang="zh-CN" b="1" dirty="0" smtClean="0"/>
          </a:p>
          <a:p>
            <a:r>
              <a:rPr lang="en-US" altLang="zh-CN" b="1" dirty="0"/>
              <a:t>(ii) </a:t>
            </a:r>
            <a:r>
              <a:rPr lang="en-US" altLang="zh-CN" b="1" dirty="0" smtClean="0"/>
              <a:t>Increase </a:t>
            </a:r>
            <a:r>
              <a:rPr lang="en-US" altLang="zh-CN" b="1" dirty="0"/>
              <a:t>in </a:t>
            </a:r>
            <a:r>
              <a:rPr lang="en-US" altLang="zh-CN" b="1" dirty="0" smtClean="0"/>
              <a:t>Confidence</a:t>
            </a:r>
          </a:p>
          <a:p>
            <a:pPr marL="0" indent="0">
              <a:buNone/>
            </a:pPr>
            <a:r>
              <a:rPr lang="en-US" altLang="zh-CN" dirty="0"/>
              <a:t>P</a:t>
            </a:r>
            <a:r>
              <a:rPr lang="en-US" altLang="zh-CN" dirty="0" smtClean="0"/>
              <a:t>roviding only the explanation map region as input (instead of the full image) rather increases the confidence in the prediction</a:t>
            </a:r>
          </a:p>
          <a:p>
            <a:r>
              <a:rPr lang="en-US" altLang="zh-CN" b="1" dirty="0"/>
              <a:t>(iii) </a:t>
            </a:r>
            <a:r>
              <a:rPr lang="en-US" altLang="zh-CN" b="1" dirty="0" smtClean="0"/>
              <a:t>Win</a:t>
            </a:r>
          </a:p>
          <a:p>
            <a:pPr marL="0" indent="0">
              <a:buNone/>
            </a:pPr>
            <a:r>
              <a:rPr lang="en-US" altLang="zh-CN" dirty="0" smtClean="0"/>
              <a:t>Measures </a:t>
            </a:r>
            <a:r>
              <a:rPr lang="en-US" altLang="zh-CN" dirty="0"/>
              <a:t>the number of </a:t>
            </a:r>
            <a:r>
              <a:rPr lang="en-US" altLang="zh-CN" dirty="0" smtClean="0"/>
              <a:t>times in the </a:t>
            </a:r>
            <a:r>
              <a:rPr lang="en-US" altLang="zh-CN" dirty="0"/>
              <a:t>given set of images, the fall in </a:t>
            </a:r>
            <a:r>
              <a:rPr lang="en-US" altLang="zh-CN" dirty="0" smtClean="0"/>
              <a:t>the model’s confidence for </a:t>
            </a:r>
            <a:r>
              <a:rPr lang="en-US" altLang="zh-CN" dirty="0"/>
              <a:t>an explanation map</a:t>
            </a:r>
            <a:endParaRPr lang="zh-CN" altLang="en-US" dirty="0"/>
          </a:p>
        </p:txBody>
      </p:sp>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Tree>
    <p:extLst>
      <p:ext uri="{BB962C8B-B14F-4D97-AF65-F5344CB8AC3E}">
        <p14:creationId xmlns:p14="http://schemas.microsoft.com/office/powerpoint/2010/main" val="4005535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4055854" y="669183"/>
            <a:ext cx="6152448" cy="5992989"/>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Tree>
    <p:extLst>
      <p:ext uri="{BB962C8B-B14F-4D97-AF65-F5344CB8AC3E}">
        <p14:creationId xmlns:p14="http://schemas.microsoft.com/office/powerpoint/2010/main" val="4153340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2106039" y="1027906"/>
            <a:ext cx="8429625" cy="4333875"/>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6" name="矩形 5"/>
          <p:cNvSpPr/>
          <p:nvPr/>
        </p:nvSpPr>
        <p:spPr>
          <a:xfrm>
            <a:off x="1938727" y="5361781"/>
            <a:ext cx="8749260" cy="1384995"/>
          </a:xfrm>
          <a:prstGeom prst="rect">
            <a:avLst/>
          </a:prstGeom>
        </p:spPr>
        <p:txBody>
          <a:bodyPr wrap="square">
            <a:spAutoFit/>
          </a:bodyPr>
          <a:lstStyle/>
          <a:p>
            <a:pPr algn="just"/>
            <a:r>
              <a:rPr lang="en-US" altLang="zh-CN" sz="2800" dirty="0"/>
              <a:t>Grad-CAM++ achieved a score of </a:t>
            </a:r>
            <a:r>
              <a:rPr lang="en-US" altLang="zh-CN" sz="2800" b="1" dirty="0"/>
              <a:t>109.69</a:t>
            </a:r>
            <a:r>
              <a:rPr lang="en-US" altLang="zh-CN" sz="2800" dirty="0"/>
              <a:t> as compared to </a:t>
            </a:r>
            <a:r>
              <a:rPr lang="en-US" altLang="zh-CN" sz="2800" b="1" dirty="0"/>
              <a:t>56.08</a:t>
            </a:r>
            <a:r>
              <a:rPr lang="en-US" altLang="zh-CN" sz="2800" dirty="0"/>
              <a:t> of Grad-CAM. The remaining </a:t>
            </a:r>
            <a:r>
              <a:rPr lang="en-US" altLang="zh-CN" sz="2800" b="1" dirty="0"/>
              <a:t>84.23 was labeled as ”same” </a:t>
            </a:r>
            <a:r>
              <a:rPr lang="en-US" altLang="zh-CN" sz="2800" dirty="0"/>
              <a:t>by the subjects</a:t>
            </a:r>
            <a:endParaRPr lang="zh-CN" altLang="en-US" sz="2800" dirty="0"/>
          </a:p>
        </p:txBody>
      </p:sp>
    </p:spTree>
    <p:extLst>
      <p:ext uri="{BB962C8B-B14F-4D97-AF65-F5344CB8AC3E}">
        <p14:creationId xmlns:p14="http://schemas.microsoft.com/office/powerpoint/2010/main" val="277690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25821"/>
            <a:ext cx="10515600" cy="4351338"/>
          </a:xfrm>
        </p:spPr>
        <p:txBody>
          <a:bodyPr/>
          <a:lstStyle/>
          <a:p>
            <a:r>
              <a:rPr lang="en-US" altLang="zh-CN" b="1" dirty="0"/>
              <a:t>Object </a:t>
            </a:r>
            <a:r>
              <a:rPr lang="en-US" altLang="zh-CN" b="1" dirty="0" smtClean="0"/>
              <a:t>Localization</a:t>
            </a:r>
          </a:p>
          <a:p>
            <a:pPr marL="0" indent="0">
              <a:buNone/>
            </a:pPr>
            <a:r>
              <a:rPr lang="en-US" altLang="zh-CN" dirty="0" smtClean="0"/>
              <a:t>   </a:t>
            </a:r>
            <a:r>
              <a:rPr lang="en-US" altLang="zh-CN" dirty="0" err="1"/>
              <a:t>D</a:t>
            </a:r>
            <a:r>
              <a:rPr lang="en-US" altLang="zh-CN" dirty="0" err="1" smtClean="0"/>
              <a:t>ataset:Pascal</a:t>
            </a:r>
            <a:r>
              <a:rPr lang="en-US" altLang="zh-CN" dirty="0" smtClean="0"/>
              <a:t> VOC 2012</a:t>
            </a:r>
            <a:endParaRPr lang="zh-CN" altLang="en-US" dirty="0"/>
          </a:p>
        </p:txBody>
      </p:sp>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5" name="图片 4"/>
          <p:cNvPicPr>
            <a:picLocks noChangeAspect="1"/>
          </p:cNvPicPr>
          <p:nvPr/>
        </p:nvPicPr>
        <p:blipFill>
          <a:blip r:embed="rId3"/>
          <a:stretch>
            <a:fillRect/>
          </a:stretch>
        </p:blipFill>
        <p:spPr>
          <a:xfrm>
            <a:off x="1495425" y="2537554"/>
            <a:ext cx="9858375" cy="4200525"/>
          </a:xfrm>
          <a:prstGeom prst="rect">
            <a:avLst/>
          </a:prstGeom>
        </p:spPr>
      </p:pic>
      <p:pic>
        <p:nvPicPr>
          <p:cNvPr id="6" name="图片 5"/>
          <p:cNvPicPr>
            <a:picLocks noChangeAspect="1"/>
          </p:cNvPicPr>
          <p:nvPr/>
        </p:nvPicPr>
        <p:blipFill>
          <a:blip r:embed="rId4"/>
          <a:stretch>
            <a:fillRect/>
          </a:stretch>
        </p:blipFill>
        <p:spPr>
          <a:xfrm>
            <a:off x="5493113" y="1525821"/>
            <a:ext cx="6308402" cy="962728"/>
          </a:xfrm>
          <a:prstGeom prst="rect">
            <a:avLst/>
          </a:prstGeom>
        </p:spPr>
      </p:pic>
    </p:spTree>
    <p:extLst>
      <p:ext uri="{BB962C8B-B14F-4D97-AF65-F5344CB8AC3E}">
        <p14:creationId xmlns:p14="http://schemas.microsoft.com/office/powerpoint/2010/main" val="1163153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1969723" y="1690688"/>
            <a:ext cx="7941651" cy="3016223"/>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spTree>
    <p:extLst>
      <p:ext uri="{BB962C8B-B14F-4D97-AF65-F5344CB8AC3E}">
        <p14:creationId xmlns:p14="http://schemas.microsoft.com/office/powerpoint/2010/main" val="1730627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369835" y="1529635"/>
            <a:ext cx="5426132" cy="4796214"/>
          </a:xfrm>
          <a:prstGeom prst="rect">
            <a:avLst/>
          </a:prstGeom>
        </p:spPr>
      </p:pic>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6" name="图片 5"/>
          <p:cNvPicPr>
            <a:picLocks noChangeAspect="1"/>
          </p:cNvPicPr>
          <p:nvPr/>
        </p:nvPicPr>
        <p:blipFill>
          <a:blip r:embed="rId4"/>
          <a:stretch>
            <a:fillRect/>
          </a:stretch>
        </p:blipFill>
        <p:spPr>
          <a:xfrm>
            <a:off x="674784" y="1595171"/>
            <a:ext cx="10842431" cy="4665141"/>
          </a:xfrm>
          <a:prstGeom prst="rect">
            <a:avLst/>
          </a:prstGeom>
        </p:spPr>
      </p:pic>
      <p:pic>
        <p:nvPicPr>
          <p:cNvPr id="7" name="图片 6"/>
          <p:cNvPicPr>
            <a:picLocks noChangeAspect="1"/>
          </p:cNvPicPr>
          <p:nvPr/>
        </p:nvPicPr>
        <p:blipFill>
          <a:blip r:embed="rId5"/>
          <a:stretch>
            <a:fillRect/>
          </a:stretch>
        </p:blipFill>
        <p:spPr>
          <a:xfrm>
            <a:off x="5101691" y="1929696"/>
            <a:ext cx="6252109" cy="3576363"/>
          </a:xfrm>
          <a:prstGeom prst="rect">
            <a:avLst/>
          </a:prstGeom>
        </p:spPr>
      </p:pic>
    </p:spTree>
    <p:extLst>
      <p:ext uri="{BB962C8B-B14F-4D97-AF65-F5344CB8AC3E}">
        <p14:creationId xmlns:p14="http://schemas.microsoft.com/office/powerpoint/2010/main" val="378489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Weaknesses of Grad-CAM </a:t>
            </a:r>
            <a:endParaRPr lang="zh-CN" altLang="en-US" dirty="0"/>
          </a:p>
        </p:txBody>
      </p:sp>
      <p:sp>
        <p:nvSpPr>
          <p:cNvPr id="3" name="内容占位符 2"/>
          <p:cNvSpPr>
            <a:spLocks noGrp="1"/>
          </p:cNvSpPr>
          <p:nvPr>
            <p:ph idx="1"/>
          </p:nvPr>
        </p:nvSpPr>
        <p:spPr/>
        <p:txBody>
          <a:bodyPr/>
          <a:lstStyle/>
          <a:p>
            <a:r>
              <a:rPr lang="en-US" altLang="zh-CN" dirty="0" smtClean="0"/>
              <a:t>performance drops when localizing multiple occurrences of the same class</a:t>
            </a:r>
          </a:p>
          <a:p>
            <a:r>
              <a:rPr lang="en-US" altLang="zh-CN" dirty="0"/>
              <a:t>do not capture the entire object in completeness</a:t>
            </a:r>
            <a:endParaRPr lang="zh-CN" altLang="en-US" dirty="0"/>
          </a:p>
        </p:txBody>
      </p:sp>
    </p:spTree>
    <p:extLst>
      <p:ext uri="{BB962C8B-B14F-4D97-AF65-F5344CB8AC3E}">
        <p14:creationId xmlns:p14="http://schemas.microsoft.com/office/powerpoint/2010/main" val="747423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Does Grad-CAM++ do well because of larger maps?</a:t>
            </a:r>
            <a:endParaRPr lang="zh-CN" altLang="en-US" dirty="0"/>
          </a:p>
        </p:txBody>
      </p:sp>
      <p:sp>
        <p:nvSpPr>
          <p:cNvPr id="4"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5" name="图片 4"/>
          <p:cNvPicPr>
            <a:picLocks noChangeAspect="1"/>
          </p:cNvPicPr>
          <p:nvPr/>
        </p:nvPicPr>
        <p:blipFill>
          <a:blip r:embed="rId3"/>
          <a:stretch>
            <a:fillRect/>
          </a:stretch>
        </p:blipFill>
        <p:spPr>
          <a:xfrm>
            <a:off x="731160" y="2252506"/>
            <a:ext cx="5669640" cy="4380589"/>
          </a:xfrm>
          <a:prstGeom prst="rect">
            <a:avLst/>
          </a:prstGeom>
        </p:spPr>
      </p:pic>
    </p:spTree>
    <p:extLst>
      <p:ext uri="{BB962C8B-B14F-4D97-AF65-F5344CB8AC3E}">
        <p14:creationId xmlns:p14="http://schemas.microsoft.com/office/powerpoint/2010/main" val="1519191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a:t>
            </a:r>
            <a:r>
              <a:rPr lang="en-US" altLang="zh-CN" dirty="0" smtClean="0"/>
              <a:t>hanks</a:t>
            </a:r>
            <a:endParaRPr lang="zh-CN" altLang="en-US" dirty="0"/>
          </a:p>
        </p:txBody>
      </p:sp>
    </p:spTree>
    <p:extLst>
      <p:ext uri="{BB962C8B-B14F-4D97-AF65-F5344CB8AC3E}">
        <p14:creationId xmlns:p14="http://schemas.microsoft.com/office/powerpoint/2010/main" val="331600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355764" y="275604"/>
            <a:ext cx="7209067" cy="5924473"/>
          </a:xfrm>
          <a:prstGeom prst="rect">
            <a:avLst/>
          </a:prstGeom>
        </p:spPr>
      </p:pic>
    </p:spTree>
    <p:extLst>
      <p:ext uri="{BB962C8B-B14F-4D97-AF65-F5344CB8AC3E}">
        <p14:creationId xmlns:p14="http://schemas.microsoft.com/office/powerpoint/2010/main" val="106989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CAM(Class Activation Mapping)</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2936884"/>
            <a:ext cx="5433472" cy="772125"/>
          </a:xfrm>
          <a:prstGeom prst="rect">
            <a:avLst/>
          </a:prstGeom>
        </p:spPr>
      </p:pic>
      <p:sp>
        <p:nvSpPr>
          <p:cNvPr id="5" name="矩形 4"/>
          <p:cNvSpPr/>
          <p:nvPr/>
        </p:nvSpPr>
        <p:spPr>
          <a:xfrm>
            <a:off x="967328" y="1469950"/>
            <a:ext cx="10395679" cy="1661993"/>
          </a:xfrm>
          <a:prstGeom prst="rect">
            <a:avLst/>
          </a:prstGeom>
        </p:spPr>
        <p:txBody>
          <a:bodyPr wrap="square">
            <a:spAutoFit/>
          </a:bodyPr>
          <a:lstStyle/>
          <a:p>
            <a:r>
              <a:rPr lang="en-US" altLang="zh-CN" sz="2800" dirty="0"/>
              <a:t>In CAM, the authors demonstrate that a CNN with a </a:t>
            </a:r>
            <a:r>
              <a:rPr lang="en-US" altLang="zh-CN" sz="2800" b="1" dirty="0"/>
              <a:t>Global Average Pooling </a:t>
            </a:r>
            <a:r>
              <a:rPr lang="en-US" altLang="zh-CN" sz="2800" dirty="0"/>
              <a:t>(GAP) layer shows localization capabilities despite not being explicitly trained to do so</a:t>
            </a:r>
            <a:endParaRPr lang="zh-CN" altLang="en-US" sz="2800" dirty="0"/>
          </a:p>
          <a:p>
            <a:endParaRPr lang="zh-CN" altLang="en-US" dirty="0"/>
          </a:p>
        </p:txBody>
      </p:sp>
      <p:pic>
        <p:nvPicPr>
          <p:cNvPr id="6" name="图片 5"/>
          <p:cNvPicPr>
            <a:picLocks noChangeAspect="1"/>
          </p:cNvPicPr>
          <p:nvPr/>
        </p:nvPicPr>
        <p:blipFill>
          <a:blip r:embed="rId4"/>
          <a:stretch>
            <a:fillRect/>
          </a:stretch>
        </p:blipFill>
        <p:spPr>
          <a:xfrm>
            <a:off x="653321" y="4955205"/>
            <a:ext cx="5733835" cy="1010879"/>
          </a:xfrm>
          <a:prstGeom prst="rect">
            <a:avLst/>
          </a:prstGeom>
        </p:spPr>
      </p:pic>
      <p:sp>
        <p:nvSpPr>
          <p:cNvPr id="7" name="矩形 6"/>
          <p:cNvSpPr/>
          <p:nvPr/>
        </p:nvSpPr>
        <p:spPr>
          <a:xfrm>
            <a:off x="958121" y="3759714"/>
            <a:ext cx="10395679" cy="954107"/>
          </a:xfrm>
          <a:prstGeom prst="rect">
            <a:avLst/>
          </a:prstGeom>
        </p:spPr>
        <p:txBody>
          <a:bodyPr wrap="square">
            <a:spAutoFit/>
          </a:bodyPr>
          <a:lstStyle/>
          <a:p>
            <a:r>
              <a:rPr lang="en-US" altLang="zh-CN" sz="2800" dirty="0"/>
              <a:t>Each spatial location (</a:t>
            </a:r>
            <a:r>
              <a:rPr lang="en-US" altLang="zh-CN" sz="2800" dirty="0" err="1"/>
              <a:t>i</a:t>
            </a:r>
            <a:r>
              <a:rPr lang="en-US" altLang="zh-CN" sz="2800" dirty="0"/>
              <a:t>; j) in the class-specific saliency map L is then calculated as:</a:t>
            </a:r>
            <a:endParaRPr lang="zh-CN" altLang="en-US" sz="2800" dirty="0"/>
          </a:p>
        </p:txBody>
      </p:sp>
    </p:spTree>
    <p:extLst>
      <p:ext uri="{BB962C8B-B14F-4D97-AF65-F5344CB8AC3E}">
        <p14:creationId xmlns:p14="http://schemas.microsoft.com/office/powerpoint/2010/main" val="836603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CAM</a:t>
            </a:r>
            <a:endParaRPr lang="zh-CN" altLang="en-US" sz="4000" dirty="0"/>
          </a:p>
        </p:txBody>
      </p:sp>
      <p:sp>
        <p:nvSpPr>
          <p:cNvPr id="3" name="内容占位符 2"/>
          <p:cNvSpPr>
            <a:spLocks noGrp="1"/>
          </p:cNvSpPr>
          <p:nvPr>
            <p:ph idx="1"/>
          </p:nvPr>
        </p:nvSpPr>
        <p:spPr/>
        <p:txBody>
          <a:bodyPr/>
          <a:lstStyle/>
          <a:p>
            <a:pPr marL="0" indent="0" algn="just">
              <a:lnSpc>
                <a:spcPct val="100000"/>
              </a:lnSpc>
              <a:buNone/>
            </a:pPr>
            <a:r>
              <a:rPr lang="en-US" altLang="zh-CN" dirty="0"/>
              <a:t>CAM estimates these </a:t>
            </a:r>
            <a:r>
              <a:rPr lang="en-US" altLang="zh-CN" b="1" dirty="0"/>
              <a:t>weights</a:t>
            </a:r>
            <a:r>
              <a:rPr lang="en-US" altLang="zh-CN" dirty="0"/>
              <a:t> </a:t>
            </a:r>
            <a:r>
              <a:rPr lang="en-US" altLang="zh-CN" dirty="0" smtClean="0"/>
              <a:t>by </a:t>
            </a:r>
            <a:r>
              <a:rPr lang="en-US" altLang="zh-CN" b="1" dirty="0"/>
              <a:t>training </a:t>
            </a:r>
            <a:r>
              <a:rPr lang="en-US" altLang="zh-CN" b="1" dirty="0" smtClean="0"/>
              <a:t>a linear </a:t>
            </a:r>
            <a:r>
              <a:rPr lang="en-US" altLang="zh-CN" b="1" dirty="0"/>
              <a:t>classifier </a:t>
            </a:r>
            <a:r>
              <a:rPr lang="en-US" altLang="zh-CN" dirty="0"/>
              <a:t>for </a:t>
            </a:r>
            <a:r>
              <a:rPr lang="en-US" altLang="zh-CN" b="1" dirty="0"/>
              <a:t>each</a:t>
            </a:r>
            <a:r>
              <a:rPr lang="en-US" altLang="zh-CN" dirty="0"/>
              <a:t> </a:t>
            </a:r>
            <a:r>
              <a:rPr lang="en-US" altLang="zh-CN" b="1" dirty="0"/>
              <a:t>class c </a:t>
            </a:r>
            <a:r>
              <a:rPr lang="en-US" altLang="zh-CN" dirty="0"/>
              <a:t>using the </a:t>
            </a:r>
            <a:r>
              <a:rPr lang="en-US" altLang="zh-CN" b="1" dirty="0"/>
              <a:t>activation </a:t>
            </a:r>
            <a:r>
              <a:rPr lang="en-US" altLang="zh-CN" b="1" dirty="0" smtClean="0"/>
              <a:t>maps </a:t>
            </a:r>
            <a:r>
              <a:rPr lang="en-US" altLang="zh-CN" dirty="0" smtClean="0"/>
              <a:t>of </a:t>
            </a:r>
            <a:r>
              <a:rPr lang="en-US" altLang="zh-CN" dirty="0"/>
              <a:t>the last convolutional layer generated for a given </a:t>
            </a:r>
            <a:r>
              <a:rPr lang="en-US" altLang="zh-CN" dirty="0" smtClean="0"/>
              <a:t>image. This </a:t>
            </a:r>
            <a:r>
              <a:rPr lang="en-US" altLang="zh-CN" dirty="0"/>
              <a:t>however </a:t>
            </a:r>
            <a:r>
              <a:rPr lang="en-US" altLang="zh-CN" b="1" dirty="0"/>
              <a:t>limits</a:t>
            </a:r>
            <a:r>
              <a:rPr lang="en-US" altLang="zh-CN" dirty="0"/>
              <a:t> its </a:t>
            </a:r>
            <a:r>
              <a:rPr lang="en-US" altLang="zh-CN" dirty="0" err="1"/>
              <a:t>explainability</a:t>
            </a:r>
            <a:r>
              <a:rPr lang="en-US" altLang="zh-CN" dirty="0"/>
              <a:t> prowess to CNNs </a:t>
            </a:r>
            <a:r>
              <a:rPr lang="en-US" altLang="zh-CN" dirty="0" smtClean="0"/>
              <a:t>with a </a:t>
            </a:r>
            <a:r>
              <a:rPr lang="en-US" altLang="zh-CN" dirty="0"/>
              <a:t>GAP penultimate layer, and requires </a:t>
            </a:r>
            <a:r>
              <a:rPr lang="en-US" altLang="zh-CN" b="1" dirty="0"/>
              <a:t>retraining </a:t>
            </a:r>
            <a:r>
              <a:rPr lang="en-US" altLang="zh-CN" dirty="0"/>
              <a:t>of </a:t>
            </a:r>
            <a:r>
              <a:rPr lang="en-US" altLang="zh-CN" dirty="0" smtClean="0"/>
              <a:t>multiple linear </a:t>
            </a:r>
            <a:r>
              <a:rPr lang="en-US" altLang="zh-CN" dirty="0"/>
              <a:t>classifiers (one for each class), after training of </a:t>
            </a:r>
            <a:r>
              <a:rPr lang="en-US" altLang="zh-CN" dirty="0" smtClean="0"/>
              <a:t>the initial mode</a:t>
            </a:r>
            <a:endParaRPr lang="zh-CN" altLang="en-US" dirty="0"/>
          </a:p>
        </p:txBody>
      </p:sp>
    </p:spTree>
    <p:extLst>
      <p:ext uri="{BB962C8B-B14F-4D97-AF65-F5344CB8AC3E}">
        <p14:creationId xmlns:p14="http://schemas.microsoft.com/office/powerpoint/2010/main" val="1092812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Grad-CAM</a:t>
            </a:r>
            <a:endParaRPr lang="zh-CN" altLang="en-US" dirty="0"/>
          </a:p>
        </p:txBody>
      </p:sp>
      <p:pic>
        <p:nvPicPr>
          <p:cNvPr id="4" name="内容占位符 3"/>
          <p:cNvPicPr>
            <a:picLocks noGrp="1" noChangeAspect="1"/>
          </p:cNvPicPr>
          <p:nvPr>
            <p:ph idx="1"/>
          </p:nvPr>
        </p:nvPicPr>
        <p:blipFill>
          <a:blip r:embed="rId3"/>
          <a:stretch>
            <a:fillRect/>
          </a:stretch>
        </p:blipFill>
        <p:spPr>
          <a:xfrm>
            <a:off x="3448752" y="1690688"/>
            <a:ext cx="5941379" cy="1084666"/>
          </a:xfrm>
          <a:prstGeom prst="rect">
            <a:avLst/>
          </a:prstGeom>
        </p:spPr>
      </p:pic>
      <p:sp>
        <p:nvSpPr>
          <p:cNvPr id="5" name="矩形 4"/>
          <p:cNvSpPr/>
          <p:nvPr/>
        </p:nvSpPr>
        <p:spPr>
          <a:xfrm>
            <a:off x="880714" y="3577697"/>
            <a:ext cx="8509417" cy="523220"/>
          </a:xfrm>
          <a:prstGeom prst="rect">
            <a:avLst/>
          </a:prstGeom>
        </p:spPr>
        <p:txBody>
          <a:bodyPr wrap="square">
            <a:spAutoFit/>
          </a:bodyPr>
          <a:lstStyle/>
          <a:p>
            <a:pPr algn="just">
              <a:spcBef>
                <a:spcPts val="1000"/>
              </a:spcBef>
            </a:pPr>
            <a:r>
              <a:rPr lang="en-US" altLang="zh-CN" sz="2800" dirty="0"/>
              <a:t>Z is a constant (number of pixels in the </a:t>
            </a:r>
            <a:r>
              <a:rPr lang="en-US" altLang="zh-CN" sz="2800" dirty="0" smtClean="0"/>
              <a:t>activation map</a:t>
            </a:r>
            <a:r>
              <a:rPr lang="en-US" altLang="zh-CN" sz="2800" dirty="0"/>
              <a:t>)</a:t>
            </a:r>
            <a:endParaRPr lang="zh-CN" altLang="en-US" sz="2800" dirty="0"/>
          </a:p>
        </p:txBody>
      </p:sp>
    </p:spTree>
    <p:extLst>
      <p:ext uri="{BB962C8B-B14F-4D97-AF65-F5344CB8AC3E}">
        <p14:creationId xmlns:p14="http://schemas.microsoft.com/office/powerpoint/2010/main" val="1334040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Grad-CAM</a:t>
            </a:r>
            <a:endParaRPr lang="zh-CN" altLang="en-US" sz="4000" dirty="0"/>
          </a:p>
        </p:txBody>
      </p:sp>
      <p:sp>
        <p:nvSpPr>
          <p:cNvPr id="3" name="内容占位符 2"/>
          <p:cNvSpPr>
            <a:spLocks noGrp="1"/>
          </p:cNvSpPr>
          <p:nvPr>
            <p:ph idx="1"/>
          </p:nvPr>
        </p:nvSpPr>
        <p:spPr/>
        <p:txBody>
          <a:bodyPr/>
          <a:lstStyle/>
          <a:p>
            <a:pPr marL="0" indent="0" algn="just">
              <a:buNone/>
            </a:pPr>
            <a:r>
              <a:rPr lang="en-US" altLang="zh-CN" dirty="0"/>
              <a:t>Grad-CAM can thus work with </a:t>
            </a:r>
            <a:r>
              <a:rPr lang="en-US" altLang="zh-CN" b="1" dirty="0"/>
              <a:t>any deep CNN </a:t>
            </a:r>
            <a:r>
              <a:rPr lang="en-US" altLang="zh-CN" dirty="0" smtClean="0"/>
              <a:t>where the </a:t>
            </a:r>
            <a:r>
              <a:rPr lang="en-US" altLang="zh-CN" dirty="0"/>
              <a:t>final Y </a:t>
            </a:r>
            <a:r>
              <a:rPr lang="en-US" altLang="zh-CN" dirty="0" smtClean="0"/>
              <a:t>is </a:t>
            </a:r>
            <a:r>
              <a:rPr lang="en-US" altLang="zh-CN" dirty="0"/>
              <a:t>a </a:t>
            </a:r>
            <a:r>
              <a:rPr lang="en-US" altLang="zh-CN" b="1" dirty="0"/>
              <a:t>differentiable function </a:t>
            </a:r>
            <a:r>
              <a:rPr lang="en-US" altLang="zh-CN" dirty="0"/>
              <a:t>of the </a:t>
            </a:r>
            <a:r>
              <a:rPr lang="en-US" altLang="zh-CN" dirty="0" smtClean="0"/>
              <a:t>activation maps A, </a:t>
            </a:r>
            <a:r>
              <a:rPr lang="en-US" altLang="zh-CN" b="1" dirty="0"/>
              <a:t>without any retraining </a:t>
            </a:r>
            <a:r>
              <a:rPr lang="en-US" altLang="zh-CN" dirty="0"/>
              <a:t>or architectural modification</a:t>
            </a:r>
            <a:endParaRPr lang="zh-CN" altLang="en-US" dirty="0"/>
          </a:p>
        </p:txBody>
      </p:sp>
    </p:spTree>
    <p:extLst>
      <p:ext uri="{BB962C8B-B14F-4D97-AF65-F5344CB8AC3E}">
        <p14:creationId xmlns:p14="http://schemas.microsoft.com/office/powerpoint/2010/main" val="2434815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Grad-CAM++</a:t>
            </a:r>
            <a:endParaRPr lang="zh-CN" altLang="en-US" sz="4000" dirty="0"/>
          </a:p>
        </p:txBody>
      </p:sp>
      <p:pic>
        <p:nvPicPr>
          <p:cNvPr id="4" name="内容占位符 3"/>
          <p:cNvPicPr>
            <a:picLocks noGrp="1" noChangeAspect="1"/>
          </p:cNvPicPr>
          <p:nvPr>
            <p:ph idx="1"/>
          </p:nvPr>
        </p:nvPicPr>
        <p:blipFill>
          <a:blip r:embed="rId3"/>
          <a:stretch>
            <a:fillRect/>
          </a:stretch>
        </p:blipFill>
        <p:spPr>
          <a:xfrm>
            <a:off x="921270" y="1321043"/>
            <a:ext cx="10349459" cy="5082324"/>
          </a:xfrm>
          <a:prstGeom prst="rect">
            <a:avLst/>
          </a:prstGeom>
        </p:spPr>
      </p:pic>
    </p:spTree>
    <p:extLst>
      <p:ext uri="{BB962C8B-B14F-4D97-AF65-F5344CB8AC3E}">
        <p14:creationId xmlns:p14="http://schemas.microsoft.com/office/powerpoint/2010/main" val="2054968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1360</Words>
  <Application>Microsoft Office PowerPoint</Application>
  <PresentationFormat>宽屏</PresentationFormat>
  <Paragraphs>127</Paragraphs>
  <Slides>31</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URWPalladioL-Roma</vt:lpstr>
      <vt:lpstr>宋体</vt:lpstr>
      <vt:lpstr>Arial</vt:lpstr>
      <vt:lpstr>Calibri</vt:lpstr>
      <vt:lpstr>Calibri Light</vt:lpstr>
      <vt:lpstr>Cambria Math</vt:lpstr>
      <vt:lpstr>Office 主题</vt:lpstr>
      <vt:lpstr>Grad-CAM++: Improved Visual Explanations for Deep Convolutional Networks</vt:lpstr>
      <vt:lpstr>Work</vt:lpstr>
      <vt:lpstr>Weaknesses of Grad-CAM </vt:lpstr>
      <vt:lpstr>PowerPoint 演示文稿</vt:lpstr>
      <vt:lpstr>CAM(Class Activation Mapping)</vt:lpstr>
      <vt:lpstr>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Grad-CAM++</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Grad-CAM++: Improved Visual Explanations for Deep Convolutional Networks</dc:title>
  <dc:creator>lincy</dc:creator>
  <cp:lastModifiedBy>lincy</cp:lastModifiedBy>
  <cp:revision>27</cp:revision>
  <dcterms:created xsi:type="dcterms:W3CDTF">2019-07-18T05:42:26Z</dcterms:created>
  <dcterms:modified xsi:type="dcterms:W3CDTF">2019-07-19T06:25:53Z</dcterms:modified>
</cp:coreProperties>
</file>