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6" r:id="rId9"/>
    <p:sldId id="268" r:id="rId10"/>
    <p:sldId id="267" r:id="rId11"/>
    <p:sldId id="270" r:id="rId12"/>
    <p:sldId id="271" r:id="rId13"/>
    <p:sldId id="269" r:id="rId14"/>
    <p:sldId id="265" r:id="rId15"/>
    <p:sldId id="273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891" autoAdjust="0"/>
  </p:normalViewPr>
  <p:slideViewPr>
    <p:cSldViewPr snapToGrid="0">
      <p:cViewPr varScale="1">
        <p:scale>
          <a:sx n="100" d="100"/>
          <a:sy n="100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CC1-CB88-43A6-8193-8D58DA56FB53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D026A-39ED-4E02-BC91-6957D660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8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latin typeface="Arial" panose="020B0604020202020204" pitchFamily="34" charset="0"/>
              </a:rPr>
              <a:t>在ShuffleNetv1的模块中，大量使用了1x1组卷积，这违背了</a:t>
            </a:r>
            <a:r>
              <a:rPr lang="zh-CN" altLang="zh-CN" b="1" dirty="0" smtClean="0">
                <a:latin typeface="Arial" panose="020B0604020202020204" pitchFamily="34" charset="0"/>
              </a:rPr>
              <a:t>G2</a:t>
            </a:r>
            <a:r>
              <a:rPr lang="zh-CN" altLang="zh-CN" dirty="0" smtClean="0">
                <a:latin typeface="Arial" panose="020B0604020202020204" pitchFamily="34" charset="0"/>
              </a:rPr>
              <a:t>原则，另外v1采用了类似ResNet中的瓶颈层（bottleneck layer），输入和输出通道数不同，这违背了</a:t>
            </a:r>
            <a:r>
              <a:rPr lang="zh-CN" altLang="zh-CN" b="1" dirty="0" smtClean="0">
                <a:latin typeface="Arial" panose="020B0604020202020204" pitchFamily="34" charset="0"/>
              </a:rPr>
              <a:t>G1</a:t>
            </a:r>
            <a:r>
              <a:rPr lang="zh-CN" altLang="zh-CN" dirty="0" smtClean="0">
                <a:latin typeface="Arial" panose="020B0604020202020204" pitchFamily="34" charset="0"/>
              </a:rPr>
              <a:t>原则。同时使用过多的组，也违背了</a:t>
            </a:r>
            <a:r>
              <a:rPr lang="zh-CN" altLang="zh-CN" b="1" dirty="0" smtClean="0">
                <a:latin typeface="Arial" panose="020B0604020202020204" pitchFamily="34" charset="0"/>
              </a:rPr>
              <a:t>G3</a:t>
            </a:r>
            <a:r>
              <a:rPr lang="zh-CN" altLang="zh-CN" dirty="0" smtClean="0">
                <a:latin typeface="Arial" panose="020B0604020202020204" pitchFamily="34" charset="0"/>
              </a:rPr>
              <a:t>原则。短路连接中存在大量的元素级Add运算，这违背了</a:t>
            </a:r>
            <a:r>
              <a:rPr lang="zh-CN" altLang="zh-CN" b="1" dirty="0" smtClean="0">
                <a:latin typeface="Arial" panose="020B0604020202020204" pitchFamily="34" charset="0"/>
              </a:rPr>
              <a:t>G4</a:t>
            </a:r>
            <a:r>
              <a:rPr lang="zh-CN" altLang="zh-CN" dirty="0" smtClean="0">
                <a:latin typeface="Arial" panose="020B0604020202020204" pitchFamily="34" charset="0"/>
              </a:rPr>
              <a:t>原则。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latin typeface="Arial" panose="020B0604020202020204" pitchFamily="34" charset="0"/>
              </a:rPr>
              <a:t>为了改善v1的缺陷，v2版本引入了一种新的运算：channel split。具体来说，在开始时先将输入特征图在通道维度分成两个分支：通道数分别为 </a:t>
            </a:r>
            <a:r>
              <a:rPr lang="en-US" altLang="zh-CN" dirty="0" smtClean="0">
                <a:latin typeface="Arial" panose="020B0604020202020204" pitchFamily="34" charset="0"/>
              </a:rPr>
              <a:t>C-C’ </a:t>
            </a:r>
            <a:r>
              <a:rPr lang="zh-CN" altLang="zh-CN" dirty="0" smtClean="0">
                <a:latin typeface="Arial" panose="020B0604020202020204" pitchFamily="34" charset="0"/>
              </a:rPr>
              <a:t>和</a:t>
            </a:r>
            <a:r>
              <a:rPr lang="en-US" altLang="zh-CN" dirty="0" smtClean="0">
                <a:latin typeface="Arial" panose="020B0604020202020204" pitchFamily="34" charset="0"/>
              </a:rPr>
              <a:t>C’</a:t>
            </a:r>
            <a:r>
              <a:rPr lang="zh-CN" altLang="zh-CN" dirty="0" smtClean="0">
                <a:latin typeface="Arial" panose="020B0604020202020204" pitchFamily="34" charset="0"/>
              </a:rPr>
              <a:t>   </a:t>
            </a:r>
            <a:r>
              <a:rPr lang="zh-CN" altLang="zh-CN" sz="1400" dirty="0" smtClean="0">
                <a:latin typeface="Arial" panose="020B0604020202020204" pitchFamily="34" charset="0"/>
              </a:rPr>
              <a:t> </a:t>
            </a:r>
            <a:r>
              <a:rPr lang="zh-CN" altLang="zh-CN" dirty="0" smtClean="0">
                <a:latin typeface="Arial" panose="020B0604020202020204" pitchFamily="34" charset="0"/>
              </a:rPr>
              <a:t>，实际实现时</a:t>
            </a:r>
            <a:r>
              <a:rPr lang="zh-CN" altLang="en-US" dirty="0" smtClean="0">
                <a:latin typeface="Arial" panose="020B0604020202020204" pitchFamily="34" charset="0"/>
              </a:rPr>
              <a:t>二等分</a:t>
            </a:r>
            <a:r>
              <a:rPr lang="zh-CN" altLang="zh-CN" dirty="0" smtClean="0">
                <a:latin typeface="Arial" panose="020B0604020202020204" pitchFamily="34" charset="0"/>
              </a:rPr>
              <a:t>。左边分支做同等映射，右边的分支包含3个连续的卷积，并且输入和输出通道相同，这符合</a:t>
            </a:r>
            <a:r>
              <a:rPr lang="zh-CN" altLang="zh-CN" b="1" dirty="0" smtClean="0">
                <a:latin typeface="Arial" panose="020B0604020202020204" pitchFamily="34" charset="0"/>
              </a:rPr>
              <a:t>G1</a:t>
            </a:r>
            <a:r>
              <a:rPr lang="zh-CN" altLang="zh-CN" dirty="0" smtClean="0">
                <a:latin typeface="Arial" panose="020B0604020202020204" pitchFamily="34" charset="0"/>
              </a:rPr>
              <a:t>。而且两个1x1卷积不再是组卷积，这符合</a:t>
            </a:r>
            <a:r>
              <a:rPr lang="zh-CN" altLang="zh-CN" b="1" dirty="0" smtClean="0">
                <a:latin typeface="Arial" panose="020B0604020202020204" pitchFamily="34" charset="0"/>
              </a:rPr>
              <a:t>G2</a:t>
            </a:r>
            <a:r>
              <a:rPr lang="zh-CN" altLang="zh-CN" dirty="0" smtClean="0">
                <a:latin typeface="Arial" panose="020B0604020202020204" pitchFamily="34" charset="0"/>
              </a:rPr>
              <a:t>，另外两个分支相当于已经分成两组。两个分支的输出不再是Add元素，而是concat在一起，紧接着是对两个分支concat结果进行channle shuffle，以保证两个分支信息交流。其实concat和channel shuffle可以和下一个模块单元的channel split合成一个元素级运算，这符合原则</a:t>
            </a:r>
            <a:r>
              <a:rPr lang="zh-CN" altLang="zh-CN" b="1" dirty="0" smtClean="0">
                <a:latin typeface="Arial" panose="020B0604020202020204" pitchFamily="34" charset="0"/>
              </a:rPr>
              <a:t>G4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latin typeface="Arial" panose="020B0604020202020204" pitchFamily="34" charset="0"/>
              </a:rPr>
              <a:t>对于下采样模块，不再有channel split，而是每个分支都是直接copy一份输入，每个分支都有stride=2的下采样，最后concat在一起后，特征图空间大小减半，但是通道数翻倍。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D026A-39ED-4E02-BC91-6957D66025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0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latin typeface="Arial" panose="020B0604020202020204" pitchFamily="34" charset="0"/>
              </a:rPr>
              <a:t>在ShuffleNetv1的模块中，大量使用了1x1组卷积，这违背了</a:t>
            </a:r>
            <a:r>
              <a:rPr lang="zh-CN" altLang="zh-CN" b="1" dirty="0" smtClean="0">
                <a:latin typeface="Arial" panose="020B0604020202020204" pitchFamily="34" charset="0"/>
              </a:rPr>
              <a:t>G2</a:t>
            </a:r>
            <a:r>
              <a:rPr lang="zh-CN" altLang="zh-CN" dirty="0" smtClean="0">
                <a:latin typeface="Arial" panose="020B0604020202020204" pitchFamily="34" charset="0"/>
              </a:rPr>
              <a:t>原则，另外v1采用了类似ResNet中的瓶颈层（bottleneck layer），输入和输出通道数不同，这违背了</a:t>
            </a:r>
            <a:r>
              <a:rPr lang="zh-CN" altLang="zh-CN" b="1" dirty="0" smtClean="0">
                <a:latin typeface="Arial" panose="020B0604020202020204" pitchFamily="34" charset="0"/>
              </a:rPr>
              <a:t>G1</a:t>
            </a:r>
            <a:r>
              <a:rPr lang="zh-CN" altLang="zh-CN" dirty="0" smtClean="0">
                <a:latin typeface="Arial" panose="020B0604020202020204" pitchFamily="34" charset="0"/>
              </a:rPr>
              <a:t>原则。同时使用过多的组，也违背了</a:t>
            </a:r>
            <a:r>
              <a:rPr lang="zh-CN" altLang="zh-CN" b="1" dirty="0" smtClean="0">
                <a:latin typeface="Arial" panose="020B0604020202020204" pitchFamily="34" charset="0"/>
              </a:rPr>
              <a:t>G3</a:t>
            </a:r>
            <a:r>
              <a:rPr lang="zh-CN" altLang="zh-CN" dirty="0" smtClean="0">
                <a:latin typeface="Arial" panose="020B0604020202020204" pitchFamily="34" charset="0"/>
              </a:rPr>
              <a:t>原则。短路连接中存在大量的元素级Add运算，这违背了</a:t>
            </a:r>
            <a:r>
              <a:rPr lang="zh-CN" altLang="zh-CN" b="1" dirty="0" smtClean="0">
                <a:latin typeface="Arial" panose="020B0604020202020204" pitchFamily="34" charset="0"/>
              </a:rPr>
              <a:t>G4</a:t>
            </a:r>
            <a:r>
              <a:rPr lang="zh-CN" altLang="zh-CN" dirty="0" smtClean="0">
                <a:latin typeface="Arial" panose="020B0604020202020204" pitchFamily="34" charset="0"/>
              </a:rPr>
              <a:t>原则。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latin typeface="Arial" panose="020B0604020202020204" pitchFamily="34" charset="0"/>
              </a:rPr>
              <a:t>为了改善v1的缺陷，v2版本引入了一种新的运算：channel split。具体来说，在开始时先将输入特征图在通道维度分成两个分支：通道数分别为 </a:t>
            </a:r>
            <a:r>
              <a:rPr lang="en-US" altLang="zh-CN" dirty="0" smtClean="0">
                <a:latin typeface="Arial" panose="020B0604020202020204" pitchFamily="34" charset="0"/>
              </a:rPr>
              <a:t>C-C’ </a:t>
            </a:r>
            <a:r>
              <a:rPr lang="zh-CN" altLang="zh-CN" dirty="0" smtClean="0">
                <a:latin typeface="Arial" panose="020B0604020202020204" pitchFamily="34" charset="0"/>
              </a:rPr>
              <a:t>和</a:t>
            </a:r>
            <a:r>
              <a:rPr lang="en-US" altLang="zh-CN" dirty="0" smtClean="0">
                <a:latin typeface="Arial" panose="020B0604020202020204" pitchFamily="34" charset="0"/>
              </a:rPr>
              <a:t>C’</a:t>
            </a:r>
            <a:r>
              <a:rPr lang="zh-CN" altLang="zh-CN" dirty="0" smtClean="0">
                <a:latin typeface="Arial" panose="020B0604020202020204" pitchFamily="34" charset="0"/>
              </a:rPr>
              <a:t>   </a:t>
            </a:r>
            <a:r>
              <a:rPr lang="zh-CN" altLang="zh-CN" sz="1400" dirty="0" smtClean="0">
                <a:latin typeface="Arial" panose="020B0604020202020204" pitchFamily="34" charset="0"/>
              </a:rPr>
              <a:t> </a:t>
            </a:r>
            <a:r>
              <a:rPr lang="zh-CN" altLang="zh-CN" dirty="0" smtClean="0">
                <a:latin typeface="Arial" panose="020B0604020202020204" pitchFamily="34" charset="0"/>
              </a:rPr>
              <a:t>，实际实现时</a:t>
            </a:r>
            <a:r>
              <a:rPr lang="zh-CN" altLang="en-US" dirty="0" smtClean="0">
                <a:latin typeface="Arial" panose="020B0604020202020204" pitchFamily="34" charset="0"/>
              </a:rPr>
              <a:t>二等分</a:t>
            </a:r>
            <a:r>
              <a:rPr lang="zh-CN" altLang="zh-CN" dirty="0" smtClean="0">
                <a:latin typeface="Arial" panose="020B0604020202020204" pitchFamily="34" charset="0"/>
              </a:rPr>
              <a:t>。左边分支做同等映射，右边的分支包含3个连续的卷积，并且输入和输出通道相同，这符合</a:t>
            </a:r>
            <a:r>
              <a:rPr lang="zh-CN" altLang="zh-CN" b="1" dirty="0" smtClean="0">
                <a:latin typeface="Arial" panose="020B0604020202020204" pitchFamily="34" charset="0"/>
              </a:rPr>
              <a:t>G1</a:t>
            </a:r>
            <a:r>
              <a:rPr lang="zh-CN" altLang="zh-CN" dirty="0" smtClean="0">
                <a:latin typeface="Arial" panose="020B0604020202020204" pitchFamily="34" charset="0"/>
              </a:rPr>
              <a:t>。而且两个1x1卷积不再是组卷积，这符合</a:t>
            </a:r>
            <a:r>
              <a:rPr lang="zh-CN" altLang="zh-CN" b="1" dirty="0" smtClean="0">
                <a:latin typeface="Arial" panose="020B0604020202020204" pitchFamily="34" charset="0"/>
              </a:rPr>
              <a:t>G2</a:t>
            </a:r>
            <a:r>
              <a:rPr lang="zh-CN" altLang="zh-CN" dirty="0" smtClean="0">
                <a:latin typeface="Arial" panose="020B0604020202020204" pitchFamily="34" charset="0"/>
              </a:rPr>
              <a:t>，另外两个分支相当于已经分成两组。两个分支的输出不再是Add元素，而是concat在一起，紧接着是对两个分支concat结果进行channle shuffle，以保证两个分支信息交流。其实concat和channel shuffle可以和下一个模块单元的channel split合成一个元素级运算，这符合原则</a:t>
            </a:r>
            <a:r>
              <a:rPr lang="zh-CN" altLang="zh-CN" b="1" dirty="0" smtClean="0">
                <a:latin typeface="Arial" panose="020B0604020202020204" pitchFamily="34" charset="0"/>
              </a:rPr>
              <a:t>G4</a:t>
            </a:r>
            <a:r>
              <a:rPr lang="zh-CN" altLang="zh-CN" dirty="0" smtClean="0">
                <a:latin typeface="Arial" panose="020B0604020202020204" pitchFamily="34" charset="0"/>
              </a:rPr>
              <a:t>。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 smtClean="0">
                <a:latin typeface="Arial" panose="020B0604020202020204" pitchFamily="34" charset="0"/>
              </a:rPr>
              <a:t>对于下采样模块，不再有channel split，而是每个分支都是直接copy一份输入，每个分支都有stride=2的下采样，最后concat在一起后，特征图空间大小减半，但是通道数翻倍。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D026A-39ED-4E02-BC91-6957D66025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9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D026A-39ED-4E02-BC91-6957D66025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0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74024-60E3-4BB4-A05A-44B3C4E20735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D22A-B370-4D91-B985-64ED7DFBC841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AD18-44EC-4FF7-A8DB-F910477E33DC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9ABC-15EA-444D-B9B5-5D6857675C40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9F97-B2E1-44EA-9691-50C32E7F9D42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C015-FEC5-44FE-AB7D-0648482CEAA3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8F33-9587-4F3A-AE01-610B729BC84C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6A1E-F4F0-448B-84EA-1867740F2AA5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E590-97AE-44B6-A06C-420607275016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47FF-CD3F-45C4-9804-3393B4615B33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B064-56DF-4B42-AC64-5E3486777BE5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2E7C-7BAE-4799-9AE2-7F3022A44D88}" type="datetime1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err="1"/>
              <a:t>ShuffleNet</a:t>
            </a:r>
            <a:r>
              <a:rPr lang="en-US" altLang="zh-CN" sz="4000" dirty="0"/>
              <a:t>: An Extremely Efficient Convolutional Neural Network for Mobile</a:t>
            </a:r>
            <a:br>
              <a:rPr lang="en-US" altLang="zh-CN" sz="4000" dirty="0"/>
            </a:br>
            <a:r>
              <a:rPr lang="en-US" altLang="zh-CN" sz="4000" dirty="0" smtClean="0"/>
              <a:t>Devices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25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当输入、输出</a:t>
            </a:r>
            <a:r>
              <a:rPr lang="en-US" altLang="zh-CN" dirty="0"/>
              <a:t>channels</a:t>
            </a:r>
            <a:r>
              <a:rPr lang="zh-CN" altLang="en-US" dirty="0"/>
              <a:t>数目相同时，</a:t>
            </a:r>
            <a:r>
              <a:rPr lang="en-US" altLang="zh-CN" dirty="0" err="1"/>
              <a:t>conv</a:t>
            </a:r>
            <a:r>
              <a:rPr lang="zh-CN" altLang="en-US" dirty="0"/>
              <a:t>计算所需的</a:t>
            </a:r>
            <a:r>
              <a:rPr lang="en-US" altLang="zh-CN" dirty="0"/>
              <a:t>MAC(memory access cost)</a:t>
            </a:r>
            <a:r>
              <a:rPr lang="zh-CN" altLang="en-US" dirty="0"/>
              <a:t>最为节省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过多的</a:t>
            </a:r>
            <a:r>
              <a:rPr lang="en-US" altLang="zh-CN" dirty="0"/>
              <a:t>Group convolution</a:t>
            </a:r>
            <a:r>
              <a:rPr lang="zh-CN" altLang="en-US" dirty="0"/>
              <a:t>会加大</a:t>
            </a:r>
            <a:r>
              <a:rPr lang="en-US" altLang="zh-CN" dirty="0"/>
              <a:t>MAC</a:t>
            </a:r>
            <a:r>
              <a:rPr lang="zh-CN" altLang="en-US" dirty="0"/>
              <a:t>开销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网络结构整体的碎片化会减少其可并行优化的程序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Element-wise</a:t>
            </a:r>
            <a:r>
              <a:rPr lang="zh-CN" altLang="en-US" dirty="0"/>
              <a:t>操作会消耗较多的时间，不可小视。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24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662" y="776539"/>
            <a:ext cx="7666667" cy="24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62" y="3612463"/>
            <a:ext cx="7619048" cy="240952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当输入、输出</a:t>
            </a:r>
            <a:r>
              <a:rPr lang="en-US" altLang="zh-CN" dirty="0"/>
              <a:t>channels</a:t>
            </a:r>
            <a:r>
              <a:rPr lang="zh-CN" altLang="en-US" dirty="0"/>
              <a:t>数目相同时，</a:t>
            </a:r>
            <a:r>
              <a:rPr lang="en-US" altLang="zh-CN" dirty="0" err="1"/>
              <a:t>conv</a:t>
            </a:r>
            <a:r>
              <a:rPr lang="zh-CN" altLang="en-US" dirty="0"/>
              <a:t>计算所需的</a:t>
            </a:r>
            <a:r>
              <a:rPr lang="en-US" altLang="zh-CN" dirty="0"/>
              <a:t>MAC(memory access cost)</a:t>
            </a:r>
            <a:r>
              <a:rPr lang="zh-CN" altLang="en-US" dirty="0"/>
              <a:t>最为节省。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493209" y="6021987"/>
            <a:ext cx="4462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过多的</a:t>
            </a:r>
            <a:r>
              <a:rPr lang="en-US" altLang="zh-CN" dirty="0"/>
              <a:t>Group convolution</a:t>
            </a:r>
            <a:r>
              <a:rPr lang="zh-CN" altLang="en-US" dirty="0"/>
              <a:t>会加大</a:t>
            </a:r>
            <a:r>
              <a:rPr lang="en-US" altLang="zh-CN" dirty="0"/>
              <a:t>MAC</a:t>
            </a:r>
            <a:r>
              <a:rPr lang="zh-CN" altLang="en-US" dirty="0"/>
              <a:t>开销。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01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90" y="588568"/>
            <a:ext cx="7485714" cy="26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390" y="3654991"/>
            <a:ext cx="7676190" cy="259047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49094" y="324433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网络结构整体的碎片化会减少其可并行优化的程序。</a:t>
            </a:r>
          </a:p>
        </p:txBody>
      </p:sp>
      <p:sp>
        <p:nvSpPr>
          <p:cNvPr id="3" name="矩形 2"/>
          <p:cNvSpPr/>
          <p:nvPr/>
        </p:nvSpPr>
        <p:spPr>
          <a:xfrm>
            <a:off x="4209655" y="6102126"/>
            <a:ext cx="37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Element-wise</a:t>
            </a:r>
            <a:r>
              <a:rPr lang="zh-CN" altLang="en-US" dirty="0"/>
              <a:t>操作会消耗较多的时间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74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使用了</a:t>
            </a:r>
            <a:r>
              <a:rPr lang="en-US" altLang="zh-CN" dirty="0"/>
              <a:t>bottleneck 1x1 group </a:t>
            </a:r>
            <a:r>
              <a:rPr lang="en-US" altLang="zh-CN" dirty="0" err="1"/>
              <a:t>conv</a:t>
            </a:r>
            <a:r>
              <a:rPr lang="zh-CN" altLang="en-US" dirty="0"/>
              <a:t>与</a:t>
            </a:r>
            <a:r>
              <a:rPr lang="en-US" altLang="zh-CN" dirty="0"/>
              <a:t>module</a:t>
            </a:r>
            <a:r>
              <a:rPr lang="zh-CN" altLang="en-US" dirty="0"/>
              <a:t>最后的</a:t>
            </a:r>
            <a:r>
              <a:rPr lang="en-US" altLang="zh-CN" dirty="0"/>
              <a:t>1x1 group </a:t>
            </a:r>
            <a:r>
              <a:rPr lang="en-US" altLang="zh-CN" dirty="0" err="1"/>
              <a:t>conv</a:t>
            </a:r>
            <a:r>
              <a:rPr lang="en-US" altLang="zh-CN" dirty="0"/>
              <a:t> pointwise</a:t>
            </a:r>
            <a:r>
              <a:rPr lang="zh-CN" altLang="en-US" dirty="0"/>
              <a:t>模块，使得</a:t>
            </a:r>
            <a:r>
              <a:rPr lang="en-US" altLang="zh-CN" dirty="0"/>
              <a:t>input channels</a:t>
            </a:r>
            <a:r>
              <a:rPr lang="zh-CN" altLang="en-US" dirty="0"/>
              <a:t>数目与</a:t>
            </a:r>
            <a:r>
              <a:rPr lang="en-US" altLang="zh-CN" dirty="0"/>
              <a:t>output channels</a:t>
            </a:r>
            <a:r>
              <a:rPr lang="zh-CN" altLang="en-US" dirty="0"/>
              <a:t>数目差别较大，违反了上述规则一与规则二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其次</a:t>
            </a:r>
            <a:r>
              <a:rPr lang="zh-CN" altLang="en-US" dirty="0"/>
              <a:t>由于它整体网络结构中过多的</a:t>
            </a:r>
            <a:r>
              <a:rPr lang="en-US" altLang="zh-CN" dirty="0"/>
              <a:t>group </a:t>
            </a:r>
            <a:r>
              <a:rPr lang="en-US" altLang="zh-CN" dirty="0" err="1"/>
              <a:t>conv</a:t>
            </a:r>
            <a:r>
              <a:rPr lang="zh-CN" altLang="en-US" dirty="0"/>
              <a:t>操作的使用从而违反了上述规则三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最后</a:t>
            </a:r>
            <a:r>
              <a:rPr lang="zh-CN" altLang="en-US" dirty="0"/>
              <a:t>类似于</a:t>
            </a:r>
            <a:r>
              <a:rPr lang="en-US" altLang="zh-CN" dirty="0"/>
              <a:t>Residual</a:t>
            </a:r>
            <a:r>
              <a:rPr lang="zh-CN" altLang="en-US" dirty="0"/>
              <a:t>模块中的大量</a:t>
            </a:r>
            <a:r>
              <a:rPr lang="en-US" altLang="zh-CN" dirty="0"/>
              <a:t>Element-wise sum</a:t>
            </a:r>
            <a:r>
              <a:rPr lang="zh-CN" altLang="en-US" dirty="0"/>
              <a:t>的使用则进而违反了上述规则四。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9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2287" y="454024"/>
            <a:ext cx="7351792" cy="435133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079" y="4978280"/>
            <a:ext cx="8990476" cy="13238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43353" y="3117273"/>
            <a:ext cx="3042458" cy="46551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84021" y="1316182"/>
            <a:ext cx="1022465" cy="429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26823" y="3269673"/>
            <a:ext cx="897774" cy="465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43105" y="931025"/>
            <a:ext cx="922713" cy="457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9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582" y="1213659"/>
            <a:ext cx="8082265" cy="4660646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48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0509" y="0"/>
            <a:ext cx="5430982" cy="6855068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8915400" y="6492875"/>
            <a:ext cx="4114800" cy="365125"/>
          </a:xfrm>
        </p:spPr>
        <p:txBody>
          <a:bodyPr/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22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8876"/>
            <a:ext cx="10515600" cy="4351338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）卷积核分解，使用</a:t>
            </a:r>
            <a:r>
              <a:rPr lang="en-US" altLang="zh-CN" dirty="0"/>
              <a:t>1×N</a:t>
            </a:r>
            <a:r>
              <a:rPr lang="zh-CN" altLang="en-US" dirty="0"/>
              <a:t>和</a:t>
            </a:r>
            <a:r>
              <a:rPr lang="en-US" altLang="zh-CN" dirty="0"/>
              <a:t>N×1</a:t>
            </a:r>
            <a:r>
              <a:rPr lang="zh-CN" altLang="en-US" dirty="0"/>
              <a:t>的卷积核代替</a:t>
            </a:r>
            <a:r>
              <a:rPr lang="en-US" altLang="zh-CN" dirty="0"/>
              <a:t>N×N</a:t>
            </a:r>
            <a:r>
              <a:rPr lang="zh-CN" altLang="en-US" dirty="0"/>
              <a:t>的卷积核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</a:t>
            </a:r>
            <a:r>
              <a:rPr lang="en-US" altLang="zh-CN" dirty="0"/>
              <a:t>bottleneck</a:t>
            </a:r>
            <a:r>
              <a:rPr lang="zh-CN" altLang="en-US" dirty="0"/>
              <a:t>结构，以</a:t>
            </a:r>
            <a:r>
              <a:rPr lang="en-US" altLang="zh-CN" dirty="0" err="1"/>
              <a:t>SqueezeNet</a:t>
            </a:r>
            <a:r>
              <a:rPr lang="zh-CN" altLang="en-US" dirty="0"/>
              <a:t>为代表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）以低精度浮点数保存，例如</a:t>
            </a:r>
            <a:r>
              <a:rPr lang="en-US" altLang="zh-CN" dirty="0"/>
              <a:t>Deep Compression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）冗余卷积核剪枝及哈弗曼编码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68" y="4168771"/>
            <a:ext cx="4233950" cy="24801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35" y="4056110"/>
            <a:ext cx="3369424" cy="261433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5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追溯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Alexnet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1070" r="1090"/>
          <a:stretch/>
        </p:blipFill>
        <p:spPr>
          <a:xfrm>
            <a:off x="684889" y="1690688"/>
            <a:ext cx="10822222" cy="3788944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513" y="5147756"/>
            <a:ext cx="3923809" cy="16000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06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Depthwise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Conv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5" y="2300071"/>
            <a:ext cx="3951240" cy="2330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288" y="1974472"/>
            <a:ext cx="4802836" cy="43554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4" y="4630561"/>
            <a:ext cx="4660668" cy="186894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15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+ Channel Shuffle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808"/>
            <a:ext cx="10515600" cy="4164972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62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484" y="1466245"/>
            <a:ext cx="9122644" cy="4351338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46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83" y="119583"/>
            <a:ext cx="7570701" cy="33723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760" y="4231056"/>
            <a:ext cx="5996248" cy="225299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264429" y="573578"/>
            <a:ext cx="2535382" cy="149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15200" y="573578"/>
            <a:ext cx="18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Number of groups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50087" y="4513811"/>
            <a:ext cx="523702" cy="187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9367" y="58377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13× actual </a:t>
            </a:r>
            <a:r>
              <a:rPr lang="en-US" altLang="zh-CN" dirty="0"/>
              <a:t>speedup over </a:t>
            </a:r>
            <a:r>
              <a:rPr lang="en-US" altLang="zh-CN" dirty="0" err="1"/>
              <a:t>AlexNet</a:t>
            </a:r>
            <a:r>
              <a:rPr lang="en-US" altLang="zh-CN" dirty="0"/>
              <a:t> while main-</a:t>
            </a:r>
          </a:p>
          <a:p>
            <a:r>
              <a:rPr lang="en-US" altLang="zh-CN" dirty="0" err="1"/>
              <a:t>taining</a:t>
            </a:r>
            <a:r>
              <a:rPr lang="en-US" altLang="zh-CN" dirty="0"/>
              <a:t> comparable accuracy.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6" y="4513811"/>
            <a:ext cx="5038725" cy="1809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082113" y="2663309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Floating-point Operations Per Second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235300" y="2773160"/>
            <a:ext cx="2535382" cy="149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68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err="1"/>
              <a:t>ShuffleNet</a:t>
            </a:r>
            <a:r>
              <a:rPr lang="en-US" altLang="zh-CN" sz="4000" dirty="0"/>
              <a:t> V2: Practical Guidelines for Efficient</a:t>
            </a:r>
            <a:br>
              <a:rPr lang="en-US" altLang="zh-CN" sz="4000" dirty="0"/>
            </a:br>
            <a:r>
              <a:rPr lang="en-US" altLang="zh-CN" sz="4000" dirty="0"/>
              <a:t>CNN Architecture Design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63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36" y="1830294"/>
            <a:ext cx="7838095" cy="3114286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15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911</Words>
  <Application>Microsoft Office PowerPoint</Application>
  <PresentationFormat>宽屏</PresentationFormat>
  <Paragraphs>49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宋体</vt:lpstr>
      <vt:lpstr>Arial</vt:lpstr>
      <vt:lpstr>Calibri</vt:lpstr>
      <vt:lpstr>Calibri Light</vt:lpstr>
      <vt:lpstr>Office 主题</vt:lpstr>
      <vt:lpstr>ShuffleNet: An Extremely Efficient Convolutional Neural Network for Mobile Devices</vt:lpstr>
      <vt:lpstr>轻量模型</vt:lpstr>
      <vt:lpstr>追溯到Alexnet</vt:lpstr>
      <vt:lpstr>Group Conv &amp; Depthwise Conv</vt:lpstr>
      <vt:lpstr>G Conv + Channel Shuffle</vt:lpstr>
      <vt:lpstr>PowerPoint 演示文稿</vt:lpstr>
      <vt:lpstr>PowerPoint 演示文稿</vt:lpstr>
      <vt:lpstr>ShuffleNet V2: Practical Guidelines for Efficient CNN Architecture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sunhow</dc:creator>
  <cp:lastModifiedBy>微软用户</cp:lastModifiedBy>
  <cp:revision>52</cp:revision>
  <dcterms:created xsi:type="dcterms:W3CDTF">2018-12-21T06:13:35Z</dcterms:created>
  <dcterms:modified xsi:type="dcterms:W3CDTF">2018-12-22T06:17:17Z</dcterms:modified>
</cp:coreProperties>
</file>