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2DE17-E1B9-4C7F-AC52-2EA6F903E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885539-4E3F-425C-94E0-946E1BFB5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195EBF-F582-4485-B469-8B279200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EBB-3708-454B-96C2-E83E8C2DCD5F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0772E-DC60-4C4B-8CBD-A647D2ED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EBCF7-49BC-4F16-8504-3CA3D86B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70CA-5FFC-457C-AD39-8A76A2775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21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82E19-4D4B-4D2B-BE33-DFB34A5D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44411-BE89-4DA7-A78D-D307B3936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58CD2-4993-476C-B645-5F9ABEB9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EBB-3708-454B-96C2-E83E8C2DCD5F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42C46-A91E-4397-8AF2-05C2A533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C331A-8D22-42A4-9BAC-12E04B76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70CA-5FFC-457C-AD39-8A76A2775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18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CAC96C-4A05-4CC7-B915-DF8131867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9F9137-3914-4C9E-9F90-397BD2FD4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A668D-CE07-4C8C-90E0-90643199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EBB-3708-454B-96C2-E83E8C2DCD5F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4FC554-066F-4017-BF83-07F52DF1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A22CB-6530-4070-8D2A-D72C26E5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70CA-5FFC-457C-AD39-8A76A2775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4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76A13-6A9B-474B-B20D-00694555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F65AF-DDC3-4A28-A5AD-5E7A7E93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AB2DD-064B-4EA3-866C-371CC4E4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EBB-3708-454B-96C2-E83E8C2DCD5F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C3EAD3-2971-4117-8878-9780D63A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FEC28-BF93-43CE-96AC-8FECFEDA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70CA-5FFC-457C-AD39-8A76A2775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2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290B9-F97F-4D1C-BEE6-3FE13D07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0964D6-91CA-44EE-BE18-0D3298A7C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60C7B-9986-4EF1-BFDF-0BE9EE52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EBB-3708-454B-96C2-E83E8C2DCD5F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C3FBF-E7EA-4CF3-B1A8-AD5E78D0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564B74-B60D-4F62-BC2D-75572942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70CA-5FFC-457C-AD39-8A76A2775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71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DDA06-3995-468E-9A19-637D1386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B4C975-77F8-4842-B57F-BCA2F255B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7272A4-3279-41DB-A6C3-7BB5D45F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50B437-24F2-47F8-B503-4DEE0131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EBB-3708-454B-96C2-E83E8C2DCD5F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4ADDD-C965-46B9-826C-DC8FBD34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328E3-50A3-461E-BE1B-EF04CA09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70CA-5FFC-457C-AD39-8A76A2775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76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92628-6194-42CB-AD98-33250657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F030DF-3A19-4FCC-BF78-188247E09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F6F67C-7B6D-4CE5-B12D-5904A62ED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B894A7-C0BB-459B-AD72-BFAD45189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7EA854-D03C-46BC-8A21-B61689999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F414DD-FB84-4DA6-97B6-2E94F865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EBB-3708-454B-96C2-E83E8C2DCD5F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C21587-6B04-41E2-A7D6-DE9FABA4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FBAFAC-7D28-4907-A78C-9FD0BEEB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70CA-5FFC-457C-AD39-8A76A2775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DBC76-B3E6-4DF1-8562-9BF6853E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331A7A-34AB-4DA1-A11E-8A86F8BC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EBB-3708-454B-96C2-E83E8C2DCD5F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26BAD3-595D-4EB5-A1A0-A8ED2C4B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49018C-4935-4D77-8F92-C0BEF587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70CA-5FFC-457C-AD39-8A76A2775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68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C0E89-7F0B-4419-9071-FABDE64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EBB-3708-454B-96C2-E83E8C2DCD5F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E65399-BFEB-4A0B-960C-77876C3F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9413BD-FC56-47B1-8A76-AF15D094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70CA-5FFC-457C-AD39-8A76A2775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9C16-ACE3-4E5A-9088-853A4AB9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8546E-5694-43F6-89C4-3F18EFCFF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203F33-46D9-46B1-87DD-4E34D3788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E61D5-0767-49CC-94A0-36F5C5A0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EBB-3708-454B-96C2-E83E8C2DCD5F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3028C-4075-403B-B289-83CC1223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46F95-8F80-462F-9989-F6FED2F3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70CA-5FFC-457C-AD39-8A76A2775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303D3-B841-49F3-BE52-08E49940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FC3A8D-1A09-493A-AA86-C4058CDDC0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D4765-9B2E-4A0A-8553-3863D3193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7CF2D-74AB-4FE2-94E0-5BEE9C95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2EBB-3708-454B-96C2-E83E8C2DCD5F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65FF21-9143-4E4A-BDCF-F1D148B6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3A16B-ACCA-4206-93FF-2160A9FA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70CA-5FFC-457C-AD39-8A76A2775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5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58DEA7-9283-4B90-8585-D48110A0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48FF1-E04E-4822-9861-1D72B35B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2B038-2C26-4439-9231-886811B09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2EBB-3708-454B-96C2-E83E8C2DCD5F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89599E-4BA9-4FD3-98F7-C3FCF4FB8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781B2-9D12-499C-9E91-E73B2E6ED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70CA-5FFC-457C-AD39-8A76A2775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1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ACBA14-D797-49A0-937F-354D26B1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74" y="1658362"/>
            <a:ext cx="9830652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1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543A80-0183-4D65-9E83-846F342A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95" y="-109564"/>
            <a:ext cx="8893983" cy="3526560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650C9129-AD6B-40F5-86DE-C81BF513F4A2}"/>
              </a:ext>
            </a:extLst>
          </p:cNvPr>
          <p:cNvSpPr txBox="1"/>
          <p:nvPr/>
        </p:nvSpPr>
        <p:spPr>
          <a:xfrm>
            <a:off x="1195650" y="4255493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 x h x w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22A1069-41BA-498A-ABA9-4A70210C82AC}"/>
              </a:ext>
            </a:extLst>
          </p:cNvPr>
          <p:cNvSpPr/>
          <p:nvPr/>
        </p:nvSpPr>
        <p:spPr>
          <a:xfrm>
            <a:off x="2534613" y="4247753"/>
            <a:ext cx="67873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F281AF1-8724-4B43-BFA7-C4B81FDEE79B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 flipV="1">
            <a:off x="2225099" y="4436289"/>
            <a:ext cx="309514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FE9D26C-014F-4B2E-A150-A79A57EF1BF3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3213343" y="4436289"/>
            <a:ext cx="350719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0CD21009-2848-45BB-A3FB-89B03262D563}"/>
              </a:ext>
            </a:extLst>
          </p:cNvPr>
          <p:cNvSpPr txBox="1"/>
          <p:nvPr/>
        </p:nvSpPr>
        <p:spPr>
          <a:xfrm>
            <a:off x="3564062" y="4255493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 x </a:t>
            </a:r>
            <a:r>
              <a:rPr lang="en-US" altLang="zh-CN" dirty="0" err="1"/>
              <a:t>hw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CA70B5B-54AB-432E-BB15-119184CD3D60}"/>
              </a:ext>
            </a:extLst>
          </p:cNvPr>
          <p:cNvSpPr/>
          <p:nvPr/>
        </p:nvSpPr>
        <p:spPr>
          <a:xfrm>
            <a:off x="3739421" y="5228139"/>
            <a:ext cx="678730" cy="595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 x k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E6C524E-5F5A-4382-8636-6D2C44CDA4C3}"/>
              </a:ext>
            </a:extLst>
          </p:cNvPr>
          <p:cNvSpPr txBox="1"/>
          <p:nvPr/>
        </p:nvSpPr>
        <p:spPr>
          <a:xfrm>
            <a:off x="5184437" y="4858807"/>
            <a:ext cx="28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1171707-B175-417D-B9EF-A374BFB0281F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4593511" y="4440159"/>
            <a:ext cx="590926" cy="603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389E610B-7A14-4BE3-8B2F-63C92C66DF29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 flipV="1">
            <a:off x="4418151" y="5043473"/>
            <a:ext cx="766286" cy="482367"/>
          </a:xfrm>
          <a:prstGeom prst="bentConnector3">
            <a:avLst>
              <a:gd name="adj1" fmla="val 59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E6E2E64-0C73-4149-96D0-90AF83BCE9AB}"/>
              </a:ext>
            </a:extLst>
          </p:cNvPr>
          <p:cNvSpPr txBox="1"/>
          <p:nvPr/>
        </p:nvSpPr>
        <p:spPr>
          <a:xfrm>
            <a:off x="5775363" y="4858807"/>
            <a:ext cx="9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hw</a:t>
            </a:r>
            <a:r>
              <a:rPr lang="en-US" altLang="zh-CN" dirty="0"/>
              <a:t> x k</a:t>
            </a:r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E5203509-C6B2-4A76-BBB8-E3BAA70E2BA0}"/>
              </a:ext>
            </a:extLst>
          </p:cNvPr>
          <p:cNvCxnSpPr>
            <a:cxnSpLocks/>
            <a:stCxn id="73" idx="3"/>
            <a:endCxn id="76" idx="1"/>
          </p:cNvCxnSpPr>
          <p:nvPr/>
        </p:nvCxnSpPr>
        <p:spPr>
          <a:xfrm>
            <a:off x="5470093" y="5043473"/>
            <a:ext cx="305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D53143EB-35A4-4FB6-B25A-2CB2DB1AFB6E}"/>
              </a:ext>
            </a:extLst>
          </p:cNvPr>
          <p:cNvCxnSpPr>
            <a:cxnSpLocks/>
            <a:stCxn id="71" idx="0"/>
            <a:endCxn id="79" idx="1"/>
          </p:cNvCxnSpPr>
          <p:nvPr/>
        </p:nvCxnSpPr>
        <p:spPr>
          <a:xfrm rot="16200000" flipH="1">
            <a:off x="5746384" y="2587895"/>
            <a:ext cx="208253" cy="3543448"/>
          </a:xfrm>
          <a:prstGeom prst="bentConnector4">
            <a:avLst>
              <a:gd name="adj1" fmla="val -109770"/>
              <a:gd name="adj2" fmla="val 57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1EB973B8-5DD5-4410-B30D-8A41256D2F6F}"/>
              </a:ext>
            </a:extLst>
          </p:cNvPr>
          <p:cNvSpPr txBox="1"/>
          <p:nvPr/>
        </p:nvSpPr>
        <p:spPr>
          <a:xfrm>
            <a:off x="7622235" y="427908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5E7B8155-B116-4DF8-BD36-AD4471917A10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6763134" y="4463746"/>
            <a:ext cx="859101" cy="579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C701C4A3-21CE-4E27-B5CD-33EDCC869192}"/>
              </a:ext>
            </a:extLst>
          </p:cNvPr>
          <p:cNvSpPr txBox="1"/>
          <p:nvPr/>
        </p:nvSpPr>
        <p:spPr>
          <a:xfrm>
            <a:off x="8234150" y="427908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x k</a:t>
            </a:r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976F845-9E25-49B2-96B3-AC9C62576E3E}"/>
              </a:ext>
            </a:extLst>
          </p:cNvPr>
          <p:cNvCxnSpPr>
            <a:endCxn id="81" idx="1"/>
          </p:cNvCxnSpPr>
          <p:nvPr/>
        </p:nvCxnSpPr>
        <p:spPr>
          <a:xfrm>
            <a:off x="7898526" y="4463746"/>
            <a:ext cx="335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8955E419-2612-4815-A184-37ED8AF8D297}"/>
              </a:ext>
            </a:extLst>
          </p:cNvPr>
          <p:cNvCxnSpPr>
            <a:stCxn id="81" idx="2"/>
            <a:endCxn id="72" idx="2"/>
          </p:cNvCxnSpPr>
          <p:nvPr/>
        </p:nvCxnSpPr>
        <p:spPr>
          <a:xfrm rot="5400000">
            <a:off x="5724877" y="3002322"/>
            <a:ext cx="1175128" cy="4467309"/>
          </a:xfrm>
          <a:prstGeom prst="curvedConnector3">
            <a:avLst>
              <a:gd name="adj1" fmla="val 149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9590E284-41D4-4610-8D7D-1355B0225F5B}"/>
              </a:ext>
            </a:extLst>
          </p:cNvPr>
          <p:cNvCxnSpPr>
            <a:cxnSpLocks/>
            <a:stCxn id="81" idx="3"/>
            <a:endCxn id="86" idx="1"/>
          </p:cNvCxnSpPr>
          <p:nvPr/>
        </p:nvCxnSpPr>
        <p:spPr>
          <a:xfrm>
            <a:off x="8858039" y="4463746"/>
            <a:ext cx="925327" cy="772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611712D4-67E6-4B0B-BDEB-7F210594A4F8}"/>
              </a:ext>
            </a:extLst>
          </p:cNvPr>
          <p:cNvCxnSpPr>
            <a:cxnSpLocks/>
            <a:stCxn id="76" idx="2"/>
            <a:endCxn id="86" idx="1"/>
          </p:cNvCxnSpPr>
          <p:nvPr/>
        </p:nvCxnSpPr>
        <p:spPr>
          <a:xfrm rot="16200000" flipH="1">
            <a:off x="8022389" y="3474998"/>
            <a:ext cx="7837" cy="3514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5C399B3A-DC0E-4B42-9EC5-BEE574F00EA7}"/>
              </a:ext>
            </a:extLst>
          </p:cNvPr>
          <p:cNvSpPr txBox="1"/>
          <p:nvPr/>
        </p:nvSpPr>
        <p:spPr>
          <a:xfrm>
            <a:off x="9783366" y="5051310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 x h x w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B61F4B9-D4A8-4497-B32E-4E590D8B3573}"/>
              </a:ext>
            </a:extLst>
          </p:cNvPr>
          <p:cNvSpPr txBox="1"/>
          <p:nvPr/>
        </p:nvSpPr>
        <p:spPr>
          <a:xfrm>
            <a:off x="9299749" y="504347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9091561-80A9-454B-B6D9-CFFAD4A99560}"/>
              </a:ext>
            </a:extLst>
          </p:cNvPr>
          <p:cNvSpPr txBox="1"/>
          <p:nvPr/>
        </p:nvSpPr>
        <p:spPr>
          <a:xfrm>
            <a:off x="3174564" y="534117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mu</a:t>
            </a:r>
            <a:endParaRPr lang="zh-CN" altLang="en-US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94CC2FF-9B43-4D7B-AECD-E36A1D1EC7F9}"/>
              </a:ext>
            </a:extLst>
          </p:cNvPr>
          <p:cNvSpPr txBox="1"/>
          <p:nvPr/>
        </p:nvSpPr>
        <p:spPr>
          <a:xfrm>
            <a:off x="6061019" y="51693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z</a:t>
            </a:r>
            <a:endParaRPr lang="zh-CN" altLang="en-US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90D4CAF-62FF-46D9-9770-77D6F5AFFC71}"/>
              </a:ext>
            </a:extLst>
          </p:cNvPr>
          <p:cNvSpPr txBox="1"/>
          <p:nvPr/>
        </p:nvSpPr>
        <p:spPr>
          <a:xfrm>
            <a:off x="4798243" y="462482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步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E0D988E-B8A9-477B-8E31-867030398B9F}"/>
              </a:ext>
            </a:extLst>
          </p:cNvPr>
          <p:cNvSpPr txBox="1"/>
          <p:nvPr/>
        </p:nvSpPr>
        <p:spPr>
          <a:xfrm>
            <a:off x="6763134" y="631379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r>
              <a:rPr lang="zh-CN" altLang="en-US" dirty="0"/>
              <a:t>步</a:t>
            </a:r>
          </a:p>
        </p:txBody>
      </p:sp>
    </p:spTree>
    <p:extLst>
      <p:ext uri="{BB962C8B-B14F-4D97-AF65-F5344CB8AC3E}">
        <p14:creationId xmlns:p14="http://schemas.microsoft.com/office/powerpoint/2010/main" val="278069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95CBED-6B00-4017-9350-B9401BC1B34D}"/>
              </a:ext>
            </a:extLst>
          </p:cNvPr>
          <p:cNvSpPr txBox="1"/>
          <p:nvPr/>
        </p:nvSpPr>
        <p:spPr>
          <a:xfrm>
            <a:off x="1477183" y="136029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x h x w</a:t>
            </a:r>
            <a:endParaRPr lang="zh-CN" altLang="en-US" dirty="0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D43927AF-AFAC-4E6E-A178-CCDCB0ED456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506632" y="953434"/>
            <a:ext cx="645265" cy="591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54CA7DD-25D2-46A6-A2E5-5CD7ACCB828E}"/>
              </a:ext>
            </a:extLst>
          </p:cNvPr>
          <p:cNvSpPr/>
          <p:nvPr/>
        </p:nvSpPr>
        <p:spPr>
          <a:xfrm>
            <a:off x="3151897" y="764898"/>
            <a:ext cx="67873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888907FB-DBB7-48B4-8892-A798E51F92F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506632" y="1544965"/>
            <a:ext cx="645265" cy="38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A0D50FF-4716-4C0C-8AEA-D2FC8FD33579}"/>
              </a:ext>
            </a:extLst>
          </p:cNvPr>
          <p:cNvSpPr/>
          <p:nvPr/>
        </p:nvSpPr>
        <p:spPr>
          <a:xfrm>
            <a:off x="3151897" y="1360299"/>
            <a:ext cx="67873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F15514F-A088-4232-9099-C3C449C06C0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506632" y="1544965"/>
            <a:ext cx="645265" cy="726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CA196FC-AC04-45AA-9664-54978E733DC9}"/>
              </a:ext>
            </a:extLst>
          </p:cNvPr>
          <p:cNvSpPr/>
          <p:nvPr/>
        </p:nvSpPr>
        <p:spPr>
          <a:xfrm>
            <a:off x="3151897" y="2083173"/>
            <a:ext cx="67873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6D659E-D9E2-4568-9771-F719F64C1B64}"/>
              </a:ext>
            </a:extLst>
          </p:cNvPr>
          <p:cNvSpPr txBox="1"/>
          <p:nvPr/>
        </p:nvSpPr>
        <p:spPr>
          <a:xfrm>
            <a:off x="4298776" y="20550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x </a:t>
            </a:r>
            <a:r>
              <a:rPr lang="en-US" altLang="zh-CN" dirty="0" err="1"/>
              <a:t>hw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C3CC46-E7FA-4974-AFF5-5035B54E1698}"/>
              </a:ext>
            </a:extLst>
          </p:cNvPr>
          <p:cNvSpPr txBox="1"/>
          <p:nvPr/>
        </p:nvSpPr>
        <p:spPr>
          <a:xfrm>
            <a:off x="4305011" y="136029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x </a:t>
            </a:r>
            <a:r>
              <a:rPr lang="en-US" altLang="zh-CN" dirty="0" err="1"/>
              <a:t>hw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123F11-CB9A-4336-894E-35238E3FDAB7}"/>
              </a:ext>
            </a:extLst>
          </p:cNvPr>
          <p:cNvSpPr txBox="1"/>
          <p:nvPr/>
        </p:nvSpPr>
        <p:spPr>
          <a:xfrm>
            <a:off x="4267402" y="74315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x </a:t>
            </a:r>
            <a:r>
              <a:rPr lang="en-US" altLang="zh-CN" dirty="0" err="1"/>
              <a:t>hw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171976-7F12-4B26-97BD-81D68A67A58A}"/>
              </a:ext>
            </a:extLst>
          </p:cNvPr>
          <p:cNvSpPr txBox="1"/>
          <p:nvPr/>
        </p:nvSpPr>
        <p:spPr>
          <a:xfrm>
            <a:off x="7907297" y="151952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8B7B9E-97AB-4779-8694-B94DED7EC851}"/>
              </a:ext>
            </a:extLst>
          </p:cNvPr>
          <p:cNvSpPr txBox="1"/>
          <p:nvPr/>
        </p:nvSpPr>
        <p:spPr>
          <a:xfrm>
            <a:off x="5694331" y="102610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1662B55-6EB8-4647-A154-5035D1207305}"/>
              </a:ext>
            </a:extLst>
          </p:cNvPr>
          <p:cNvCxnSpPr>
            <a:stCxn id="6" idx="3"/>
            <a:endCxn id="13" idx="1"/>
          </p:cNvCxnSpPr>
          <p:nvPr/>
        </p:nvCxnSpPr>
        <p:spPr>
          <a:xfrm flipV="1">
            <a:off x="3830627" y="927816"/>
            <a:ext cx="436775" cy="2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87E897D-F42F-447C-8BE6-D8C96A3F67A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3830627" y="1544965"/>
            <a:ext cx="474384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9BF8376-59D6-4E19-90FB-EFC2B4841EA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5070827" y="927816"/>
            <a:ext cx="623504" cy="2829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61A4316E-65E8-42CC-A0CD-9C0CF618730E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5108436" y="1210773"/>
            <a:ext cx="585895" cy="334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D890AAD-667E-44AE-A73E-28FB093D79D2}"/>
              </a:ext>
            </a:extLst>
          </p:cNvPr>
          <p:cNvSpPr txBox="1"/>
          <p:nvPr/>
        </p:nvSpPr>
        <p:spPr>
          <a:xfrm>
            <a:off x="6315611" y="102610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hw</a:t>
            </a:r>
            <a:r>
              <a:rPr lang="en-US" altLang="zh-CN" dirty="0"/>
              <a:t> x </a:t>
            </a:r>
            <a:r>
              <a:rPr lang="en-US" altLang="zh-CN" dirty="0" err="1"/>
              <a:t>hw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2A7D6BF-3750-4F47-BD6A-38B8BD7EE840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>
            <a:off x="5979987" y="1210773"/>
            <a:ext cx="335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A52953A-675E-452F-8862-5A678018D56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3830627" y="2239680"/>
            <a:ext cx="468149" cy="3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796D4B5-ECA8-47EE-92B2-5E80F260338A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5102201" y="1704190"/>
            <a:ext cx="2805096" cy="535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13698CBD-79A2-44CC-BE7A-4C0E802C7937}"/>
              </a:ext>
            </a:extLst>
          </p:cNvPr>
          <p:cNvCxnSpPr>
            <a:stCxn id="20" idx="3"/>
            <a:endCxn id="14" idx="1"/>
          </p:cNvCxnSpPr>
          <p:nvPr/>
        </p:nvCxnSpPr>
        <p:spPr>
          <a:xfrm>
            <a:off x="7303382" y="1210773"/>
            <a:ext cx="603915" cy="493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3DA36D5-DBAE-4165-82B9-7836396E84D9}"/>
              </a:ext>
            </a:extLst>
          </p:cNvPr>
          <p:cNvSpPr txBox="1"/>
          <p:nvPr/>
        </p:nvSpPr>
        <p:spPr>
          <a:xfrm>
            <a:off x="8982387" y="151952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x h x w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E692FA3-A478-48FD-9A7D-F017C2DD04C0}"/>
              </a:ext>
            </a:extLst>
          </p:cNvPr>
          <p:cNvCxnSpPr>
            <a:stCxn id="14" idx="3"/>
            <a:endCxn id="25" idx="1"/>
          </p:cNvCxnSpPr>
          <p:nvPr/>
        </p:nvCxnSpPr>
        <p:spPr>
          <a:xfrm>
            <a:off x="8192953" y="1704190"/>
            <a:ext cx="789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9692648-40D9-4388-BC3F-1E04E44F2985}"/>
              </a:ext>
            </a:extLst>
          </p:cNvPr>
          <p:cNvSpPr txBox="1"/>
          <p:nvPr/>
        </p:nvSpPr>
        <p:spPr>
          <a:xfrm>
            <a:off x="6096000" y="556917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Attention map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05BA47E-4B5A-441D-8A2A-EAA6BFADDB58}"/>
              </a:ext>
            </a:extLst>
          </p:cNvPr>
          <p:cNvSpPr txBox="1"/>
          <p:nvPr/>
        </p:nvSpPr>
        <p:spPr>
          <a:xfrm>
            <a:off x="1346478" y="4189504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 x h x w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DC8B74E-767F-4C05-A8EC-DC605AC8B103}"/>
              </a:ext>
            </a:extLst>
          </p:cNvPr>
          <p:cNvSpPr/>
          <p:nvPr/>
        </p:nvSpPr>
        <p:spPr>
          <a:xfrm>
            <a:off x="2685441" y="4181764"/>
            <a:ext cx="67873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609458C-F630-4D94-AAE1-703DEB6AFC7A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 flipV="1">
            <a:off x="2375927" y="4370300"/>
            <a:ext cx="309514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7A458A4-4D54-4FCB-AC59-C4D999B4B268}"/>
              </a:ext>
            </a:extLst>
          </p:cNvPr>
          <p:cNvCxnSpPr>
            <a:cxnSpLocks/>
            <a:stCxn id="29" idx="3"/>
            <a:endCxn id="39" idx="1"/>
          </p:cNvCxnSpPr>
          <p:nvPr/>
        </p:nvCxnSpPr>
        <p:spPr>
          <a:xfrm>
            <a:off x="3364171" y="4370300"/>
            <a:ext cx="350719" cy="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B09454B-F201-4890-BFE9-88028FB87DE3}"/>
              </a:ext>
            </a:extLst>
          </p:cNvPr>
          <p:cNvSpPr txBox="1"/>
          <p:nvPr/>
        </p:nvSpPr>
        <p:spPr>
          <a:xfrm>
            <a:off x="3714890" y="4189504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 x </a:t>
            </a:r>
            <a:r>
              <a:rPr lang="en-US" altLang="zh-CN" dirty="0" err="1"/>
              <a:t>hw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03ACF6E-0E65-4E7B-90F3-C2330BD42A95}"/>
              </a:ext>
            </a:extLst>
          </p:cNvPr>
          <p:cNvSpPr/>
          <p:nvPr/>
        </p:nvSpPr>
        <p:spPr>
          <a:xfrm>
            <a:off x="3890249" y="5162150"/>
            <a:ext cx="678730" cy="595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 x k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F9EC15A-57F2-418D-AF96-AD6E24F4D4EE}"/>
              </a:ext>
            </a:extLst>
          </p:cNvPr>
          <p:cNvSpPr txBox="1"/>
          <p:nvPr/>
        </p:nvSpPr>
        <p:spPr>
          <a:xfrm>
            <a:off x="5335265" y="4792818"/>
            <a:ext cx="28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9CCCC724-5C59-4374-928A-D49847ADDDBA}"/>
              </a:ext>
            </a:extLst>
          </p:cNvPr>
          <p:cNvCxnSpPr>
            <a:cxnSpLocks/>
            <a:stCxn id="39" idx="3"/>
            <a:endCxn id="43" idx="1"/>
          </p:cNvCxnSpPr>
          <p:nvPr/>
        </p:nvCxnSpPr>
        <p:spPr>
          <a:xfrm>
            <a:off x="4744339" y="4374170"/>
            <a:ext cx="590926" cy="603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F0F41071-97A3-4D2C-8061-1F37D3CF2AB5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 flipV="1">
            <a:off x="4568979" y="4977484"/>
            <a:ext cx="766286" cy="482367"/>
          </a:xfrm>
          <a:prstGeom prst="bentConnector3">
            <a:avLst>
              <a:gd name="adj1" fmla="val 59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E72C9BA7-B98F-4CE0-AA9C-2D8DBA1CEBEB}"/>
              </a:ext>
            </a:extLst>
          </p:cNvPr>
          <p:cNvSpPr txBox="1"/>
          <p:nvPr/>
        </p:nvSpPr>
        <p:spPr>
          <a:xfrm>
            <a:off x="5926191" y="4792818"/>
            <a:ext cx="98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hw</a:t>
            </a:r>
            <a:r>
              <a:rPr lang="en-US" altLang="zh-CN" dirty="0"/>
              <a:t> x k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2749DF2-FC5E-42DD-AC7D-0BAE75AF37CF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5620921" y="4977484"/>
            <a:ext cx="305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28BC44F4-E6BF-4F67-8F9C-EF7F4EDB25FC}"/>
              </a:ext>
            </a:extLst>
          </p:cNvPr>
          <p:cNvCxnSpPr>
            <a:cxnSpLocks/>
            <a:stCxn id="39" idx="0"/>
            <a:endCxn id="60" idx="1"/>
          </p:cNvCxnSpPr>
          <p:nvPr/>
        </p:nvCxnSpPr>
        <p:spPr>
          <a:xfrm rot="16200000" flipH="1">
            <a:off x="5897212" y="2521906"/>
            <a:ext cx="208253" cy="3543448"/>
          </a:xfrm>
          <a:prstGeom prst="bentConnector4">
            <a:avLst>
              <a:gd name="adj1" fmla="val -109770"/>
              <a:gd name="adj2" fmla="val 57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1AC3E45-98A7-43F6-AD79-180ED1BF3D86}"/>
              </a:ext>
            </a:extLst>
          </p:cNvPr>
          <p:cNvSpPr txBox="1"/>
          <p:nvPr/>
        </p:nvSpPr>
        <p:spPr>
          <a:xfrm>
            <a:off x="7773063" y="421309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737BD484-6951-4B84-80D1-C6132FF50512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6913962" y="4397757"/>
            <a:ext cx="859101" cy="579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6660FDB1-F541-4BCC-88E1-EFEBF006C8DC}"/>
              </a:ext>
            </a:extLst>
          </p:cNvPr>
          <p:cNvSpPr txBox="1"/>
          <p:nvPr/>
        </p:nvSpPr>
        <p:spPr>
          <a:xfrm>
            <a:off x="8384978" y="4213091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x k</a:t>
            </a:r>
            <a:endParaRPr lang="zh-CN" altLang="en-US" dirty="0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6785670-7D23-4FF5-BC90-07B3A9096653}"/>
              </a:ext>
            </a:extLst>
          </p:cNvPr>
          <p:cNvCxnSpPr>
            <a:endCxn id="71" idx="1"/>
          </p:cNvCxnSpPr>
          <p:nvPr/>
        </p:nvCxnSpPr>
        <p:spPr>
          <a:xfrm>
            <a:off x="8049354" y="4397757"/>
            <a:ext cx="335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A539CDA4-FBF5-4F7C-9413-B606AF5CAA33}"/>
              </a:ext>
            </a:extLst>
          </p:cNvPr>
          <p:cNvCxnSpPr>
            <a:stCxn id="71" idx="2"/>
            <a:endCxn id="42" idx="2"/>
          </p:cNvCxnSpPr>
          <p:nvPr/>
        </p:nvCxnSpPr>
        <p:spPr>
          <a:xfrm rot="5400000">
            <a:off x="5875705" y="2936333"/>
            <a:ext cx="1175128" cy="4467309"/>
          </a:xfrm>
          <a:prstGeom prst="curvedConnector3">
            <a:avLst>
              <a:gd name="adj1" fmla="val 149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2A612225-1078-46F5-B5FA-B0B4D6D34B87}"/>
              </a:ext>
            </a:extLst>
          </p:cNvPr>
          <p:cNvCxnSpPr>
            <a:cxnSpLocks/>
            <a:stCxn id="71" idx="3"/>
            <a:endCxn id="80" idx="1"/>
          </p:cNvCxnSpPr>
          <p:nvPr/>
        </p:nvCxnSpPr>
        <p:spPr>
          <a:xfrm>
            <a:off x="9008867" y="4397757"/>
            <a:ext cx="925327" cy="772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3DC205D8-9BA3-49BA-B460-C078897E7F64}"/>
              </a:ext>
            </a:extLst>
          </p:cNvPr>
          <p:cNvCxnSpPr>
            <a:cxnSpLocks/>
            <a:stCxn id="51" idx="2"/>
            <a:endCxn id="80" idx="1"/>
          </p:cNvCxnSpPr>
          <p:nvPr/>
        </p:nvCxnSpPr>
        <p:spPr>
          <a:xfrm rot="16200000" flipH="1">
            <a:off x="8173217" y="3409009"/>
            <a:ext cx="7837" cy="3514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B20C273-B48C-4C84-988C-164713CB16FB}"/>
              </a:ext>
            </a:extLst>
          </p:cNvPr>
          <p:cNvSpPr txBox="1"/>
          <p:nvPr/>
        </p:nvSpPr>
        <p:spPr>
          <a:xfrm>
            <a:off x="9934194" y="4985321"/>
            <a:ext cx="102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 x h x w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5EE15BB-831D-4455-98E7-DBA975247B4A}"/>
              </a:ext>
            </a:extLst>
          </p:cNvPr>
          <p:cNvSpPr txBox="1"/>
          <p:nvPr/>
        </p:nvSpPr>
        <p:spPr>
          <a:xfrm>
            <a:off x="9450577" y="497748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49F2294-ED9A-493E-9B48-56E150E92A2F}"/>
              </a:ext>
            </a:extLst>
          </p:cNvPr>
          <p:cNvSpPr txBox="1"/>
          <p:nvPr/>
        </p:nvSpPr>
        <p:spPr>
          <a:xfrm>
            <a:off x="5674630" y="516998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Attention map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32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2F226-55DF-49F5-9DAA-6DD38B02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7EB820A-5855-486F-AE24-17AF7F8DA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815" y="1386663"/>
            <a:ext cx="4435224" cy="40846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62B4EB-5A7E-4AF1-BE84-C284C3703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66" y="784230"/>
            <a:ext cx="4465707" cy="55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4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C33463-4036-4A42-A466-135E491FE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557" y="830712"/>
            <a:ext cx="10428322" cy="51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8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3CD7676-FDC0-4753-8582-D88A128F8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61" y="857841"/>
            <a:ext cx="10559477" cy="36470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CC1B2D6-2327-4446-843D-534EE5D37336}"/>
              </a:ext>
            </a:extLst>
          </p:cNvPr>
          <p:cNvSpPr txBox="1"/>
          <p:nvPr/>
        </p:nvSpPr>
        <p:spPr>
          <a:xfrm>
            <a:off x="816261" y="5076829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所以这时候我们未知的参数有两个：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每次试验投掷的硬币是哪一个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每个硬币正面向上的概率为多大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67A2BB-41EA-45A6-AF1D-66428914A2FA}"/>
              </a:ext>
            </a:extLst>
          </p:cNvPr>
          <p:cNvSpPr txBox="1"/>
          <p:nvPr/>
        </p:nvSpPr>
        <p:spPr>
          <a:xfrm>
            <a:off x="2865748" y="107465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隐含变量</a:t>
            </a:r>
            <a:r>
              <a:rPr lang="en-US" altLang="zh-CN" dirty="0"/>
              <a:t>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312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FE6487E-34E9-43AC-A137-9ABD4CFA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14" y="736580"/>
            <a:ext cx="10034230" cy="53848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9A6725-43F7-4990-9C87-3EF0C682E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775" y="3874921"/>
            <a:ext cx="2460225" cy="178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4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92C4AE-69A6-46BD-AD99-A096E787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22" y="4015820"/>
            <a:ext cx="12393614" cy="1564850"/>
          </a:xfrm>
          <a:prstGeom prst="rect">
            <a:avLst/>
          </a:prstGeom>
        </p:spPr>
      </p:pic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B119867-B3A8-4B77-A6FA-77CC477D8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71267"/>
              </p:ext>
            </p:extLst>
          </p:nvPr>
        </p:nvGraphicFramePr>
        <p:xfrm>
          <a:off x="1229963" y="993045"/>
          <a:ext cx="5640372" cy="2854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93">
                  <a:extLst>
                    <a:ext uri="{9D8B030D-6E8A-4147-A177-3AD203B41FA5}">
                      <a16:colId xmlns:a16="http://schemas.microsoft.com/office/drawing/2014/main" val="2087470026"/>
                    </a:ext>
                  </a:extLst>
                </a:gridCol>
                <a:gridCol w="1410093">
                  <a:extLst>
                    <a:ext uri="{9D8B030D-6E8A-4147-A177-3AD203B41FA5}">
                      <a16:colId xmlns:a16="http://schemas.microsoft.com/office/drawing/2014/main" val="1097526062"/>
                    </a:ext>
                  </a:extLst>
                </a:gridCol>
                <a:gridCol w="1410093">
                  <a:extLst>
                    <a:ext uri="{9D8B030D-6E8A-4147-A177-3AD203B41FA5}">
                      <a16:colId xmlns:a16="http://schemas.microsoft.com/office/drawing/2014/main" val="266108954"/>
                    </a:ext>
                  </a:extLst>
                </a:gridCol>
                <a:gridCol w="1410093">
                  <a:extLst>
                    <a:ext uri="{9D8B030D-6E8A-4147-A177-3AD203B41FA5}">
                      <a16:colId xmlns:a16="http://schemas.microsoft.com/office/drawing/2014/main" val="4096857152"/>
                    </a:ext>
                  </a:extLst>
                </a:gridCol>
              </a:tblGrid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隐含变量</a:t>
                      </a:r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估计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观测值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47778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正正反正反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  <a:r>
                        <a:rPr lang="zh-CN" altLang="en-US">
                          <a:effectLst/>
                        </a:rPr>
                        <a:t>正</a:t>
                      </a:r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zh-CN" altLang="en-US">
                          <a:effectLst/>
                        </a:rPr>
                        <a:t>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951174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反反正正反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  <a:r>
                        <a:rPr lang="zh-CN" altLang="en-US">
                          <a:effectLst/>
                        </a:rPr>
                        <a:t>正</a:t>
                      </a:r>
                      <a:r>
                        <a:rPr lang="en-US" altLang="zh-CN">
                          <a:effectLst/>
                        </a:rPr>
                        <a:t>-3</a:t>
                      </a:r>
                      <a:r>
                        <a:rPr lang="zh-CN" altLang="en-US">
                          <a:effectLst/>
                        </a:rPr>
                        <a:t>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440737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正反反反反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  <a:r>
                        <a:rPr lang="zh-CN" altLang="en-US">
                          <a:effectLst/>
                        </a:rPr>
                        <a:t>正</a:t>
                      </a:r>
                      <a:r>
                        <a:rPr lang="en-US" altLang="zh-CN">
                          <a:effectLst/>
                        </a:rPr>
                        <a:t>-4</a:t>
                      </a:r>
                      <a:r>
                        <a:rPr lang="zh-CN" altLang="en-US">
                          <a:effectLst/>
                        </a:rPr>
                        <a:t>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796377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正反反正正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  <a:r>
                        <a:rPr lang="zh-CN" altLang="en-US">
                          <a:effectLst/>
                        </a:rPr>
                        <a:t>正</a:t>
                      </a:r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zh-CN" altLang="en-US">
                          <a:effectLst/>
                        </a:rPr>
                        <a:t>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2546"/>
                  </a:ext>
                </a:extLst>
              </a:tr>
              <a:tr h="475802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反正正反反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</a:t>
                      </a:r>
                      <a:r>
                        <a:rPr lang="zh-CN" altLang="en-US" dirty="0">
                          <a:effectLst/>
                        </a:rPr>
                        <a:t>正</a:t>
                      </a:r>
                      <a:r>
                        <a:rPr lang="en-US" altLang="zh-CN" dirty="0">
                          <a:effectLst/>
                        </a:rPr>
                        <a:t>-3</a:t>
                      </a:r>
                      <a:r>
                        <a:rPr lang="zh-CN" altLang="en-US" dirty="0">
                          <a:effectLst/>
                        </a:rPr>
                        <a:t>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454248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1690C630-126C-4B4E-BB9B-FF2A45DD9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921" y="4732446"/>
            <a:ext cx="2953454" cy="848224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71E44231-0076-430E-A911-B727B4EBF969}"/>
              </a:ext>
            </a:extLst>
          </p:cNvPr>
          <p:cNvSpPr/>
          <p:nvPr/>
        </p:nvSpPr>
        <p:spPr>
          <a:xfrm>
            <a:off x="4659080" y="4892843"/>
            <a:ext cx="1027899" cy="436629"/>
          </a:xfrm>
          <a:prstGeom prst="rightArrow">
            <a:avLst>
              <a:gd name="adj1" fmla="val 33379"/>
              <a:gd name="adj2" fmla="val 57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17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BCD426-6740-4C91-9748-DD82E0156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67067"/>
              </p:ext>
            </p:extLst>
          </p:nvPr>
        </p:nvGraphicFramePr>
        <p:xfrm>
          <a:off x="558274" y="845742"/>
          <a:ext cx="44724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832">
                  <a:extLst>
                    <a:ext uri="{9D8B030D-6E8A-4147-A177-3AD203B41FA5}">
                      <a16:colId xmlns:a16="http://schemas.microsoft.com/office/drawing/2014/main" val="979367662"/>
                    </a:ext>
                  </a:extLst>
                </a:gridCol>
                <a:gridCol w="1490832">
                  <a:extLst>
                    <a:ext uri="{9D8B030D-6E8A-4147-A177-3AD203B41FA5}">
                      <a16:colId xmlns:a16="http://schemas.microsoft.com/office/drawing/2014/main" val="1949192625"/>
                    </a:ext>
                  </a:extLst>
                </a:gridCol>
                <a:gridCol w="1490832">
                  <a:extLst>
                    <a:ext uri="{9D8B030D-6E8A-4147-A177-3AD203B41FA5}">
                      <a16:colId xmlns:a16="http://schemas.microsoft.com/office/drawing/2014/main" val="2342708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轮数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若是硬币</a:t>
                      </a:r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若是硬币</a:t>
                      </a:r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5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0.00512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0.03087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87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0.02048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0.01323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626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0.08192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0.00567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49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0.00512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0.03087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817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0.02048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0.01323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694603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83B9ED7-133C-47D3-BAFD-3FE5AEE29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48504"/>
              </p:ext>
            </p:extLst>
          </p:nvPr>
        </p:nvGraphicFramePr>
        <p:xfrm>
          <a:off x="6525442" y="850822"/>
          <a:ext cx="406400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9513925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60334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96271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轮数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z_i</a:t>
                      </a:r>
                      <a:r>
                        <a:rPr lang="en-US">
                          <a:effectLst/>
                        </a:rPr>
                        <a:t>=</a:t>
                      </a:r>
                      <a:r>
                        <a:rPr lang="zh-CN" altLang="en-US">
                          <a:effectLst/>
                        </a:rPr>
                        <a:t>硬币</a:t>
                      </a:r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z_i=</a:t>
                      </a:r>
                      <a:r>
                        <a:rPr lang="zh-CN" altLang="en-US">
                          <a:effectLst/>
                        </a:rPr>
                        <a:t>硬币</a:t>
                      </a:r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924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45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14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96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84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348055"/>
                  </a:ext>
                </a:extLst>
              </a:tr>
            </a:tbl>
          </a:graphicData>
        </a:graphic>
      </p:graphicFrame>
      <p:sp>
        <p:nvSpPr>
          <p:cNvPr id="8" name="箭头: 右 7">
            <a:extLst>
              <a:ext uri="{FF2B5EF4-FFF2-40B4-BE49-F238E27FC236}">
                <a16:creationId xmlns:a16="http://schemas.microsoft.com/office/drawing/2014/main" id="{0E59CAE0-31E9-4494-8869-D6B3DA93728A}"/>
              </a:ext>
            </a:extLst>
          </p:cNvPr>
          <p:cNvSpPr/>
          <p:nvPr/>
        </p:nvSpPr>
        <p:spPr>
          <a:xfrm>
            <a:off x="5288902" y="1958262"/>
            <a:ext cx="978408" cy="333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73EF81DB-2AA7-4884-9CE1-D3098522F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93048"/>
              </p:ext>
            </p:extLst>
          </p:nvPr>
        </p:nvGraphicFramePr>
        <p:xfrm>
          <a:off x="558274" y="4194928"/>
          <a:ext cx="497211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72">
                  <a:extLst>
                    <a:ext uri="{9D8B030D-6E8A-4147-A177-3AD203B41FA5}">
                      <a16:colId xmlns:a16="http://schemas.microsoft.com/office/drawing/2014/main" val="1275721334"/>
                    </a:ext>
                  </a:extLst>
                </a:gridCol>
                <a:gridCol w="1657372">
                  <a:extLst>
                    <a:ext uri="{9D8B030D-6E8A-4147-A177-3AD203B41FA5}">
                      <a16:colId xmlns:a16="http://schemas.microsoft.com/office/drawing/2014/main" val="3263941578"/>
                    </a:ext>
                  </a:extLst>
                </a:gridCol>
                <a:gridCol w="1657372">
                  <a:extLst>
                    <a:ext uri="{9D8B030D-6E8A-4147-A177-3AD203B41FA5}">
                      <a16:colId xmlns:a16="http://schemas.microsoft.com/office/drawing/2014/main" val="3607041318"/>
                    </a:ext>
                  </a:extLst>
                </a:gridCol>
              </a:tblGrid>
              <a:tr h="364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硬币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结果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统计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03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正正反正反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  <a:r>
                        <a:rPr lang="zh-CN" altLang="en-US">
                          <a:effectLst/>
                        </a:rPr>
                        <a:t>正</a:t>
                      </a:r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zh-CN" altLang="en-US">
                          <a:effectLst/>
                        </a:rPr>
                        <a:t>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02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反反正正反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  <a:r>
                        <a:rPr lang="zh-CN" altLang="en-US">
                          <a:effectLst/>
                        </a:rPr>
                        <a:t>正</a:t>
                      </a:r>
                      <a:r>
                        <a:rPr lang="en-US" altLang="zh-CN">
                          <a:effectLst/>
                        </a:rPr>
                        <a:t>-3</a:t>
                      </a:r>
                      <a:r>
                        <a:rPr lang="zh-CN" altLang="en-US">
                          <a:effectLst/>
                        </a:rPr>
                        <a:t>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29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正反反反反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  <a:r>
                        <a:rPr lang="zh-CN" altLang="en-US">
                          <a:effectLst/>
                        </a:rPr>
                        <a:t>正</a:t>
                      </a:r>
                      <a:r>
                        <a:rPr lang="en-US" altLang="zh-CN">
                          <a:effectLst/>
                        </a:rPr>
                        <a:t>-4</a:t>
                      </a:r>
                      <a:r>
                        <a:rPr lang="zh-CN" altLang="en-US">
                          <a:effectLst/>
                        </a:rPr>
                        <a:t>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90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正反反正正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  <a:r>
                        <a:rPr lang="zh-CN" altLang="en-US">
                          <a:effectLst/>
                        </a:rPr>
                        <a:t>正</a:t>
                      </a:r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zh-CN" altLang="en-US">
                          <a:effectLst/>
                        </a:rPr>
                        <a:t>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0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反正正反反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</a:t>
                      </a:r>
                      <a:r>
                        <a:rPr lang="zh-CN" altLang="en-US" dirty="0">
                          <a:effectLst/>
                        </a:rPr>
                        <a:t>正</a:t>
                      </a:r>
                      <a:r>
                        <a:rPr lang="en-US" altLang="zh-CN" dirty="0">
                          <a:effectLst/>
                        </a:rPr>
                        <a:t>-3</a:t>
                      </a:r>
                      <a:r>
                        <a:rPr lang="zh-CN" altLang="en-US" dirty="0">
                          <a:effectLst/>
                        </a:rPr>
                        <a:t>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445102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1BB399FD-49CB-4DC1-ABD5-25B64C528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99609"/>
              </p:ext>
            </p:extLst>
          </p:nvPr>
        </p:nvGraphicFramePr>
        <p:xfrm>
          <a:off x="6661612" y="3854568"/>
          <a:ext cx="416035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786">
                  <a:extLst>
                    <a:ext uri="{9D8B030D-6E8A-4147-A177-3AD203B41FA5}">
                      <a16:colId xmlns:a16="http://schemas.microsoft.com/office/drawing/2014/main" val="4064129216"/>
                    </a:ext>
                  </a:extLst>
                </a:gridCol>
                <a:gridCol w="1386786">
                  <a:extLst>
                    <a:ext uri="{9D8B030D-6E8A-4147-A177-3AD203B41FA5}">
                      <a16:colId xmlns:a16="http://schemas.microsoft.com/office/drawing/2014/main" val="585966759"/>
                    </a:ext>
                  </a:extLst>
                </a:gridCol>
                <a:gridCol w="1386786">
                  <a:extLst>
                    <a:ext uri="{9D8B030D-6E8A-4147-A177-3AD203B41FA5}">
                      <a16:colId xmlns:a16="http://schemas.microsoft.com/office/drawing/2014/main" val="1252081143"/>
                    </a:ext>
                  </a:extLst>
                </a:gridCol>
              </a:tblGrid>
              <a:tr h="334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轮数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正面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反面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556306"/>
                  </a:ext>
                </a:extLst>
              </a:tr>
              <a:tr h="33958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088720"/>
                  </a:ext>
                </a:extLst>
              </a:tr>
              <a:tr h="33958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381579"/>
                  </a:ext>
                </a:extLst>
              </a:tr>
              <a:tr h="33958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471349"/>
                  </a:ext>
                </a:extLst>
              </a:tr>
              <a:tr h="33958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090116"/>
                  </a:ext>
                </a:extLst>
              </a:tr>
              <a:tr h="33958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70202"/>
                  </a:ext>
                </a:extLst>
              </a:tr>
              <a:tr h="33958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总计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7.98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00449"/>
                  </a:ext>
                </a:extLst>
              </a:tr>
            </a:tbl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968C61D4-1725-4398-BC1F-0968B58EA6B1}"/>
              </a:ext>
            </a:extLst>
          </p:cNvPr>
          <p:cNvSpPr/>
          <p:nvPr/>
        </p:nvSpPr>
        <p:spPr>
          <a:xfrm rot="5400000">
            <a:off x="8387544" y="3347586"/>
            <a:ext cx="708494" cy="333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12331640-D38F-4DFF-B873-4DDA2632C196}"/>
              </a:ext>
            </a:extLst>
          </p:cNvPr>
          <p:cNvSpPr/>
          <p:nvPr/>
        </p:nvSpPr>
        <p:spPr>
          <a:xfrm>
            <a:off x="5547034" y="4967826"/>
            <a:ext cx="978408" cy="333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A95C50-13E6-4E50-B856-2331E6E3C6A7}"/>
              </a:ext>
            </a:extLst>
          </p:cNvPr>
          <p:cNvSpPr txBox="1"/>
          <p:nvPr/>
        </p:nvSpPr>
        <p:spPr>
          <a:xfrm>
            <a:off x="10887959" y="4765395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针对硬币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计算期望</a:t>
            </a:r>
          </a:p>
        </p:txBody>
      </p:sp>
    </p:spTree>
    <p:extLst>
      <p:ext uri="{BB962C8B-B14F-4D97-AF65-F5344CB8AC3E}">
        <p14:creationId xmlns:p14="http://schemas.microsoft.com/office/powerpoint/2010/main" val="177927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11">
            <a:extLst>
              <a:ext uri="{FF2B5EF4-FFF2-40B4-BE49-F238E27FC236}">
                <a16:creationId xmlns:a16="http://schemas.microsoft.com/office/drawing/2014/main" id="{04F495E8-4016-4C4C-A43A-FEB0C50B1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449719"/>
              </p:ext>
            </p:extLst>
          </p:nvPr>
        </p:nvGraphicFramePr>
        <p:xfrm>
          <a:off x="967822" y="1318758"/>
          <a:ext cx="416035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786">
                  <a:extLst>
                    <a:ext uri="{9D8B030D-6E8A-4147-A177-3AD203B41FA5}">
                      <a16:colId xmlns:a16="http://schemas.microsoft.com/office/drawing/2014/main" val="4064129216"/>
                    </a:ext>
                  </a:extLst>
                </a:gridCol>
                <a:gridCol w="1386786">
                  <a:extLst>
                    <a:ext uri="{9D8B030D-6E8A-4147-A177-3AD203B41FA5}">
                      <a16:colId xmlns:a16="http://schemas.microsoft.com/office/drawing/2014/main" val="585966759"/>
                    </a:ext>
                  </a:extLst>
                </a:gridCol>
                <a:gridCol w="1386786">
                  <a:extLst>
                    <a:ext uri="{9D8B030D-6E8A-4147-A177-3AD203B41FA5}">
                      <a16:colId xmlns:a16="http://schemas.microsoft.com/office/drawing/2014/main" val="1252081143"/>
                    </a:ext>
                  </a:extLst>
                </a:gridCol>
              </a:tblGrid>
              <a:tr h="33492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轮数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正面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反面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556306"/>
                  </a:ext>
                </a:extLst>
              </a:tr>
              <a:tr h="33958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088720"/>
                  </a:ext>
                </a:extLst>
              </a:tr>
              <a:tr h="33958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381579"/>
                  </a:ext>
                </a:extLst>
              </a:tr>
              <a:tr h="33958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3.76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471349"/>
                  </a:ext>
                </a:extLst>
              </a:tr>
              <a:tr h="33958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090116"/>
                  </a:ext>
                </a:extLst>
              </a:tr>
              <a:tr h="339580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70202"/>
                  </a:ext>
                </a:extLst>
              </a:tr>
              <a:tr h="33958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总计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7.98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00449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48502454-AB52-44B2-9033-E06BEB51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22" y="4211425"/>
            <a:ext cx="3936083" cy="83531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A4EF9E-60B2-4449-90E0-B6AFB4D2386D}"/>
              </a:ext>
            </a:extLst>
          </p:cNvPr>
          <p:cNvSpPr/>
          <p:nvPr/>
        </p:nvSpPr>
        <p:spPr>
          <a:xfrm>
            <a:off x="715398" y="5280524"/>
            <a:ext cx="506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按照期望最大似然概率的法则来估计新的</a:t>
            </a:r>
            <a:r>
              <a:rPr lang="en-US" altLang="zh-CN" dirty="0"/>
              <a:t>P1</a:t>
            </a:r>
            <a:r>
              <a:rPr lang="zh-CN" altLang="en-US" dirty="0"/>
              <a:t>和</a:t>
            </a:r>
            <a:r>
              <a:rPr lang="en-US" altLang="zh-CN" dirty="0"/>
              <a:t>P2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9348D8-0038-4286-9F66-B331EAD28F19}"/>
              </a:ext>
            </a:extLst>
          </p:cNvPr>
          <p:cNvSpPr/>
          <p:nvPr/>
        </p:nvSpPr>
        <p:spPr>
          <a:xfrm>
            <a:off x="6007223" y="66715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k-means是两个步骤交替进行:确定中心点，对每个样本选择最近中心点--&gt; E步和M步。</a:t>
            </a:r>
          </a:p>
          <a:p>
            <a:endParaRPr lang="zh-CN" altLang="en-US" dirty="0"/>
          </a:p>
          <a:p>
            <a:r>
              <a:rPr lang="zh-CN" altLang="en-US" dirty="0"/>
              <a:t>· E步中将每个点选择最近的类优化目标函数，分给中心距它最近的类(硬分配)，可以看成是EM算法中E步(软分配)的近似。</a:t>
            </a:r>
          </a:p>
          <a:p>
            <a:endParaRPr lang="zh-CN" altLang="en-US" dirty="0"/>
          </a:p>
          <a:p>
            <a:r>
              <a:rPr lang="zh-CN" altLang="en-US" dirty="0"/>
              <a:t>· M步中更新每个类的中心点，可以认为是在「各类分布均为单位方差的高斯分布」的假设下，最大化似然值； </a:t>
            </a:r>
          </a:p>
        </p:txBody>
      </p:sp>
    </p:spTree>
    <p:extLst>
      <p:ext uri="{BB962C8B-B14F-4D97-AF65-F5344CB8AC3E}">
        <p14:creationId xmlns:p14="http://schemas.microsoft.com/office/powerpoint/2010/main" val="94853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62F3B-81D0-4C03-996D-F652FC47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79014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06FB97-D423-47EB-A53F-2A52EAF8B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68" y="1018095"/>
            <a:ext cx="10813805" cy="428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6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4762</TotalTime>
  <Words>440</Words>
  <Application>Microsoft Office PowerPoint</Application>
  <PresentationFormat>宽屏</PresentationFormat>
  <Paragraphs>169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EM算法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Sun</dc:creator>
  <cp:lastModifiedBy>Hao Sun</cp:lastModifiedBy>
  <cp:revision>38</cp:revision>
  <dcterms:created xsi:type="dcterms:W3CDTF">2019-09-03T02:41:55Z</dcterms:created>
  <dcterms:modified xsi:type="dcterms:W3CDTF">2019-09-07T06:26:39Z</dcterms:modified>
</cp:coreProperties>
</file>