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81" r:id="rId4"/>
    <p:sldId id="279" r:id="rId5"/>
    <p:sldId id="268" r:id="rId6"/>
    <p:sldId id="262" r:id="rId7"/>
    <p:sldId id="265" r:id="rId8"/>
    <p:sldId id="267" r:id="rId9"/>
    <p:sldId id="270" r:id="rId10"/>
    <p:sldId id="269" r:id="rId11"/>
    <p:sldId id="271" r:id="rId12"/>
    <p:sldId id="272" r:id="rId13"/>
    <p:sldId id="263" r:id="rId14"/>
    <p:sldId id="264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60F5-DF8B-42F6-9656-D7DF88CC1A71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062E-439E-499C-A377-E0FFCE425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5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60F5-DF8B-42F6-9656-D7DF88CC1A71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062E-439E-499C-A377-E0FFCE425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94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60F5-DF8B-42F6-9656-D7DF88CC1A71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062E-439E-499C-A377-E0FFCE425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60F5-DF8B-42F6-9656-D7DF88CC1A71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062E-439E-499C-A377-E0FFCE425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3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60F5-DF8B-42F6-9656-D7DF88CC1A71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062E-439E-499C-A377-E0FFCE425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5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60F5-DF8B-42F6-9656-D7DF88CC1A71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062E-439E-499C-A377-E0FFCE425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5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60F5-DF8B-42F6-9656-D7DF88CC1A71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062E-439E-499C-A377-E0FFCE425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8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60F5-DF8B-42F6-9656-D7DF88CC1A71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062E-439E-499C-A377-E0FFCE425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90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60F5-DF8B-42F6-9656-D7DF88CC1A71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062E-439E-499C-A377-E0FFCE425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96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60F5-DF8B-42F6-9656-D7DF88CC1A71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062E-439E-499C-A377-E0FFCE425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6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60F5-DF8B-42F6-9656-D7DF88CC1A71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062E-439E-499C-A377-E0FFCE425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3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160F5-DF8B-42F6-9656-D7DF88CC1A71}" type="datetimeFigureOut">
              <a:rPr lang="zh-CN" altLang="en-US" smtClean="0"/>
              <a:t>2019/10/19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2062E-439E-499C-A377-E0FFCE425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5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9497F-8D77-4C90-9542-1EE279295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MICCAI 2019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FD016-4DF2-4F9D-BC3D-A8E90271D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5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channel-wise </a:t>
            </a:r>
            <a:r>
              <a:rPr lang="en-US" altLang="zh-CN" dirty="0">
                <a:solidFill>
                  <a:srgbClr val="FF0000"/>
                </a:solidFill>
              </a:rPr>
              <a:t>convolutions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1219200" y="2486024"/>
            <a:ext cx="1352550" cy="2524125"/>
          </a:xfrm>
          <a:prstGeom prst="cube">
            <a:avLst>
              <a:gd name="adj" fmla="val 30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3571875" y="2385218"/>
            <a:ext cx="285750" cy="939007"/>
          </a:xfrm>
          <a:prstGeom prst="cube">
            <a:avLst>
              <a:gd name="adj" fmla="val 3093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6210300" y="2156617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4200525" y="2385218"/>
            <a:ext cx="285750" cy="939007"/>
          </a:xfrm>
          <a:prstGeom prst="cube">
            <a:avLst>
              <a:gd name="adj" fmla="val 3093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flipV="1">
            <a:off x="3960496" y="285861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flipV="1">
            <a:off x="4046219" y="285861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flipV="1">
            <a:off x="4131942" y="286051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6181725" y="4680742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6181725" y="4389517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6210300" y="4096785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6210300" y="3805560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6181725" y="3467971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181725" y="3176746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6210300" y="2884014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6210300" y="2592789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5400000" flipH="1" flipV="1">
            <a:off x="5073779" y="834819"/>
            <a:ext cx="228601" cy="29466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8" idx="3"/>
          </p:cNvCxnSpPr>
          <p:nvPr/>
        </p:nvCxnSpPr>
        <p:spPr>
          <a:xfrm rot="16200000" flipH="1">
            <a:off x="4776520" y="2846914"/>
            <a:ext cx="1591468" cy="25460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21994" y="35505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846906" y="35634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11910" y="271966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CMMI10"/>
              </a:rPr>
              <a:t>d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857625" y="3550528"/>
            <a:ext cx="0" cy="8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661409" y="6163407"/>
            <a:ext cx="542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在后面的</a:t>
            </a:r>
            <a:r>
              <a:rPr lang="en-US" altLang="zh-CN" dirty="0">
                <a:solidFill>
                  <a:srgbClr val="FF0000"/>
                </a:solidFill>
              </a:rPr>
              <a:t>Depth-wise channel-wise </a:t>
            </a:r>
            <a:r>
              <a:rPr lang="en-US" altLang="zh-CN" dirty="0" smtClean="0">
                <a:solidFill>
                  <a:srgbClr val="FF0000"/>
                </a:solidFill>
              </a:rPr>
              <a:t>convolutions</a:t>
            </a:r>
            <a:r>
              <a:rPr lang="zh-CN" altLang="en-US" dirty="0" smtClean="0">
                <a:solidFill>
                  <a:srgbClr val="FF0000"/>
                </a:solidFill>
              </a:rPr>
              <a:t>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56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group channel-wise </a:t>
            </a:r>
            <a:r>
              <a:rPr lang="en-US" altLang="zh-CN" dirty="0">
                <a:solidFill>
                  <a:srgbClr val="FF0000"/>
                </a:solidFill>
              </a:rPr>
              <a:t>convolutions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1250889" y="4119958"/>
            <a:ext cx="1352550" cy="1210548"/>
          </a:xfrm>
          <a:prstGeom prst="cube">
            <a:avLst>
              <a:gd name="adj" fmla="val 30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3571875" y="2385218"/>
            <a:ext cx="285750" cy="939007"/>
          </a:xfrm>
          <a:prstGeom prst="cube">
            <a:avLst>
              <a:gd name="adj" fmla="val 3093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6210300" y="2156617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4200525" y="2385218"/>
            <a:ext cx="285750" cy="939007"/>
          </a:xfrm>
          <a:prstGeom prst="cube">
            <a:avLst>
              <a:gd name="adj" fmla="val 3093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flipV="1">
            <a:off x="3960496" y="285861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flipV="1">
            <a:off x="4046219" y="285861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flipV="1">
            <a:off x="4131942" y="286051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6166109" y="3088946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166109" y="2904331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6194684" y="2675729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6194684" y="2422449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5400000" flipH="1" flipV="1">
            <a:off x="5073779" y="834819"/>
            <a:ext cx="228601" cy="29466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8" idx="3"/>
            <a:endCxn id="13" idx="2"/>
          </p:cNvCxnSpPr>
          <p:nvPr/>
        </p:nvCxnSpPr>
        <p:spPr>
          <a:xfrm rot="5400000" flipH="1" flipV="1">
            <a:off x="5229320" y="2387436"/>
            <a:ext cx="6678" cy="1866900"/>
          </a:xfrm>
          <a:prstGeom prst="curvedConnector4">
            <a:avLst>
              <a:gd name="adj1" fmla="val -3423181"/>
              <a:gd name="adj2" fmla="val 55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21994" y="35505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846906" y="35634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11910" y="271966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CMMI10"/>
              </a:rPr>
              <a:t>d</a:t>
            </a:r>
            <a:endParaRPr lang="zh-CN" altLang="en-US" dirty="0"/>
          </a:p>
        </p:txBody>
      </p:sp>
      <p:sp>
        <p:nvSpPr>
          <p:cNvPr id="28" name="立方体 27"/>
          <p:cNvSpPr/>
          <p:nvPr/>
        </p:nvSpPr>
        <p:spPr>
          <a:xfrm>
            <a:off x="1250889" y="3167523"/>
            <a:ext cx="1352550" cy="1210548"/>
          </a:xfrm>
          <a:prstGeom prst="cube">
            <a:avLst>
              <a:gd name="adj" fmla="val 30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/>
        </p:nvSpPr>
        <p:spPr>
          <a:xfrm>
            <a:off x="1249894" y="2207697"/>
            <a:ext cx="1352550" cy="1210548"/>
          </a:xfrm>
          <a:prstGeom prst="cube">
            <a:avLst>
              <a:gd name="adj" fmla="val 30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30878" y="1615673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r>
              <a:rPr lang="zh-CN" altLang="en-US" dirty="0" smtClean="0"/>
              <a:t>的每个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n/g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channel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766901" y="5238725"/>
            <a:ext cx="91357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 maps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are divided into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groups, this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performs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channel-wise convolutions. Each channel-wise convolution uses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stride of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outputs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n/g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maps with appropriate padding. Note that, in order to ensure all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channels are involved in the computation of any output group of channels, the kernel size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channel-wise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convolutions needs to satisfy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&gt;= 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flipV="1">
            <a:off x="5134880" y="377301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V="1">
            <a:off x="5134883" y="392541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flipV="1">
            <a:off x="5134880" y="408676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flipV="1">
            <a:off x="5134883" y="423916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/>
          <p:cNvSpPr/>
          <p:nvPr/>
        </p:nvSpPr>
        <p:spPr>
          <a:xfrm rot="5400000">
            <a:off x="5303177" y="2512934"/>
            <a:ext cx="297471" cy="3866793"/>
          </a:xfrm>
          <a:prstGeom prst="rightBrace">
            <a:avLst>
              <a:gd name="adj1" fmla="val 38073"/>
              <a:gd name="adj2" fmla="val 5022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946805" y="475684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总共</a:t>
            </a:r>
            <a:r>
              <a:rPr lang="en-US" altLang="zh-CN" dirty="0" smtClean="0"/>
              <a:t>g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81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Depth-wise </a:t>
            </a:r>
            <a:r>
              <a:rPr lang="en-US" altLang="zh-CN" dirty="0">
                <a:solidFill>
                  <a:srgbClr val="FF0000"/>
                </a:solidFill>
              </a:rPr>
              <a:t>channel-wise </a:t>
            </a:r>
            <a:r>
              <a:rPr lang="en-US" altLang="zh-CN" dirty="0">
                <a:solidFill>
                  <a:srgbClr val="FF0000"/>
                </a:solidFill>
              </a:rPr>
              <a:t>convolutions</a:t>
            </a:r>
            <a:endParaRPr lang="zh-CN" altLang="en-US" dirty="0"/>
          </a:p>
        </p:txBody>
      </p:sp>
      <p:sp>
        <p:nvSpPr>
          <p:cNvPr id="31" name="立方体 30"/>
          <p:cNvSpPr/>
          <p:nvPr/>
        </p:nvSpPr>
        <p:spPr>
          <a:xfrm>
            <a:off x="1084384" y="2246135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立方体 34"/>
          <p:cNvSpPr/>
          <p:nvPr/>
        </p:nvSpPr>
        <p:spPr>
          <a:xfrm>
            <a:off x="1027234" y="4819016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立方体 35"/>
          <p:cNvSpPr/>
          <p:nvPr/>
        </p:nvSpPr>
        <p:spPr>
          <a:xfrm>
            <a:off x="1027234" y="4527791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1055809" y="4235059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1055809" y="3943834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1055809" y="3652609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/>
          <p:cNvSpPr/>
          <p:nvPr/>
        </p:nvSpPr>
        <p:spPr>
          <a:xfrm>
            <a:off x="1055809" y="3361384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/>
          <p:cNvSpPr/>
          <p:nvPr/>
        </p:nvSpPr>
        <p:spPr>
          <a:xfrm>
            <a:off x="1084384" y="3068652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立方体 45"/>
          <p:cNvSpPr/>
          <p:nvPr/>
        </p:nvSpPr>
        <p:spPr>
          <a:xfrm>
            <a:off x="1084384" y="2777427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立方体 46"/>
          <p:cNvSpPr/>
          <p:nvPr/>
        </p:nvSpPr>
        <p:spPr>
          <a:xfrm>
            <a:off x="1084384" y="2514749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21994" y="35505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861538" y="549064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depth-wise separable channel-wise convolution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depth-wise separable convolution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channel-wise convolution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connections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channels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changed directly from a dense pattern to a sparse one.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0" name="立方体 49"/>
          <p:cNvSpPr/>
          <p:nvPr/>
        </p:nvSpPr>
        <p:spPr>
          <a:xfrm>
            <a:off x="3571875" y="2385218"/>
            <a:ext cx="285750" cy="939007"/>
          </a:xfrm>
          <a:prstGeom prst="cube">
            <a:avLst>
              <a:gd name="adj" fmla="val 3093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立方体 50"/>
          <p:cNvSpPr/>
          <p:nvPr/>
        </p:nvSpPr>
        <p:spPr>
          <a:xfrm>
            <a:off x="6210300" y="2156617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立方体 51"/>
          <p:cNvSpPr/>
          <p:nvPr/>
        </p:nvSpPr>
        <p:spPr>
          <a:xfrm>
            <a:off x="4200525" y="2385218"/>
            <a:ext cx="285750" cy="939007"/>
          </a:xfrm>
          <a:prstGeom prst="cube">
            <a:avLst>
              <a:gd name="adj" fmla="val 3093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V="1">
            <a:off x="3960496" y="285861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V="1">
            <a:off x="4046219" y="285861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V="1">
            <a:off x="4131942" y="286051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立方体 55"/>
          <p:cNvSpPr/>
          <p:nvPr/>
        </p:nvSpPr>
        <p:spPr>
          <a:xfrm>
            <a:off x="6181725" y="4680742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立方体 56"/>
          <p:cNvSpPr/>
          <p:nvPr/>
        </p:nvSpPr>
        <p:spPr>
          <a:xfrm>
            <a:off x="6181725" y="4389517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立方体 57"/>
          <p:cNvSpPr/>
          <p:nvPr/>
        </p:nvSpPr>
        <p:spPr>
          <a:xfrm>
            <a:off x="6210300" y="4096785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立方体 58"/>
          <p:cNvSpPr/>
          <p:nvPr/>
        </p:nvSpPr>
        <p:spPr>
          <a:xfrm>
            <a:off x="6210300" y="3805560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立方体 59"/>
          <p:cNvSpPr/>
          <p:nvPr/>
        </p:nvSpPr>
        <p:spPr>
          <a:xfrm>
            <a:off x="6181725" y="3467971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/>
          <p:cNvSpPr/>
          <p:nvPr/>
        </p:nvSpPr>
        <p:spPr>
          <a:xfrm>
            <a:off x="6181725" y="3176746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立方体 61"/>
          <p:cNvSpPr/>
          <p:nvPr/>
        </p:nvSpPr>
        <p:spPr>
          <a:xfrm>
            <a:off x="6210300" y="2884014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立方体 62"/>
          <p:cNvSpPr/>
          <p:nvPr/>
        </p:nvSpPr>
        <p:spPr>
          <a:xfrm>
            <a:off x="6210300" y="2592789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曲线连接符 63"/>
          <p:cNvCxnSpPr/>
          <p:nvPr/>
        </p:nvCxnSpPr>
        <p:spPr>
          <a:xfrm rot="5400000" flipH="1" flipV="1">
            <a:off x="5073779" y="834819"/>
            <a:ext cx="228601" cy="29466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52" idx="3"/>
          </p:cNvCxnSpPr>
          <p:nvPr/>
        </p:nvCxnSpPr>
        <p:spPr>
          <a:xfrm rot="16200000" flipH="1">
            <a:off x="4776520" y="2846914"/>
            <a:ext cx="1591468" cy="25460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846906" y="35634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111910" y="271966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0000"/>
                </a:solidFill>
                <a:latin typeface="CMMI10"/>
              </a:rPr>
              <a:t>d</a:t>
            </a:r>
            <a:endParaRPr lang="zh-CN" altLang="en-US" dirty="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3857625" y="3550528"/>
            <a:ext cx="0" cy="8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20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922" y="1310054"/>
            <a:ext cx="10513896" cy="49252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1617785"/>
            <a:ext cx="2450123" cy="12836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67154" y="1450731"/>
            <a:ext cx="2321169" cy="12836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2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Convolutional Classification Layer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8924"/>
            <a:ext cx="7092462" cy="25413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64423" y="4441854"/>
            <a:ext cx="96275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the convolutional classification layer dramatically reduces the number of parameters, there is a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 that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may cause a signification loss in performance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 the fully-connected classification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layer, each prediction is based on the entire feature vector by taking all features into consideration. In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convolutional classification layer, the prediction of each class uses only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+ 1)</a:t>
            </a:r>
            <a:b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However, our experiments show that the weight matrix of the fully-connected classification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is very sparse, indicating that only a small number of features contribute to the prediction of a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class. Meanwhile, our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ChannelNets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the convolutional classification layer achieve much better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than other models with similar amounts of parameters.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8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ChannelNets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ChannelNet-v1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+</a:t>
            </a:r>
            <a:r>
              <a:rPr lang="en-US" altLang="zh-CN" dirty="0" smtClean="0"/>
              <a:t> group </a:t>
            </a:r>
            <a:r>
              <a:rPr lang="en-US" altLang="zh-CN" dirty="0"/>
              <a:t>channel-wise </a:t>
            </a:r>
            <a:r>
              <a:rPr lang="en-US" altLang="zh-CN" dirty="0" smtClean="0"/>
              <a:t>convolutions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ChannelNet-v2</a:t>
            </a:r>
          </a:p>
          <a:p>
            <a:pPr marL="0" indent="0">
              <a:buNone/>
            </a:pPr>
            <a:r>
              <a:rPr lang="en-US" altLang="zh-CN" b="1" dirty="0" smtClean="0"/>
              <a:t>+ </a:t>
            </a:r>
            <a:r>
              <a:rPr lang="en-US" altLang="zh-CN" dirty="0"/>
              <a:t>depth-wise separable channel-wise </a:t>
            </a:r>
            <a:r>
              <a:rPr lang="en-US" altLang="zh-CN" dirty="0" smtClean="0"/>
              <a:t>convolutions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ChannelNet-v3</a:t>
            </a:r>
          </a:p>
          <a:p>
            <a:pPr marL="0" indent="0">
              <a:buNone/>
            </a:pPr>
            <a:r>
              <a:rPr lang="en-US" altLang="zh-CN" b="1" dirty="0" smtClean="0"/>
              <a:t>+ </a:t>
            </a:r>
            <a:r>
              <a:rPr lang="en-US" altLang="zh-CN" dirty="0"/>
              <a:t>convolutional classification layer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2803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Experimental Studies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086" y="1719260"/>
            <a:ext cx="4685714" cy="39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59" y="1690688"/>
            <a:ext cx="5247619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1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102" y="958362"/>
            <a:ext cx="11236464" cy="48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6022"/>
            <a:ext cx="9653954" cy="30556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474" y="3232322"/>
            <a:ext cx="7555526" cy="362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3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001AD-81DD-41A0-8FF6-B3DCDB52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Oral Session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1F81B-F4A0-4707-8DEF-19F4EF2F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Computer Aided Diagnosis, Detection and Classification</a:t>
            </a:r>
          </a:p>
          <a:p>
            <a:r>
              <a:rPr lang="en-US" altLang="zh-CN" b="1" dirty="0"/>
              <a:t>Industry Session</a:t>
            </a:r>
          </a:p>
          <a:p>
            <a:r>
              <a:rPr lang="en-US" altLang="zh-CN" b="1" dirty="0"/>
              <a:t>Reconstruction and Synthesis</a:t>
            </a:r>
          </a:p>
          <a:p>
            <a:r>
              <a:rPr lang="en-US" altLang="zh-CN" b="1" dirty="0"/>
              <a:t>Registration and Segmentation</a:t>
            </a:r>
          </a:p>
          <a:p>
            <a:r>
              <a:rPr lang="en-US" altLang="zh-CN" b="1" dirty="0"/>
              <a:t>Doctoral Symposium</a:t>
            </a:r>
          </a:p>
          <a:p>
            <a:r>
              <a:rPr lang="en-US" altLang="zh-CN" b="1" dirty="0"/>
              <a:t>Computer Assisted Interventions</a:t>
            </a:r>
          </a:p>
          <a:p>
            <a:r>
              <a:rPr lang="en-US" altLang="zh-CN" b="1" dirty="0"/>
              <a:t>MIC meets CAI (</a:t>
            </a:r>
            <a:r>
              <a:rPr lang="en-US" altLang="zh-CN" dirty="0"/>
              <a:t>Medical Image Computing and Computer Assisted Intervention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66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204543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模型未必很复杂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Scale Curriculum CNN for Context-Aware Breast MRI Malignancy Classification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/>
              <a:t>一些不同寻常的方向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Cannabis-Associated Cognitive Impairment using Resting-state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fNIRS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Network for Prediction of Hemorrhagic Transformation in Acute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Stroke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/>
              <a:t>多种工作的结合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Pose Estimation for Pediatric Bone Age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</a:p>
          <a:p>
            <a:r>
              <a:rPr lang="zh-CN" altLang="en-US" dirty="0"/>
              <a:t>开</a:t>
            </a:r>
            <a:r>
              <a:rPr lang="zh-CN" altLang="en-US" dirty="0" smtClean="0"/>
              <a:t>源代码，开源工具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的生成图像的技术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238" y="0"/>
            <a:ext cx="4771292" cy="2269212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除了刷精度之外？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9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DE6227-822F-44D4-91C9-9B4622F40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64"/>
          <a:stretch/>
        </p:blipFill>
        <p:spPr>
          <a:xfrm>
            <a:off x="854276" y="1621411"/>
            <a:ext cx="10343096" cy="338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7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normal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convolutions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1219200" y="2486024"/>
            <a:ext cx="1352550" cy="2524125"/>
          </a:xfrm>
          <a:prstGeom prst="cube">
            <a:avLst>
              <a:gd name="adj" fmla="val 30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3571875" y="2385218"/>
            <a:ext cx="285750" cy="2524125"/>
          </a:xfrm>
          <a:prstGeom prst="cube">
            <a:avLst>
              <a:gd name="adj" fmla="val 3093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6210300" y="2156617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4200525" y="2385218"/>
            <a:ext cx="285750" cy="2524125"/>
          </a:xfrm>
          <a:prstGeom prst="cube">
            <a:avLst>
              <a:gd name="adj" fmla="val 3093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flipV="1">
            <a:off x="3960496" y="36015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flipV="1">
            <a:off x="4046219" y="36015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flipV="1">
            <a:off x="4131942" y="360346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6181725" y="4680742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6181725" y="4389517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6210300" y="4096785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6210300" y="3805560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6181725" y="3467971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181725" y="3176746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6210300" y="2884014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6210300" y="2592789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5400000" flipH="1" flipV="1">
            <a:off x="5073779" y="834819"/>
            <a:ext cx="228601" cy="29466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8" idx="3"/>
          </p:cNvCxnSpPr>
          <p:nvPr/>
        </p:nvCxnSpPr>
        <p:spPr>
          <a:xfrm rot="16200000" flipH="1">
            <a:off x="5569079" y="3639472"/>
            <a:ext cx="12700" cy="2539741"/>
          </a:xfrm>
          <a:prstGeom prst="curvedConnector4">
            <a:avLst>
              <a:gd name="adj1" fmla="val 2625000"/>
              <a:gd name="adj2" fmla="val 99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21994" y="35505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846906" y="35634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064750" y="351190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963025" y="332422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 </a:t>
            </a:r>
            <a:r>
              <a:rPr lang="en-US" altLang="zh-CN" i="1" dirty="0" smtClean="0"/>
              <a:t>K x K x </a:t>
            </a:r>
            <a:r>
              <a:rPr lang="en-US" altLang="zh-CN" i="1" dirty="0"/>
              <a:t>m </a:t>
            </a:r>
            <a:r>
              <a:rPr lang="en-US" altLang="zh-CN" i="1" dirty="0" smtClean="0"/>
              <a:t>x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963025" y="3734118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 </a:t>
            </a:r>
            <a:r>
              <a:rPr lang="en-US" altLang="zh-CN" i="1" dirty="0" smtClean="0"/>
              <a:t>K x K x </a:t>
            </a:r>
            <a:r>
              <a:rPr lang="en-US" altLang="zh-CN" i="1" dirty="0"/>
              <a:t>m </a:t>
            </a:r>
            <a:r>
              <a:rPr lang="en-US" altLang="zh-CN" i="1" dirty="0" smtClean="0"/>
              <a:t>x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en-US" altLang="zh-CN" dirty="0" smtClean="0"/>
              <a:t>x F x 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14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 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 &amp; </a:t>
            </a:r>
            <a:r>
              <a:rPr lang="en-US" altLang="zh-CN" dirty="0" smtClean="0"/>
              <a:t>Depth-wise </a:t>
            </a:r>
            <a:r>
              <a:rPr lang="en-US" altLang="zh-CN" dirty="0" err="1" smtClean="0"/>
              <a:t>Conv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5" y="2300071"/>
            <a:ext cx="3951240" cy="2330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288" y="1974472"/>
            <a:ext cx="4802836" cy="43554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64" y="4630561"/>
            <a:ext cx="4660668" cy="186894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96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 </a:t>
            </a:r>
            <a:r>
              <a:rPr lang="en-US" altLang="zh-CN" dirty="0" err="1" smtClean="0"/>
              <a:t>Conv</a:t>
            </a:r>
            <a:r>
              <a:rPr lang="en-US" altLang="zh-CN" dirty="0" smtClean="0"/>
              <a:t> + Channel Shuffle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808"/>
            <a:ext cx="10515600" cy="4164972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81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 propose </a:t>
            </a:r>
            <a:r>
              <a:rPr lang="en-US" altLang="zh-CN" b="1" dirty="0">
                <a:solidFill>
                  <a:srgbClr val="FF0000"/>
                </a:solidFill>
              </a:rPr>
              <a:t>channel-wise</a:t>
            </a:r>
            <a:r>
              <a:rPr lang="en-US" altLang="zh-CN" dirty="0">
                <a:solidFill>
                  <a:srgbClr val="FF0000"/>
                </a:solidFill>
              </a:rPr>
              <a:t> convolutions</a:t>
            </a:r>
            <a:r>
              <a:rPr lang="en-US" altLang="zh-CN" dirty="0"/>
              <a:t>, which are used to </a:t>
            </a:r>
            <a:r>
              <a:rPr lang="en-US" altLang="zh-CN" dirty="0" smtClean="0">
                <a:solidFill>
                  <a:srgbClr val="FF0000"/>
                </a:solidFill>
              </a:rPr>
              <a:t>replace dense </a:t>
            </a:r>
            <a:r>
              <a:rPr lang="en-US" altLang="zh-CN" dirty="0">
                <a:solidFill>
                  <a:srgbClr val="FF0000"/>
                </a:solidFill>
              </a:rPr>
              <a:t>connections</a:t>
            </a:r>
            <a:r>
              <a:rPr lang="en-US" altLang="zh-CN" dirty="0"/>
              <a:t> among </a:t>
            </a:r>
            <a:r>
              <a:rPr lang="en-US" altLang="zh-CN" dirty="0" smtClean="0"/>
              <a:t>feature maps </a:t>
            </a:r>
            <a:r>
              <a:rPr lang="en-US" altLang="zh-CN" dirty="0"/>
              <a:t>with sparse ones. </a:t>
            </a:r>
            <a:endParaRPr lang="en-US" altLang="zh-CN" dirty="0" smtClean="0"/>
          </a:p>
          <a:p>
            <a:r>
              <a:rPr lang="en-US" altLang="zh-CN" dirty="0"/>
              <a:t>To apply channel-wise convolutions in model </a:t>
            </a:r>
            <a:r>
              <a:rPr lang="en-US" altLang="zh-CN" dirty="0" smtClean="0"/>
              <a:t>compression, we </a:t>
            </a:r>
            <a:r>
              <a:rPr lang="en-US" altLang="zh-CN" dirty="0"/>
              <a:t>develop </a:t>
            </a:r>
            <a:r>
              <a:rPr lang="en-US" altLang="zh-CN" dirty="0" smtClean="0">
                <a:solidFill>
                  <a:srgbClr val="FF0000"/>
                </a:solidFill>
              </a:rPr>
              <a:t>group </a:t>
            </a:r>
            <a:r>
              <a:rPr lang="en-US" altLang="zh-CN" b="1" dirty="0" smtClean="0">
                <a:solidFill>
                  <a:srgbClr val="FF0000"/>
                </a:solidFill>
              </a:rPr>
              <a:t>channel-wise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convolutions, depth-wise separable </a:t>
            </a:r>
            <a:r>
              <a:rPr lang="en-US" altLang="zh-CN" b="1" dirty="0">
                <a:solidFill>
                  <a:srgbClr val="FF0000"/>
                </a:solidFill>
              </a:rPr>
              <a:t>channel-wise</a:t>
            </a:r>
            <a:r>
              <a:rPr lang="en-US" altLang="zh-CN" dirty="0">
                <a:solidFill>
                  <a:srgbClr val="FF0000"/>
                </a:solidFill>
              </a:rPr>
              <a:t> convolutions, </a:t>
            </a:r>
            <a:r>
              <a:rPr lang="en-US" altLang="zh-CN" dirty="0" smtClean="0">
                <a:solidFill>
                  <a:srgbClr val="FF0000"/>
                </a:solidFill>
              </a:rPr>
              <a:t>and the </a:t>
            </a:r>
            <a:r>
              <a:rPr lang="en-US" altLang="zh-CN" dirty="0">
                <a:solidFill>
                  <a:srgbClr val="FF0000"/>
                </a:solidFill>
              </a:rPr>
              <a:t>convolutional classification layer</a:t>
            </a:r>
            <a:r>
              <a:rPr lang="en-US" altLang="zh-CN" dirty="0"/>
              <a:t>. They are used to compress different parts of CNNs, leading </a:t>
            </a:r>
            <a:r>
              <a:rPr lang="en-US" altLang="zh-CN" dirty="0" smtClean="0"/>
              <a:t>to our </a:t>
            </a:r>
            <a:r>
              <a:rPr lang="en-US" altLang="zh-CN" dirty="0" err="1"/>
              <a:t>ChannelNets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79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standard </a:t>
            </a:r>
            <a:r>
              <a:rPr lang="en-US" altLang="zh-CN" dirty="0">
                <a:solidFill>
                  <a:srgbClr val="FF0000"/>
                </a:solidFill>
              </a:rPr>
              <a:t>convolutions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立方体 4"/>
          <p:cNvSpPr/>
          <p:nvPr/>
        </p:nvSpPr>
        <p:spPr>
          <a:xfrm>
            <a:off x="1219200" y="2486024"/>
            <a:ext cx="1352550" cy="2524125"/>
          </a:xfrm>
          <a:prstGeom prst="cube">
            <a:avLst>
              <a:gd name="adj" fmla="val 30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/>
          <p:cNvSpPr/>
          <p:nvPr/>
        </p:nvSpPr>
        <p:spPr>
          <a:xfrm>
            <a:off x="3571875" y="2385218"/>
            <a:ext cx="285750" cy="2524125"/>
          </a:xfrm>
          <a:prstGeom prst="cube">
            <a:avLst>
              <a:gd name="adj" fmla="val 3093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6210300" y="2156617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4200525" y="2385218"/>
            <a:ext cx="285750" cy="2524125"/>
          </a:xfrm>
          <a:prstGeom prst="cube">
            <a:avLst>
              <a:gd name="adj" fmla="val 3093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flipV="1">
            <a:off x="3960496" y="36015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flipV="1">
            <a:off x="4046219" y="36015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flipV="1">
            <a:off x="4131942" y="360346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6181725" y="4680742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6181725" y="4389517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6210300" y="4096785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6210300" y="3805560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6181725" y="3467971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6181725" y="3176746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6210300" y="2884014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6210300" y="2592789"/>
            <a:ext cx="1219200" cy="228601"/>
          </a:xfrm>
          <a:prstGeom prst="cube">
            <a:avLst>
              <a:gd name="adj" fmla="val 1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5400000" flipH="1" flipV="1">
            <a:off x="5073779" y="834819"/>
            <a:ext cx="228601" cy="29466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8" idx="3"/>
          </p:cNvCxnSpPr>
          <p:nvPr/>
        </p:nvCxnSpPr>
        <p:spPr>
          <a:xfrm rot="16200000" flipH="1">
            <a:off x="5569079" y="3639472"/>
            <a:ext cx="12700" cy="2539741"/>
          </a:xfrm>
          <a:prstGeom prst="curvedConnector4">
            <a:avLst>
              <a:gd name="adj1" fmla="val 2625000"/>
              <a:gd name="adj2" fmla="val 99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21994" y="35505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846906" y="35634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064750" y="351190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963025" y="332422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 </a:t>
            </a:r>
            <a:r>
              <a:rPr lang="en-US" altLang="zh-CN" i="1" dirty="0" smtClean="0"/>
              <a:t>K x K x </a:t>
            </a:r>
            <a:r>
              <a:rPr lang="en-US" altLang="zh-CN" i="1" dirty="0"/>
              <a:t>m </a:t>
            </a:r>
            <a:r>
              <a:rPr lang="en-US" altLang="zh-CN" i="1" dirty="0" smtClean="0"/>
              <a:t>x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963025" y="3734118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 </a:t>
            </a:r>
            <a:r>
              <a:rPr lang="en-US" altLang="zh-CN" i="1" dirty="0" smtClean="0"/>
              <a:t>K x K x </a:t>
            </a:r>
            <a:r>
              <a:rPr lang="en-US" altLang="zh-CN" i="1" dirty="0"/>
              <a:t>m </a:t>
            </a:r>
            <a:r>
              <a:rPr lang="en-US" altLang="zh-CN" i="1" dirty="0" smtClean="0"/>
              <a:t>x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en-US" altLang="zh-CN" dirty="0" smtClean="0"/>
              <a:t>x F x F</a:t>
            </a:r>
            <a:endParaRPr lang="zh-CN" altLang="en-US" dirty="0"/>
          </a:p>
        </p:txBody>
      </p:sp>
      <p:sp>
        <p:nvSpPr>
          <p:cNvPr id="27" name="右大括号 26"/>
          <p:cNvSpPr/>
          <p:nvPr/>
        </p:nvSpPr>
        <p:spPr>
          <a:xfrm rot="5400000">
            <a:off x="3897483" y="4705232"/>
            <a:ext cx="297471" cy="1115030"/>
          </a:xfrm>
          <a:prstGeom prst="rightBrace">
            <a:avLst>
              <a:gd name="adj1" fmla="val 38073"/>
              <a:gd name="adj2" fmla="val 5022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59733" y="551458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31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400</Words>
  <Application>Microsoft Office PowerPoint</Application>
  <PresentationFormat>宽屏</PresentationFormat>
  <Paragraphs>67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CMMI10</vt:lpstr>
      <vt:lpstr>等线</vt:lpstr>
      <vt:lpstr>等线 Light</vt:lpstr>
      <vt:lpstr>Arial</vt:lpstr>
      <vt:lpstr>Times New Roman</vt:lpstr>
      <vt:lpstr>Office 主题​​</vt:lpstr>
      <vt:lpstr>MICCAI 2019</vt:lpstr>
      <vt:lpstr>Oral Session</vt:lpstr>
      <vt:lpstr>除了刷精度之外？</vt:lpstr>
      <vt:lpstr>PowerPoint 演示文稿</vt:lpstr>
      <vt:lpstr>normal convolutions</vt:lpstr>
      <vt:lpstr>Group Conv &amp; Depth-wise Conv</vt:lpstr>
      <vt:lpstr>Group Conv + Channel Shuffle</vt:lpstr>
      <vt:lpstr>PowerPoint 演示文稿</vt:lpstr>
      <vt:lpstr>standard convolutions</vt:lpstr>
      <vt:lpstr>channel-wise convolutions</vt:lpstr>
      <vt:lpstr>group channel-wise convolutions</vt:lpstr>
      <vt:lpstr>Depth-wise channel-wise convolutions</vt:lpstr>
      <vt:lpstr>PowerPoint 演示文稿</vt:lpstr>
      <vt:lpstr>Convolutional Classification Layer </vt:lpstr>
      <vt:lpstr>ChannelNets </vt:lpstr>
      <vt:lpstr>Experimental Studies 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33</cp:revision>
  <dcterms:created xsi:type="dcterms:W3CDTF">2019-10-18T09:17:45Z</dcterms:created>
  <dcterms:modified xsi:type="dcterms:W3CDTF">2019-10-19T06:23:11Z</dcterms:modified>
</cp:coreProperties>
</file>