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76" r:id="rId4"/>
    <p:sldId id="262" r:id="rId5"/>
    <p:sldId id="265" r:id="rId6"/>
    <p:sldId id="267" r:id="rId7"/>
    <p:sldId id="264" r:id="rId8"/>
    <p:sldId id="277" r:id="rId9"/>
    <p:sldId id="278" r:id="rId10"/>
    <p:sldId id="279" r:id="rId11"/>
    <p:sldId id="280" r:id="rId12"/>
    <p:sldId id="261" r:id="rId13"/>
    <p:sldId id="268" r:id="rId14"/>
    <p:sldId id="266" r:id="rId15"/>
    <p:sldId id="274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30CE-0DB3-40F0-BF7F-FD30D1CD95C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6D3-50A0-4EC2-BBEA-12E3F699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6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30CE-0DB3-40F0-BF7F-FD30D1CD95C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6D3-50A0-4EC2-BBEA-12E3F699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5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30CE-0DB3-40F0-BF7F-FD30D1CD95C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6D3-50A0-4EC2-BBEA-12E3F699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30CE-0DB3-40F0-BF7F-FD30D1CD95C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6D3-50A0-4EC2-BBEA-12E3F699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6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30CE-0DB3-40F0-BF7F-FD30D1CD95C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6D3-50A0-4EC2-BBEA-12E3F699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3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30CE-0DB3-40F0-BF7F-FD30D1CD95C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6D3-50A0-4EC2-BBEA-12E3F699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5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30CE-0DB3-40F0-BF7F-FD30D1CD95C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6D3-50A0-4EC2-BBEA-12E3F699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8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30CE-0DB3-40F0-BF7F-FD30D1CD95C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6D3-50A0-4EC2-BBEA-12E3F699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9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30CE-0DB3-40F0-BF7F-FD30D1CD95C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6D3-50A0-4EC2-BBEA-12E3F699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5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30CE-0DB3-40F0-BF7F-FD30D1CD95C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6D3-50A0-4EC2-BBEA-12E3F699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66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30CE-0DB3-40F0-BF7F-FD30D1CD95C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6D3-50A0-4EC2-BBEA-12E3F699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2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30CE-0DB3-40F0-BF7F-FD30D1CD95C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BD6D3-50A0-4EC2-BBEA-12E3F699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2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 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Depthwise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Conv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5" y="2300071"/>
            <a:ext cx="3951240" cy="2330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092" y="2000073"/>
            <a:ext cx="4961578" cy="44994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4" y="4630561"/>
            <a:ext cx="4660668" cy="186894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41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54125"/>
            <a:ext cx="5843225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25" y="492369"/>
            <a:ext cx="6200838" cy="58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1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99891"/>
            <a:ext cx="6339179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67" y="4147450"/>
            <a:ext cx="6306649" cy="271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4" y="2039449"/>
            <a:ext cx="117157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8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V3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928010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0.网络的架构基于NAS实现的MnasNet（效果比MobileNetV2好）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1.引入MobileNetV1的深度可分离卷积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2.引入MobileNetV2的具有线性瓶颈的倒残差结构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3.引入基于squeeze and excitation结构的轻量级注意力模型(SE)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4.使用了一种新的激活函数h-swish(x)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5.网络结构搜索中，结合两种技术：资源受限的NAS（platform-aware NAS）与NetAdapt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6.修改了MobileNetV2网络端部最后阶段 </a:t>
            </a:r>
          </a:p>
        </p:txBody>
      </p:sp>
    </p:spTree>
    <p:extLst>
      <p:ext uri="{BB962C8B-B14F-4D97-AF65-F5344CB8AC3E}">
        <p14:creationId xmlns:p14="http://schemas.microsoft.com/office/powerpoint/2010/main" val="97263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7" y="217610"/>
            <a:ext cx="5210175" cy="6229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45015" y="3362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3.引入基于squeeze and excitation结构的轻量级注意力模型(SE)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26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7" y="217610"/>
            <a:ext cx="5210175" cy="6229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45015" y="3362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3.引入基于squeeze and excitation结构的轻量级注意力模型(SE)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7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807" y="501134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4.使用了一种新的激活函数h-swish(x)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7" y="1081087"/>
            <a:ext cx="6953250" cy="2181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80892" y="2620108"/>
            <a:ext cx="2154116" cy="553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10" y="3324225"/>
            <a:ext cx="7962900" cy="318135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3834432" y="1750050"/>
            <a:ext cx="1845399" cy="197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3834432" y="2738994"/>
            <a:ext cx="2724630" cy="98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226777" y="1872762"/>
            <a:ext cx="2584938" cy="185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074269" y="843949"/>
            <a:ext cx="41177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swish</a:t>
            </a:r>
            <a:r>
              <a:rPr lang="zh-CN" altLang="en-US" dirty="0"/>
              <a:t>论文的作者认为，</a:t>
            </a:r>
            <a:r>
              <a:rPr lang="en-US" altLang="zh-CN" dirty="0"/>
              <a:t>Swish</a:t>
            </a:r>
            <a:r>
              <a:rPr lang="zh-CN" altLang="en-US" dirty="0"/>
              <a:t>具备无上界有下界、平滑、非单调的特性。并且</a:t>
            </a:r>
            <a:r>
              <a:rPr lang="en-US" altLang="zh-CN" dirty="0"/>
              <a:t>Swish</a:t>
            </a:r>
            <a:r>
              <a:rPr lang="zh-CN" altLang="en-US" dirty="0"/>
              <a:t>在深层模型上的效果优于</a:t>
            </a:r>
            <a:r>
              <a:rPr lang="en-US" altLang="zh-CN" dirty="0" err="1"/>
              <a:t>ReLU</a:t>
            </a:r>
            <a:r>
              <a:rPr lang="zh-CN" altLang="en-US" dirty="0"/>
              <a:t>。仅仅使用</a:t>
            </a:r>
            <a:r>
              <a:rPr lang="en-US" altLang="zh-CN" dirty="0"/>
              <a:t>Swish</a:t>
            </a:r>
            <a:r>
              <a:rPr lang="zh-CN" altLang="en-US" dirty="0"/>
              <a:t>单元替换</a:t>
            </a:r>
            <a:r>
              <a:rPr lang="en-US" altLang="zh-CN" dirty="0" err="1"/>
              <a:t>ReLU</a:t>
            </a:r>
            <a:r>
              <a:rPr lang="zh-CN" altLang="en-US" dirty="0"/>
              <a:t>就能把</a:t>
            </a:r>
            <a:r>
              <a:rPr lang="en-US" altLang="zh-CN" dirty="0" err="1"/>
              <a:t>MobileNet,NASNetA</a:t>
            </a:r>
            <a:r>
              <a:rPr lang="zh-CN" altLang="en-US" dirty="0"/>
              <a:t>在 </a:t>
            </a:r>
            <a:r>
              <a:rPr lang="en-US" altLang="zh-CN" dirty="0"/>
              <a:t>ImageNet</a:t>
            </a:r>
            <a:r>
              <a:rPr lang="zh-CN" altLang="en-US" dirty="0"/>
              <a:t>上的</a:t>
            </a:r>
            <a:r>
              <a:rPr lang="en-US" altLang="zh-CN" dirty="0"/>
              <a:t>top-1</a:t>
            </a:r>
            <a:r>
              <a:rPr lang="zh-CN" altLang="en-US" dirty="0"/>
              <a:t>分类准确率提高</a:t>
            </a:r>
            <a:r>
              <a:rPr lang="en-US" altLang="zh-CN" dirty="0"/>
              <a:t>0.9%</a:t>
            </a:r>
            <a:r>
              <a:rPr lang="zh-CN" altLang="en-US" dirty="0"/>
              <a:t>，</a:t>
            </a:r>
            <a:r>
              <a:rPr lang="en-US" altLang="zh-CN" dirty="0"/>
              <a:t>Inception-</a:t>
            </a:r>
            <a:r>
              <a:rPr lang="en-US" altLang="zh-CN" dirty="0" err="1"/>
              <a:t>ResNet</a:t>
            </a:r>
            <a:r>
              <a:rPr lang="en-US" altLang="zh-CN" dirty="0"/>
              <a:t>-v</a:t>
            </a:r>
            <a:r>
              <a:rPr lang="zh-CN" altLang="en-US" dirty="0"/>
              <a:t>的分类准确率提高</a:t>
            </a:r>
            <a:r>
              <a:rPr lang="en-US" altLang="zh-CN" dirty="0"/>
              <a:t>0.6%</a:t>
            </a:r>
            <a:r>
              <a:rPr lang="zh-CN" altLang="en-US" dirty="0"/>
              <a:t>。</a:t>
            </a:r>
          </a:p>
        </p:txBody>
      </p:sp>
      <p:sp>
        <p:nvSpPr>
          <p:cNvPr id="18" name="矩形 17"/>
          <p:cNvSpPr/>
          <p:nvPr/>
        </p:nvSpPr>
        <p:spPr>
          <a:xfrm>
            <a:off x="8377603" y="3727938"/>
            <a:ext cx="35110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并且同时，作者认为</a:t>
            </a:r>
            <a:r>
              <a:rPr lang="zh-CN" altLang="en-US" b="1" dirty="0"/>
              <a:t>随着网络的深入，应用非线性激活函数的成本会降低，能够更好的减少参数量</a:t>
            </a:r>
            <a:r>
              <a:rPr lang="zh-CN" altLang="en-US" dirty="0"/>
              <a:t>。作者发现</a:t>
            </a:r>
            <a:r>
              <a:rPr lang="en-US" altLang="zh-CN" dirty="0"/>
              <a:t>swish</a:t>
            </a:r>
            <a:r>
              <a:rPr lang="zh-CN" altLang="en-US" dirty="0"/>
              <a:t>的大多数好处都是通过在更深的层中使用它们实现的。因此，</a:t>
            </a:r>
            <a:r>
              <a:rPr lang="zh-CN" altLang="en-US" b="1" dirty="0"/>
              <a:t>在</a:t>
            </a:r>
            <a:r>
              <a:rPr lang="en-US" altLang="zh-CN" b="1" dirty="0"/>
              <a:t>V3</a:t>
            </a:r>
            <a:r>
              <a:rPr lang="zh-CN" altLang="en-US" b="1" dirty="0"/>
              <a:t>的架构中，只在模型的后半部分使用</a:t>
            </a:r>
            <a:r>
              <a:rPr lang="en-US" altLang="zh-CN" b="1" dirty="0"/>
              <a:t>h-swish(HS)</a:t>
            </a:r>
            <a:r>
              <a:rPr lang="zh-CN" altLang="en-US" dirty="0" smtClean="0"/>
              <a:t>。之所以使用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来逼近</a:t>
            </a:r>
            <a:r>
              <a:rPr lang="en-US" altLang="zh-CN" dirty="0" smtClean="0"/>
              <a:t>swish</a:t>
            </a:r>
            <a:r>
              <a:rPr lang="zh-CN" altLang="en-US" dirty="0" smtClean="0"/>
              <a:t>是为了在移动设备上节约时间。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49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" y="4769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5.网络结构搜索中，结合两种技术：资源受限的NAS（platform-aware NAS）与NetAdapt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6" y="1533732"/>
            <a:ext cx="6967538" cy="16593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21269" y="1846385"/>
            <a:ext cx="3763108" cy="3692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4800" y="42026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资源受限的</a:t>
            </a:r>
            <a:r>
              <a:rPr lang="en-US" altLang="zh-CN" b="1" dirty="0"/>
              <a:t>NAS</a:t>
            </a:r>
            <a:r>
              <a:rPr lang="zh-CN" altLang="en-US" dirty="0"/>
              <a:t>，用于在计算和参数量受限的前提下搜索网络来优化各个块（</a:t>
            </a:r>
            <a:r>
              <a:rPr lang="en-US" altLang="zh-CN" dirty="0"/>
              <a:t>block</a:t>
            </a:r>
            <a:r>
              <a:rPr lang="zh-CN" altLang="en-US" dirty="0"/>
              <a:t>），所以称之为</a:t>
            </a:r>
            <a:r>
              <a:rPr lang="zh-CN" altLang="en-US" b="1" dirty="0"/>
              <a:t>模块级搜索（</a:t>
            </a:r>
            <a:r>
              <a:rPr lang="en-US" altLang="zh-CN" b="1" dirty="0"/>
              <a:t>Block-wise Search</a:t>
            </a:r>
            <a:r>
              <a:rPr lang="zh-CN" altLang="en-US" b="1" dirty="0"/>
              <a:t>）</a:t>
            </a:r>
            <a:r>
              <a:rPr lang="zh-CN" altLang="en-US" dirty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 err="1"/>
              <a:t>NetAdapt</a:t>
            </a:r>
            <a:r>
              <a:rPr lang="zh-CN" altLang="en-US" dirty="0"/>
              <a:t>，用于对各个模块确定之后网络层的微调每一层的卷积核数量，所以称之为</a:t>
            </a:r>
            <a:r>
              <a:rPr lang="zh-CN" altLang="en-US" b="1" dirty="0"/>
              <a:t>层级搜索（</a:t>
            </a:r>
            <a:r>
              <a:rPr lang="en-US" altLang="zh-CN" b="1" dirty="0"/>
              <a:t>Layer-wise Search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839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07" y="492342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修改了MobileNetV2网络端部最后阶段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07" y="1195387"/>
            <a:ext cx="8010525" cy="4467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39053" y="1626576"/>
            <a:ext cx="3270739" cy="1116623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24099" y="3326423"/>
            <a:ext cx="3270739" cy="1116623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98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7" y="222373"/>
            <a:ext cx="6575538" cy="66356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361" y="835269"/>
            <a:ext cx="5807450" cy="48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6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09" y="382710"/>
            <a:ext cx="5208618" cy="58396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665" y="559410"/>
            <a:ext cx="4305300" cy="1800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291" y="2640257"/>
            <a:ext cx="5200650" cy="3476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0146" y="29893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mobilenetV1</a:t>
            </a:r>
          </a:p>
        </p:txBody>
      </p:sp>
    </p:spTree>
    <p:extLst>
      <p:ext uri="{BB962C8B-B14F-4D97-AF65-F5344CB8AC3E}">
        <p14:creationId xmlns:p14="http://schemas.microsoft.com/office/powerpoint/2010/main" val="1746585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69977" cy="41547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396" y="3209193"/>
            <a:ext cx="6176304" cy="33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4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75" y="1690688"/>
            <a:ext cx="10964925" cy="289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6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99" y="254671"/>
            <a:ext cx="7172325" cy="1971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03124" y="1512277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6685" y="24924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V2 </a:t>
            </a:r>
            <a:r>
              <a:rPr lang="zh-CN" altLang="en-US" b="1" dirty="0"/>
              <a:t>在 </a:t>
            </a:r>
            <a:r>
              <a:rPr lang="en-US" altLang="zh-CN" b="1" dirty="0"/>
              <a:t>DW </a:t>
            </a:r>
            <a:r>
              <a:rPr lang="zh-CN" altLang="en-US" b="1" dirty="0"/>
              <a:t>卷积之前新加了一个 </a:t>
            </a:r>
            <a:r>
              <a:rPr lang="en-US" altLang="zh-CN" b="1" dirty="0"/>
              <a:t>PW </a:t>
            </a:r>
            <a:r>
              <a:rPr lang="zh-CN" altLang="en-US" b="1" dirty="0"/>
              <a:t>卷积</a:t>
            </a:r>
            <a:r>
              <a:rPr lang="zh-CN" altLang="en-US" dirty="0"/>
              <a:t>。这么做的原因，是因为 </a:t>
            </a:r>
            <a:r>
              <a:rPr lang="en-US" altLang="zh-CN" dirty="0"/>
              <a:t>DW </a:t>
            </a:r>
            <a:r>
              <a:rPr lang="zh-CN" altLang="en-US" dirty="0"/>
              <a:t>卷积由于本身的计算特性决定它自己没有改变通道数的能力，上一层给它多少通道，它就只能输出多少通道。所以如果上一层给的通道数本身很少的话，</a:t>
            </a:r>
            <a:r>
              <a:rPr lang="en-US" altLang="zh-CN" dirty="0"/>
              <a:t>DW </a:t>
            </a:r>
            <a:r>
              <a:rPr lang="zh-CN" altLang="en-US" dirty="0"/>
              <a:t>也</a:t>
            </a:r>
            <a:r>
              <a:rPr lang="zh-CN" altLang="en-US" dirty="0" smtClean="0"/>
              <a:t>只能在</a:t>
            </a:r>
            <a:r>
              <a:rPr lang="zh-CN" altLang="en-US" dirty="0"/>
              <a:t>低维空间提特征，因此效果不够好。现在 </a:t>
            </a:r>
            <a:r>
              <a:rPr lang="en-US" altLang="zh-CN" dirty="0"/>
              <a:t>V2 </a:t>
            </a:r>
            <a:r>
              <a:rPr lang="zh-CN" altLang="en-US" dirty="0"/>
              <a:t>为了改善这个问题，给每个 </a:t>
            </a:r>
            <a:r>
              <a:rPr lang="en-US" altLang="zh-CN" dirty="0"/>
              <a:t>DW </a:t>
            </a:r>
            <a:r>
              <a:rPr lang="zh-CN" altLang="en-US" dirty="0"/>
              <a:t>之前都配备了一个 </a:t>
            </a:r>
            <a:r>
              <a:rPr lang="en-US" altLang="zh-CN" dirty="0"/>
              <a:t>PW</a:t>
            </a:r>
            <a:r>
              <a:rPr lang="zh-CN" altLang="en-US" dirty="0"/>
              <a:t>，专门用来升维</a:t>
            </a:r>
          </a:p>
        </p:txBody>
      </p:sp>
      <p:sp>
        <p:nvSpPr>
          <p:cNvPr id="7" name="矩形 6"/>
          <p:cNvSpPr/>
          <p:nvPr/>
        </p:nvSpPr>
        <p:spPr>
          <a:xfrm>
            <a:off x="436685" y="47899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V2 </a:t>
            </a:r>
            <a:r>
              <a:rPr lang="zh-CN" altLang="en-US" b="1" dirty="0"/>
              <a:t>去掉了第二个 </a:t>
            </a:r>
            <a:r>
              <a:rPr lang="en-US" altLang="zh-CN" b="1" dirty="0"/>
              <a:t>PW </a:t>
            </a:r>
            <a:r>
              <a:rPr lang="zh-CN" altLang="en-US" b="1" dirty="0"/>
              <a:t>的激活函数</a:t>
            </a:r>
            <a:r>
              <a:rPr lang="zh-CN" altLang="en-US" dirty="0"/>
              <a:t>。论文作者称其为 </a:t>
            </a:r>
            <a:r>
              <a:rPr lang="en-US" altLang="zh-CN" dirty="0"/>
              <a:t>Linear Bottleneck</a:t>
            </a:r>
            <a:r>
              <a:rPr lang="zh-CN" altLang="en-US" dirty="0"/>
              <a:t>。这么做的原因，是因为作者认为激活函数在高维空间能够有效的增加非线性，而在低维空间时则会破坏特征，不如线性的效果好。由于第二个 </a:t>
            </a:r>
            <a:r>
              <a:rPr lang="en-US" altLang="zh-CN" dirty="0"/>
              <a:t>PW </a:t>
            </a:r>
            <a:r>
              <a:rPr lang="zh-CN" altLang="en-US" dirty="0"/>
              <a:t>的主要功能就是降维，因此按照上面的理论，降维之后就不宜再使用 </a:t>
            </a:r>
            <a:r>
              <a:rPr lang="en-US" altLang="zh-CN" dirty="0"/>
              <a:t>ReLU6 </a:t>
            </a:r>
            <a:r>
              <a:rPr lang="zh-CN" altLang="en-US" dirty="0"/>
              <a:t>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146" y="29893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52492" y="442058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为什么最后一层去掉了非线性激活函数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23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60" y="219808"/>
            <a:ext cx="8635710" cy="1720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3885" y="207705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对低维度做</a:t>
            </a:r>
            <a:r>
              <a:rPr lang="en-US" altLang="zh-CN" b="1" dirty="0" err="1"/>
              <a:t>ReLU</a:t>
            </a:r>
            <a:r>
              <a:rPr lang="zh-CN" altLang="en-US" b="1" dirty="0"/>
              <a:t>运算，很容易造成信息的丢失。而在高维度进行</a:t>
            </a:r>
            <a:r>
              <a:rPr lang="en-US" altLang="zh-CN" b="1" dirty="0" err="1"/>
              <a:t>ReLU</a:t>
            </a:r>
            <a:r>
              <a:rPr lang="zh-CN" altLang="en-US" b="1" dirty="0"/>
              <a:t>运算的话，信息的丢失则会很少。</a:t>
            </a:r>
            <a:endParaRPr lang="zh-CN" altLang="en-US" dirty="0"/>
          </a:p>
          <a:p>
            <a:r>
              <a:rPr lang="zh-CN" altLang="en-US" b="1" dirty="0"/>
              <a:t>这就解释了为什么深度卷积的卷积核有不少是空</a:t>
            </a:r>
            <a:r>
              <a:rPr lang="zh-CN" altLang="en-US" dirty="0"/>
              <a:t>。发现了问题，我们就能更好地解决问题。针对这个问题，可以这样解决：既然是</a:t>
            </a:r>
            <a:r>
              <a:rPr lang="en-US" altLang="zh-CN" dirty="0" err="1"/>
              <a:t>ReLU</a:t>
            </a:r>
            <a:r>
              <a:rPr lang="zh-CN" altLang="en-US" dirty="0"/>
              <a:t>导致的信息损耗，</a:t>
            </a:r>
            <a:r>
              <a:rPr lang="zh-CN" altLang="en-US" b="1" dirty="0"/>
              <a:t>将</a:t>
            </a:r>
            <a:r>
              <a:rPr lang="en-US" altLang="zh-CN" b="1" dirty="0" err="1"/>
              <a:t>ReLU</a:t>
            </a:r>
            <a:r>
              <a:rPr lang="zh-CN" altLang="en-US" b="1" dirty="0"/>
              <a:t>替换成线性激活函数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0146" y="29893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208578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0" y="446209"/>
            <a:ext cx="8791575" cy="23431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9791" y="3326966"/>
            <a:ext cx="9412941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相同点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 V2 借鉴 ResNet，都采用了   </a:t>
            </a: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的模式。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 V2 借鉴 ResNet，同样使用 Shortcut 将输出与输入相加（未在上式画出）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不同点：Inverted Residual Block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 使用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标准卷积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提特征，MobileNet 始终使用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DW卷积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提特征。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先降维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(0.25倍)、卷积、再升维，而 MobileNet V2 则是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先升维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(6倍)、卷积、再降维。直观的形象上来看，ResNet 的微结构是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沙漏形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，而 MobileNet V2 则是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纺锤形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，刚好相反。因此论文作者将 MobileNet V2 的结构称为 Inverted Residual Block。这么做也是因为使用DW卷积而作的适配，希望特征提取能够在高维进行。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[公式]"/>
          <p:cNvSpPr>
            <a:spLocks noChangeAspect="1" noChangeArrowheads="1"/>
          </p:cNvSpPr>
          <p:nvPr/>
        </p:nvSpPr>
        <p:spPr bwMode="auto">
          <a:xfrm>
            <a:off x="4067175" y="-1104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9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72" y="223113"/>
            <a:ext cx="4677695" cy="41748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71" y="578450"/>
            <a:ext cx="4976982" cy="38195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773" y="4276725"/>
            <a:ext cx="6134100" cy="2581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95593" y="6488668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Channel</a:t>
            </a:r>
            <a:r>
              <a:rPr lang="zh-CN" altLang="en-US" dirty="0" smtClean="0"/>
              <a:t>数目的</a:t>
            </a:r>
            <a:r>
              <a:rPr lang="en-US" altLang="zh-CN" dirty="0" smtClean="0"/>
              <a:t>scale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5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9" y="1934307"/>
            <a:ext cx="11144689" cy="266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79" y="1143001"/>
            <a:ext cx="11981675" cy="412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6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618</Words>
  <Application>Microsoft Office PowerPoint</Application>
  <PresentationFormat>宽屏</PresentationFormat>
  <Paragraphs>38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Group Conv &amp; Depthwise Conv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Conv &amp; Depthwise Conv</dc:title>
  <dc:creator>微软用户</dc:creator>
  <cp:lastModifiedBy>微软用户</cp:lastModifiedBy>
  <cp:revision>33</cp:revision>
  <dcterms:created xsi:type="dcterms:W3CDTF">2019-12-26T08:54:28Z</dcterms:created>
  <dcterms:modified xsi:type="dcterms:W3CDTF">2019-12-28T06:16:53Z</dcterms:modified>
</cp:coreProperties>
</file>