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5D"/>
    <a:srgbClr val="639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21" autoAdjust="0"/>
  </p:normalViewPr>
  <p:slideViewPr>
    <p:cSldViewPr snapToGrid="0">
      <p:cViewPr varScale="1">
        <p:scale>
          <a:sx n="70" d="100"/>
          <a:sy n="70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55718-4D83-4996-8D82-4DF17487BC4E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E1342-0474-4AFE-9730-A00FFE1EC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8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相关卷积核对鼻子、眼睛等卷积出来的值很大，那么与人脸相关的神经元就相当兴奋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每个维度代表一个属性  总的方向也就代表了一个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实例的全部属性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1342-0474-4AFE-9730-A00FFE1EC6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1342-0474-4AFE-9730-A00FFE1EC6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1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max-pooling which allows neurons in one layer to ignore all but the most active feature detector in a local pool in the layer below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1342-0474-4AFE-9730-A00FFE1EC6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2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</a:t>
            </a:r>
            <a:r>
              <a:rPr lang="en-US" altLang="zh-CN" dirty="0"/>
              <a:t>CNN</a:t>
            </a:r>
            <a:r>
              <a:rPr lang="zh-CN" altLang="en-US" dirty="0"/>
              <a:t>的 标量和池化操作有不足，但是卷积操作还是非常好的，所以在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1342-0474-4AFE-9730-A00FFE1EC6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1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训练模型使用的</a:t>
            </a:r>
            <a:r>
              <a:rPr lang="en-US" altLang="zh-CN" dirty="0"/>
              <a:t>MNIST</a:t>
            </a:r>
            <a:r>
              <a:rPr lang="zh-CN" altLang="zh-CN" dirty="0"/>
              <a:t>数据集不经过仿射变换，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1342-0474-4AFE-9730-A00FFE1EC6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8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/>
              <a:t>为了可视化</a:t>
            </a:r>
            <a:r>
              <a:rPr lang="zh-CN" altLang="en-US" sz="1200" dirty="0"/>
              <a:t>地</a:t>
            </a:r>
            <a:r>
              <a:rPr lang="zh-CN" altLang="zh-CN" sz="1200" dirty="0"/>
              <a:t>表现出</a:t>
            </a:r>
            <a:r>
              <a:rPr lang="zh-CN" altLang="en-US" sz="1200" dirty="0"/>
              <a:t>某个</a:t>
            </a:r>
            <a:r>
              <a:rPr lang="zh-CN" altLang="zh-CN" sz="1200" dirty="0"/>
              <a:t>维度代表的</a:t>
            </a:r>
            <a:r>
              <a:rPr lang="zh-CN" altLang="en-US" sz="1200" dirty="0"/>
              <a:t>哪种属性，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1342-0474-4AFE-9730-A00FFE1EC6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13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1342-0474-4AFE-9730-A00FFE1EC6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297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分割不是在像素的层次上进行的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右两列：两张同样的图片，分类器</a:t>
            </a:r>
            <a:r>
              <a:rPr lang="en-US" altLang="zh-CN" dirty="0"/>
              <a:t>predict</a:t>
            </a:r>
            <a:r>
              <a:rPr lang="zh-CN" altLang="en-US" dirty="0"/>
              <a:t>为不同的结果，</a:t>
            </a:r>
            <a:r>
              <a:rPr lang="en-US" altLang="zh-CN" dirty="0"/>
              <a:t>decoder</a:t>
            </a:r>
            <a:r>
              <a:rPr lang="zh-CN" altLang="en-US" dirty="0"/>
              <a:t>据此重构。虽然右侧的</a:t>
            </a:r>
            <a:r>
              <a:rPr lang="en-US" altLang="zh-CN" dirty="0"/>
              <a:t>predict </a:t>
            </a:r>
            <a:r>
              <a:rPr lang="zh-CN" altLang="en-US" dirty="0"/>
              <a:t>与标签不同，但是重构的结果对</a:t>
            </a:r>
            <a:r>
              <a:rPr lang="en-US" altLang="zh-CN" dirty="0"/>
              <a:t>predict</a:t>
            </a:r>
            <a:r>
              <a:rPr lang="zh-CN" altLang="en-US" dirty="0"/>
              <a:t>也很有说服力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中间：重构结果既不是标签也不是</a:t>
            </a:r>
            <a:r>
              <a:rPr lang="en-US" altLang="zh-CN" dirty="0"/>
              <a:t>predict</a:t>
            </a:r>
            <a:r>
              <a:rPr lang="zh-CN" altLang="en-US" dirty="0"/>
              <a:t>结果    云状的无意义   不会去强行重构不存在的数字  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中的圈不会识别为</a:t>
            </a:r>
            <a:r>
              <a:rPr lang="en-US" altLang="zh-CN" dirty="0"/>
              <a:t>0   </a:t>
            </a:r>
            <a:r>
              <a:rPr lang="zh-CN" altLang="en-US" dirty="0"/>
              <a:t>不是简单的将每个像素都分配给两个数字，而是说要想分配，还需要有其他因素支持这个分配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1342-0474-4AFE-9730-A00FFE1EC6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9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5C40-D34D-4DD1-B60F-A447EAB23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C9EDCD-B245-4EEC-8350-58D95CEC1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BADB0-6796-4310-A237-5BB422B0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8C9-40F4-42EE-8893-45ABED20740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D5FB9-F07F-4882-A60A-B069267D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447D3-A8F6-4867-BEBD-CD6EEF6F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7DE6-008E-4905-BB00-B478B39B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9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C6C0-66DA-4A2E-910E-EE98797A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8257C7-2CC1-429E-A15B-ABBC13EB5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2FE0B-BA93-49AC-8B9D-9347BD2C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8C9-40F4-42EE-8893-45ABED20740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BACB6-E174-4D85-8089-8D4859AA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F247D-3C40-4A5D-9049-DAA057E7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7DE6-008E-4905-BB00-B478B39B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1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AEEFD4-A155-416B-AA3F-406D72FF1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7FE6A-A0F8-477B-930E-3B2BE686F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53A42-AFE8-452C-84FE-8602C5E1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8C9-40F4-42EE-8893-45ABED20740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0667B-96A1-4DC1-BA1E-6F53DF3D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B2645-0FC7-4516-A3A7-C9C485E0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7DE6-008E-4905-BB00-B478B39B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9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24B71-18BC-43C7-999B-9D6C6D0D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60740-38FC-47D9-A705-5135EC0C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EABE4-DC5C-4CA7-98FA-DAE0CC71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8C9-40F4-42EE-8893-45ABED20740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93851-354E-4D1D-ADD9-1D685B2B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7E29C-CA11-4450-8B05-B2DADC6A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7DE6-008E-4905-BB00-B478B39B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53449-CEB3-4934-9370-7680318E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793BE-496B-4120-912F-059173D8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A8F2B-A163-4D5C-8066-AABA80D9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8C9-40F4-42EE-8893-45ABED20740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3BDD2-78BC-4963-A6A1-097955EB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3E0A7-1F56-4FDE-850D-B222E99B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7DE6-008E-4905-BB00-B478B39B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61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4FC7F-AF9E-4515-A04E-729AF18D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AE698-7D8E-4F61-BA1B-AF70D2616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9A23B7-E83C-4113-B6A8-E1FC4D1D9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B09DB-2FDC-487F-830C-983EDC83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8C9-40F4-42EE-8893-45ABED20740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DB31C-B9F1-4E3D-A2FC-63C77BDC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BDC1D-8825-4B3A-A377-9F369EE2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7DE6-008E-4905-BB00-B478B39B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0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9AD1A-E663-4C3E-A9C6-57105F62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DA7FD1-5804-4929-BD5F-A06E96365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790CAA-7D13-47D1-99A5-B26D8F7D7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39D61F-BE92-4B34-972B-CB75EA666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C2654C-A2E5-44A0-AC35-5C47D55AF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FD8981-80BA-443E-A390-0CE0EB56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8C9-40F4-42EE-8893-45ABED20740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355C5D-BCB6-482C-A3BC-E0A4FE5E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54AE6F-9D0C-4718-82DC-D6F9D1C7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7DE6-008E-4905-BB00-B478B39B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2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6DCA7-C94F-4FC2-B02D-2437A5C2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A31F42-1501-4A6E-8077-59810F36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8C9-40F4-42EE-8893-45ABED20740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0035AB-CFC3-44FE-8037-650A2351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3AC894-2789-4BF8-9853-4B5BB6FB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7DE6-008E-4905-BB00-B478B39B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0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BE1FB1-57E4-49BE-8B35-51665CAB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8C9-40F4-42EE-8893-45ABED20740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AA32CF-6C55-402C-B65A-B0F6C73F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75D159-A123-4784-A7E3-7CA201A4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7DE6-008E-4905-BB00-B478B39B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8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5B144-A05C-4BB9-96C1-26C7BFD7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551A5-8CBB-43EF-BA96-0DEC4A047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4BF1E2-6323-4631-B8B3-365BD7FE4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B1290F-B353-4E8D-91FA-3B515995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8C9-40F4-42EE-8893-45ABED20740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6C7E6E-BAE0-4281-A26A-43D95AA3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896D65-7C78-4810-BBE5-A9D91932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7DE6-008E-4905-BB00-B478B39B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75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97A02-6BA3-4C4D-A66D-FFF2D12D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4AE686-F544-4BBA-8CA1-6B8043D2B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0A8ED4-72BA-48B8-B1DB-357F3D4F7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1E7E90-C6C9-409E-8DE7-47397333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8C9-40F4-42EE-8893-45ABED20740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0B2451-9B19-4FCC-936B-EA975EA7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3F21B-1FEF-46EB-B241-CD510261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7DE6-008E-4905-BB00-B478B39B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1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75F307-269F-4AFD-AF13-59E0A4E9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71FCF-4F70-4C61-B4DA-71A25A7DE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03106-6281-48C8-913E-77EB60FE5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F08C9-40F4-42EE-8893-45ABED20740A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EA370-3BBB-4C9F-B066-22A86BB6E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62B74-3B40-4B5E-B614-5D6B87387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7DE6-008E-4905-BB00-B478B39BE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0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A837520-4EA3-4032-8805-DE9635D95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120" y="560258"/>
            <a:ext cx="11481880" cy="6297742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背景：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algn="l"/>
            <a:r>
              <a:rPr lang="en-US" altLang="zh-CN" b="1" dirty="0"/>
              <a:t>CNN</a:t>
            </a:r>
            <a:r>
              <a:rPr lang="zh-CN" altLang="en-US" b="1" dirty="0"/>
              <a:t>弊端</a:t>
            </a:r>
            <a:r>
              <a:rPr lang="zh-CN" altLang="en-US" dirty="0"/>
              <a:t>：不在乎</a:t>
            </a:r>
            <a:r>
              <a:rPr lang="zh-CN" altLang="zh-CN" dirty="0"/>
              <a:t>组件的朝向和空间上的相对关系，只在乎有没有特征</a:t>
            </a:r>
            <a:endParaRPr lang="en-US" altLang="zh-CN" dirty="0"/>
          </a:p>
          <a:p>
            <a:pPr lvl="1" algn="l"/>
            <a:r>
              <a:rPr lang="en-US" altLang="zh-CN" sz="2400" dirty="0" err="1"/>
              <a:t>Eg</a:t>
            </a:r>
            <a:r>
              <a:rPr lang="en-US" altLang="zh-CN" sz="2400" dirty="0"/>
              <a:t>:</a:t>
            </a:r>
            <a:r>
              <a:rPr lang="zh-CN" altLang="en-US" sz="2400" dirty="0"/>
              <a:t>识别人脸</a:t>
            </a:r>
            <a:endParaRPr lang="en-US" altLang="zh-CN" sz="2400" dirty="0"/>
          </a:p>
          <a:p>
            <a:pPr lvl="1" algn="l"/>
            <a:r>
              <a:rPr lang="zh-CN" altLang="en-US" sz="2400" dirty="0"/>
              <a:t>右图：有鼻子，眼睛，嘴巴，识别为人脸</a:t>
            </a:r>
            <a:endParaRPr lang="en-US" altLang="zh-CN" sz="2400" dirty="0"/>
          </a:p>
          <a:p>
            <a:pPr lvl="1" algn="l"/>
            <a:r>
              <a:rPr lang="zh-CN" altLang="en-US" sz="2400" dirty="0"/>
              <a:t>原因：</a:t>
            </a:r>
            <a:r>
              <a:rPr lang="en-US" altLang="zh-CN" sz="2400" dirty="0"/>
              <a:t>scalar to scalar   </a:t>
            </a:r>
            <a:r>
              <a:rPr lang="zh-CN" altLang="en-US" sz="2400" dirty="0"/>
              <a:t>标量代表是否存在</a:t>
            </a:r>
            <a:endParaRPr lang="en-US" altLang="zh-CN" sz="2400" dirty="0"/>
          </a:p>
          <a:p>
            <a:pPr algn="l"/>
            <a:endParaRPr lang="en-US" altLang="zh-CN" dirty="0"/>
          </a:p>
          <a:p>
            <a:pPr algn="l"/>
            <a:r>
              <a:rPr lang="en-US" altLang="zh-CN" b="1" dirty="0"/>
              <a:t>Capsule</a:t>
            </a:r>
            <a:r>
              <a:rPr lang="en-US" altLang="zh-CN" dirty="0"/>
              <a:t>: </a:t>
            </a:r>
          </a:p>
          <a:p>
            <a:pPr algn="l"/>
            <a:r>
              <a:rPr lang="en-US" altLang="zh-CN" dirty="0"/>
              <a:t>A capsule is </a:t>
            </a:r>
            <a:r>
              <a:rPr lang="en-US" altLang="zh-CN" u="sng" dirty="0"/>
              <a:t>a group of </a:t>
            </a:r>
            <a:r>
              <a:rPr lang="en-US" altLang="zh-CN" dirty="0"/>
              <a:t>neurons whose </a:t>
            </a:r>
            <a:r>
              <a:rPr lang="en-US" altLang="zh-CN" u="sng" dirty="0"/>
              <a:t>activity vector </a:t>
            </a:r>
            <a:r>
              <a:rPr lang="en-US" altLang="zh-CN" dirty="0"/>
              <a:t>represents the </a:t>
            </a:r>
            <a:r>
              <a:rPr lang="en-US" altLang="zh-CN" u="sng" dirty="0"/>
              <a:t>instantiation parameters </a:t>
            </a:r>
            <a:r>
              <a:rPr lang="en-US" altLang="zh-CN" dirty="0"/>
              <a:t>of a specific type of entity such as an object or object part.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General ideas:</a:t>
            </a:r>
          </a:p>
          <a:p>
            <a:pPr marL="457200" indent="-457200" algn="l">
              <a:buAutoNum type="arabicPeriod"/>
            </a:pPr>
            <a:r>
              <a:rPr lang="en-US" altLang="zh-CN" dirty="0"/>
              <a:t>activity vector(V) represents the properties(position, size, deformation) of a entity </a:t>
            </a:r>
          </a:p>
          <a:p>
            <a:pPr algn="l"/>
            <a:r>
              <a:rPr lang="en-US" altLang="zh-CN" dirty="0"/>
              <a:t>2.  The norm of V represents the existence of the entity     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8DBAB0-921B-4D39-B43E-3FA70F4CD1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77" y="1492250"/>
            <a:ext cx="3561080" cy="19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B97869-5F46-476E-A380-EF054B80918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841257" y="5365750"/>
            <a:ext cx="2120900" cy="107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1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A8D99-D98F-4BEB-B0FC-0F0D23D6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95942"/>
            <a:ext cx="11560628" cy="6662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multiMNIST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重构结果：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L(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):</a:t>
            </a:r>
            <a:r>
              <a:rPr lang="zh-CN" altLang="en-US" sz="2000" dirty="0"/>
              <a:t>标签中数字为</a:t>
            </a:r>
            <a:r>
              <a:rPr lang="en-US" altLang="zh-CN" sz="2000" dirty="0"/>
              <a:t>a</a:t>
            </a:r>
            <a:r>
              <a:rPr lang="zh-CN" altLang="en-US" sz="2000" dirty="0"/>
              <a:t>，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R(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)</a:t>
            </a:r>
            <a:r>
              <a:rPr lang="zh-CN" altLang="en-US" sz="2000" dirty="0"/>
              <a:t>：分类器预测结果，也就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是</a:t>
            </a:r>
            <a:r>
              <a:rPr lang="en-US" altLang="zh-CN" sz="2000" dirty="0"/>
              <a:t>decoder</a:t>
            </a:r>
            <a:r>
              <a:rPr lang="zh-CN" altLang="en-US" sz="2000" dirty="0"/>
              <a:t>重构目标是</a:t>
            </a:r>
            <a:r>
              <a:rPr lang="en-US" altLang="zh-CN" sz="2000" dirty="0" err="1"/>
              <a:t>a,b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en-US" altLang="zh-CN" dirty="0"/>
              <a:t>CapsNet</a:t>
            </a:r>
            <a:r>
              <a:rPr lang="zh-CN" altLang="zh-CN" dirty="0"/>
              <a:t>在重叠数字图像上重构图像的能力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说明</a:t>
            </a:r>
            <a:r>
              <a:rPr lang="en-US" altLang="zh-CN" dirty="0"/>
              <a:t>DigitCaps</a:t>
            </a:r>
            <a:r>
              <a:rPr lang="zh-CN" altLang="zh-CN" dirty="0"/>
              <a:t>层的胶囊确实能够从</a:t>
            </a:r>
            <a:r>
              <a:rPr lang="en-US" altLang="zh-CN" dirty="0" err="1"/>
              <a:t>PrimaryCapslue</a:t>
            </a:r>
            <a:r>
              <a:rPr lang="zh-CN" altLang="zh-CN" dirty="0"/>
              <a:t>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收集到每个数字的特征（位置和格式）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DCEB29-CC36-4542-A29B-7CC5BF68ED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15462" y="43543"/>
            <a:ext cx="6591481" cy="42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0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4977D-7827-42A5-9679-BAF465A6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51" y="286074"/>
            <a:ext cx="11543522" cy="6329330"/>
          </a:xfrm>
        </p:spPr>
        <p:txBody>
          <a:bodyPr/>
          <a:lstStyle/>
          <a:p>
            <a:pPr marL="0" indent="0"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其他数据集上的效果</a:t>
            </a:r>
            <a:r>
              <a:rPr lang="zh-CN" altLang="zh-CN" dirty="0"/>
              <a:t>：</a:t>
            </a:r>
          </a:p>
          <a:p>
            <a:r>
              <a:rPr lang="en-US" altLang="zh-CN" dirty="0"/>
              <a:t>CIFAR10  8</a:t>
            </a:r>
            <a:r>
              <a:rPr lang="zh-CN" altLang="zh-CN" dirty="0"/>
              <a:t>个</a:t>
            </a:r>
            <a:r>
              <a:rPr lang="en-US" altLang="zh-CN" dirty="0" err="1"/>
              <a:t>capslue</a:t>
            </a:r>
            <a:r>
              <a:rPr lang="zh-CN" altLang="zh-CN" dirty="0"/>
              <a:t>网络集成</a:t>
            </a:r>
            <a:r>
              <a:rPr lang="zh-CN" altLang="en-US" dirty="0"/>
              <a:t>，</a:t>
            </a:r>
            <a:r>
              <a:rPr lang="en-US" altLang="zh-CN" dirty="0"/>
              <a:t>10.6% test error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Is about what standard convolutional nets achieved when they were first applied to CIFAR10</a:t>
            </a:r>
            <a:r>
              <a:rPr lang="zh-CN" altLang="zh-CN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原因分析：</a:t>
            </a:r>
            <a:r>
              <a:rPr lang="zh-CN" altLang="zh-CN" dirty="0"/>
              <a:t>尝试解释图中的一切信息</a:t>
            </a:r>
            <a:r>
              <a:rPr lang="zh-CN" altLang="en-US" dirty="0"/>
              <a:t>；</a:t>
            </a:r>
            <a:r>
              <a:rPr lang="en-US" altLang="zh-CN" dirty="0"/>
              <a:t>CIFAR-10</a:t>
            </a:r>
            <a:r>
              <a:rPr lang="zh-CN" altLang="zh-CN" dirty="0"/>
              <a:t>数据集中，背景</a:t>
            </a:r>
            <a:r>
              <a:rPr lang="zh-CN" altLang="en-US" dirty="0"/>
              <a:t>图像</a:t>
            </a:r>
            <a:r>
              <a:rPr lang="zh-CN" altLang="zh-CN" dirty="0"/>
              <a:t>多变，很难使用小规模的网络建模，所以效果一般</a:t>
            </a:r>
          </a:p>
          <a:p>
            <a:endParaRPr lang="en-US" altLang="zh-CN" dirty="0"/>
          </a:p>
          <a:p>
            <a:r>
              <a:rPr lang="en-US" altLang="zh-CN" dirty="0" err="1"/>
              <a:t>smallNORB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en-US" altLang="zh-CN" i="1" dirty="0"/>
              <a:t>.</a:t>
            </a:r>
            <a:r>
              <a:rPr lang="en-US" altLang="zh-CN" dirty="0"/>
              <a:t>7% test error rate, in-par with the state-of-the-art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/>
              <a:t>SVHN</a:t>
            </a:r>
            <a:r>
              <a:rPr lang="zh-CN" altLang="en-US" dirty="0"/>
              <a:t>：</a:t>
            </a:r>
            <a:r>
              <a:rPr lang="en-US" altLang="zh-CN" dirty="0"/>
              <a:t>achieved 4</a:t>
            </a:r>
            <a:r>
              <a:rPr lang="en-US" altLang="zh-CN" i="1" dirty="0"/>
              <a:t>.</a:t>
            </a:r>
            <a:r>
              <a:rPr lang="en-US" altLang="zh-CN" dirty="0"/>
              <a:t>3% test error on the test set</a:t>
            </a:r>
            <a:endParaRPr lang="zh-CN" altLang="zh-CN" dirty="0"/>
          </a:p>
          <a:p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39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6D120-62A0-4F11-A848-7E7028B9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33" y="596167"/>
            <a:ext cx="11733885" cy="58240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How the vector inputs and outputs of a capsule are computed</a:t>
            </a:r>
          </a:p>
          <a:p>
            <a:pPr marL="0" indent="0">
              <a:buNone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600" b="1" dirty="0"/>
              <a:t>V1-&gt;u1  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 </a:t>
            </a:r>
            <a:r>
              <a:rPr lang="zh-CN" altLang="zh-CN" sz="2600" dirty="0"/>
              <a:t>乘以矩阵</a:t>
            </a:r>
            <a:r>
              <a:rPr lang="en-US" altLang="zh-CN" sz="2600" dirty="0"/>
              <a:t>W  </a:t>
            </a:r>
            <a:r>
              <a:rPr lang="zh-CN" altLang="zh-CN" sz="2600" dirty="0"/>
              <a:t>就是</a:t>
            </a:r>
            <a:r>
              <a:rPr lang="en-US" altLang="zh-CN" sz="2600" dirty="0"/>
              <a:t>affine transformation  </a:t>
            </a:r>
            <a:r>
              <a:rPr lang="zh-CN" altLang="zh-CN" sz="2600" dirty="0"/>
              <a:t>仿射变换</a:t>
            </a: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600" b="1" dirty="0"/>
              <a:t>coupling coefficients</a:t>
            </a:r>
            <a:r>
              <a:rPr lang="en-US" altLang="zh-CN" sz="2600" dirty="0"/>
              <a:t>:</a:t>
            </a:r>
            <a:r>
              <a:rPr lang="zh-CN" altLang="en-US" sz="2600" dirty="0"/>
              <a:t> </a:t>
            </a:r>
            <a:r>
              <a:rPr lang="en-US" altLang="zh-CN" sz="2600" dirty="0"/>
              <a:t>determined by the </a:t>
            </a:r>
            <a:r>
              <a:rPr lang="en-US" altLang="zh-CN" sz="2600" b="1" dirty="0"/>
              <a:t>dynamic routing </a:t>
            </a:r>
            <a:br>
              <a:rPr lang="en-US" altLang="zh-CN" sz="2600" dirty="0"/>
            </a:br>
            <a:endParaRPr lang="en-US" altLang="zh-CN" sz="2600" dirty="0"/>
          </a:p>
          <a:p>
            <a:pPr marL="0" indent="0">
              <a:buNone/>
            </a:pPr>
            <a:r>
              <a:rPr lang="zh-CN" altLang="en-US" sz="2600" dirty="0"/>
              <a:t>低层胶囊 </a:t>
            </a:r>
            <a:r>
              <a:rPr lang="en-US" altLang="zh-CN" sz="2600" dirty="0" err="1"/>
              <a:t>i</a:t>
            </a:r>
            <a:r>
              <a:rPr lang="zh-CN" altLang="en-US" sz="2600" dirty="0"/>
              <a:t>到高层胶囊</a:t>
            </a:r>
            <a:r>
              <a:rPr lang="en-US" altLang="zh-CN" sz="2600" dirty="0"/>
              <a:t>j</a:t>
            </a:r>
            <a:r>
              <a:rPr lang="zh-CN" altLang="en-US" sz="2600" dirty="0"/>
              <a:t>的耦合系数 </a:t>
            </a:r>
            <a:r>
              <a:rPr lang="en-US" altLang="zh-CN" sz="2600" dirty="0" err="1"/>
              <a:t>C</a:t>
            </a:r>
            <a:r>
              <a:rPr lang="en-US" altLang="zh-CN" sz="2600" baseline="-25000" dirty="0" err="1"/>
              <a:t>i,j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r>
              <a:rPr lang="zh-CN" altLang="en-US" sz="2600" dirty="0"/>
              <a:t>“</a:t>
            </a:r>
            <a:r>
              <a:rPr lang="en-US" altLang="zh-CN" sz="2600" dirty="0" err="1"/>
              <a:t>softmax</a:t>
            </a:r>
            <a:r>
              <a:rPr lang="zh-CN" altLang="en-US" sz="2600" dirty="0"/>
              <a:t>”形式     </a:t>
            </a:r>
            <a:r>
              <a:rPr lang="en-US" altLang="zh-CN" sz="2600" dirty="0" err="1"/>
              <a:t>b</a:t>
            </a:r>
            <a:r>
              <a:rPr lang="en-US" altLang="zh-CN" sz="2600" baseline="-25000" dirty="0" err="1"/>
              <a:t>i,j</a:t>
            </a:r>
            <a:r>
              <a:rPr lang="en-US" altLang="zh-CN" sz="2600" dirty="0" err="1"/>
              <a:t>:logits</a:t>
            </a:r>
            <a:endParaRPr lang="en-US" altLang="zh-CN" sz="2600" dirty="0"/>
          </a:p>
          <a:p>
            <a:r>
              <a:rPr lang="zh-CN" altLang="en-US" sz="2600" dirty="0"/>
              <a:t>一个低层</a:t>
            </a:r>
            <a:r>
              <a:rPr lang="en-US" altLang="zh-CN" sz="2600" dirty="0"/>
              <a:t>capsule</a:t>
            </a:r>
            <a:r>
              <a:rPr lang="zh-CN" altLang="en-US" sz="2600" dirty="0"/>
              <a:t>到所有高层</a:t>
            </a:r>
            <a:r>
              <a:rPr lang="en-US" altLang="zh-CN" sz="2600" dirty="0"/>
              <a:t>capsule </a:t>
            </a:r>
            <a:r>
              <a:rPr lang="zh-CN" altLang="en-US" sz="2600" dirty="0"/>
              <a:t>系数之和为</a:t>
            </a:r>
            <a:r>
              <a:rPr lang="en-US" altLang="zh-CN" sz="2600" dirty="0"/>
              <a:t>1</a:t>
            </a:r>
          </a:p>
          <a:p>
            <a:endParaRPr lang="en-US" altLang="zh-CN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600" dirty="0"/>
              <a:t>Squashing</a:t>
            </a:r>
            <a:r>
              <a:rPr lang="zh-CN" altLang="en-US" sz="2600" dirty="0"/>
              <a:t>：</a:t>
            </a:r>
            <a:r>
              <a:rPr lang="en-US" altLang="zh-CN" sz="2600" dirty="0"/>
              <a:t> </a:t>
            </a:r>
          </a:p>
          <a:p>
            <a:r>
              <a:rPr lang="zh-CN" altLang="zh-CN" sz="2600" dirty="0"/>
              <a:t>很长 压缩到</a:t>
            </a:r>
            <a:r>
              <a:rPr lang="en-US" altLang="zh-CN" sz="2600" dirty="0"/>
              <a:t>1</a:t>
            </a:r>
            <a:r>
              <a:rPr lang="zh-CN" altLang="en-US" sz="2600" dirty="0"/>
              <a:t>；</a:t>
            </a:r>
            <a:r>
              <a:rPr lang="en-US" altLang="zh-CN" sz="2600" dirty="0"/>
              <a:t>  </a:t>
            </a:r>
            <a:r>
              <a:rPr lang="zh-CN" altLang="zh-CN" sz="2600" dirty="0"/>
              <a:t>很短</a:t>
            </a:r>
            <a:r>
              <a:rPr lang="en-US" altLang="zh-CN" sz="2600" dirty="0"/>
              <a:t> </a:t>
            </a:r>
            <a:r>
              <a:rPr lang="zh-CN" altLang="zh-CN" sz="2600" dirty="0"/>
              <a:t> 到</a:t>
            </a:r>
            <a:r>
              <a:rPr lang="en-US" altLang="zh-CN" sz="2600" dirty="0"/>
              <a:t>0  </a:t>
            </a:r>
          </a:p>
          <a:p>
            <a:r>
              <a:rPr lang="zh-CN" altLang="zh-CN" sz="2600" dirty="0"/>
              <a:t>类似于</a:t>
            </a:r>
            <a:r>
              <a:rPr lang="en-US" altLang="zh-CN" sz="2600" dirty="0"/>
              <a:t>sigmoid  </a:t>
            </a:r>
            <a:r>
              <a:rPr lang="zh-CN" altLang="zh-CN" sz="2600" dirty="0"/>
              <a:t>非线性</a:t>
            </a:r>
            <a:endParaRPr lang="en-US" altLang="zh-CN" sz="2600" dirty="0"/>
          </a:p>
          <a:p>
            <a:endParaRPr lang="en-US" altLang="zh-CN" sz="1800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D01D77-06D3-4601-9B68-BC942CDE5D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7796" y="893688"/>
            <a:ext cx="4634204" cy="42335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3F4686-A151-4A55-939B-EB89B5CB508F}"/>
              </a:ext>
            </a:extLst>
          </p:cNvPr>
          <p:cNvSpPr txBox="1"/>
          <p:nvPr/>
        </p:nvSpPr>
        <p:spPr>
          <a:xfrm>
            <a:off x="7964319" y="5315900"/>
            <a:ext cx="3984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符号说明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en-US" altLang="zh-CN" dirty="0"/>
              <a:t>:</a:t>
            </a:r>
            <a:r>
              <a:rPr lang="zh-CN" altLang="en-US" dirty="0"/>
              <a:t>低层</a:t>
            </a:r>
            <a:r>
              <a:rPr lang="en-US" altLang="zh-CN" dirty="0"/>
              <a:t>capsule</a:t>
            </a:r>
            <a:r>
              <a:rPr lang="zh-CN" altLang="en-US" dirty="0"/>
              <a:t>输出  </a:t>
            </a:r>
            <a:r>
              <a:rPr lang="en-US" altLang="zh-CN" dirty="0"/>
              <a:t>V:</a:t>
            </a:r>
            <a:r>
              <a:rPr lang="zh-CN" altLang="en-US" dirty="0"/>
              <a:t>高层胶囊输出</a:t>
            </a:r>
            <a:r>
              <a:rPr lang="en-US" altLang="zh-CN" dirty="0"/>
              <a:t> W</a:t>
            </a:r>
            <a:r>
              <a:rPr lang="zh-CN" altLang="en-US" dirty="0"/>
              <a:t>：</a:t>
            </a:r>
            <a:r>
              <a:rPr lang="en-US" altLang="zh-CN" dirty="0"/>
              <a:t>weight matrix </a:t>
            </a:r>
            <a:br>
              <a:rPr lang="en-US" altLang="zh-CN" dirty="0"/>
            </a:br>
            <a:r>
              <a:rPr lang="en-US" altLang="zh-CN" dirty="0" err="1"/>
              <a:t>u</a:t>
            </a:r>
            <a:r>
              <a:rPr lang="en-US" altLang="zh-CN" baseline="-25000" dirty="0" err="1"/>
              <a:t>i</a:t>
            </a:r>
            <a:r>
              <a:rPr lang="en-US" altLang="zh-CN" dirty="0"/>
              <a:t>: “prediction vectors”  </a:t>
            </a:r>
          </a:p>
          <a:p>
            <a:r>
              <a:rPr lang="en-US" altLang="zh-CN" dirty="0"/>
              <a:t>Ci: coupling coefficients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3177E5-A5FF-45D4-ADB5-A1B1375CE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832" y="2667000"/>
            <a:ext cx="20764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4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6F70755-D634-48D1-81E8-FECE472D8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9322" y="255002"/>
            <a:ext cx="7926719" cy="29340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50D2EC-F6C7-4BF2-88F9-C3951DD124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65281" y="3268494"/>
            <a:ext cx="7926719" cy="325023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AEE966C0-5639-4C35-9941-364B45617FAB}"/>
              </a:ext>
            </a:extLst>
          </p:cNvPr>
          <p:cNvSpPr/>
          <p:nvPr/>
        </p:nvSpPr>
        <p:spPr>
          <a:xfrm>
            <a:off x="9644081" y="2340297"/>
            <a:ext cx="1823242" cy="505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31D5BE-0E0A-4B2D-A013-31363C4020B4}"/>
              </a:ext>
            </a:extLst>
          </p:cNvPr>
          <p:cNvSpPr/>
          <p:nvPr/>
        </p:nvSpPr>
        <p:spPr>
          <a:xfrm>
            <a:off x="8714792" y="5220478"/>
            <a:ext cx="830424" cy="121298"/>
          </a:xfrm>
          <a:prstGeom prst="rect">
            <a:avLst/>
          </a:prstGeom>
          <a:solidFill>
            <a:srgbClr val="6393E9"/>
          </a:solidFill>
          <a:ln>
            <a:solidFill>
              <a:srgbClr val="639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C7458A-307B-42AF-883D-1237993A730F}"/>
              </a:ext>
            </a:extLst>
          </p:cNvPr>
          <p:cNvSpPr/>
          <p:nvPr/>
        </p:nvSpPr>
        <p:spPr>
          <a:xfrm>
            <a:off x="5097625" y="5253236"/>
            <a:ext cx="631371" cy="121298"/>
          </a:xfrm>
          <a:prstGeom prst="rect">
            <a:avLst/>
          </a:prstGeom>
          <a:solidFill>
            <a:srgbClr val="6393E9"/>
          </a:solidFill>
          <a:ln>
            <a:solidFill>
              <a:srgbClr val="639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54C44D-95BD-4C07-A4A6-D5D69739F735}"/>
              </a:ext>
            </a:extLst>
          </p:cNvPr>
          <p:cNvSpPr txBox="1"/>
          <p:nvPr/>
        </p:nvSpPr>
        <p:spPr>
          <a:xfrm>
            <a:off x="0" y="484392"/>
            <a:ext cx="445070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Dynamic routing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(routing by agreement)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用来更新</a:t>
            </a:r>
            <a:r>
              <a:rPr lang="en-US" altLang="zh-CN" sz="2400" dirty="0"/>
              <a:t>coupling coefficients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Agreement</a:t>
            </a:r>
            <a:r>
              <a:rPr lang="en-US" altLang="zh-CN" sz="2400" dirty="0"/>
              <a:t>=</a:t>
            </a:r>
            <a:br>
              <a:rPr lang="en-US" altLang="zh-CN" sz="2400" dirty="0"/>
            </a:br>
            <a:r>
              <a:rPr lang="zh-CN" altLang="en-US" sz="2400" dirty="0"/>
              <a:t>低层对高层的预测向量跟高层输出的相似程度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more effective than</a:t>
            </a:r>
            <a:r>
              <a:rPr lang="en-US" altLang="zh-CN" sz="2400" dirty="0"/>
              <a:t>  max-pooling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helpful to segment highly overlapping objects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br>
              <a:rPr lang="en-US" altLang="zh-CN" sz="2400" dirty="0"/>
            </a:b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D2283B-C28C-41AB-89F5-A3FEB0B33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837" y="2340297"/>
            <a:ext cx="800100" cy="39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8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C1E93-EE0A-4484-AD89-64F19E2DF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8" y="102637"/>
            <a:ext cx="11635273" cy="65967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应用到具体任务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b="1" dirty="0"/>
              <a:t>识别</a:t>
            </a:r>
            <a:r>
              <a:rPr lang="en-US" altLang="zh-CN" b="1" dirty="0"/>
              <a:t>MINST</a:t>
            </a:r>
            <a:r>
              <a:rPr lang="zh-CN" altLang="en-US" b="1" dirty="0"/>
              <a:t>样本中的数字（</a:t>
            </a:r>
            <a:r>
              <a:rPr lang="en-US" altLang="zh-CN" b="1" dirty="0"/>
              <a:t>0-9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zh-CN" altLang="en-US" sz="2400" dirty="0"/>
              <a:t>最高层（</a:t>
            </a:r>
            <a:r>
              <a:rPr lang="en-US" altLang="zh-CN" sz="2400" dirty="0"/>
              <a:t>DigitCaps</a:t>
            </a:r>
            <a:r>
              <a:rPr lang="zh-CN" altLang="en-US" sz="2400" dirty="0"/>
              <a:t>）设置</a:t>
            </a:r>
            <a:r>
              <a:rPr lang="en-US" altLang="zh-CN" sz="2400" dirty="0"/>
              <a:t>10</a:t>
            </a:r>
            <a:r>
              <a:rPr lang="zh-CN" altLang="en-US" sz="2400" dirty="0"/>
              <a:t>个</a:t>
            </a:r>
            <a:r>
              <a:rPr lang="en-US" altLang="zh-CN" sz="2400" dirty="0"/>
              <a:t>capsule</a:t>
            </a:r>
            <a:r>
              <a:rPr lang="zh-CN" altLang="en-US" sz="2400" dirty="0"/>
              <a:t>，分别对应一个数字</a:t>
            </a:r>
            <a:endParaRPr lang="en-US" altLang="zh-CN" sz="2400" dirty="0"/>
          </a:p>
          <a:p>
            <a:r>
              <a:rPr lang="en-US" altLang="zh-CN" sz="2400" dirty="0"/>
              <a:t>make all but the last layer of capsules be convolutional</a:t>
            </a:r>
          </a:p>
          <a:p>
            <a:r>
              <a:rPr lang="en-US" altLang="zh-CN" sz="2400" dirty="0"/>
              <a:t>Shallow architecture with only two convolutional layers and one FC layer </a:t>
            </a:r>
            <a:br>
              <a:rPr lang="en-US" altLang="zh-CN" sz="2400" dirty="0"/>
            </a:b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Conv: pixel intensities -&gt; activities of local feature detectors -&gt;  </a:t>
            </a:r>
            <a:r>
              <a:rPr lang="en-US" altLang="zh-CN" sz="2400" dirty="0" err="1"/>
              <a:t>PrimaryCaps</a:t>
            </a:r>
            <a:endParaRPr lang="en-US" altLang="zh-CN" sz="2400" dirty="0"/>
          </a:p>
          <a:p>
            <a:r>
              <a:rPr lang="en-US" altLang="zh-CN" sz="2400" dirty="0" err="1"/>
              <a:t>PrimaryCaps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dirty="0"/>
              <a:t>each primary capsule contains 8 convolutional units with a 9 × 9 kernel and a stride of 2 </a:t>
            </a:r>
          </a:p>
          <a:p>
            <a:pPr lvl="1"/>
            <a:r>
              <a:rPr lang="en-US" altLang="zh-CN" dirty="0"/>
              <a:t>each capsule in the [6, 6] grid is sharing their weights with each other </a:t>
            </a:r>
          </a:p>
          <a:p>
            <a:pPr lvl="1"/>
            <a:r>
              <a:rPr lang="en-US" altLang="zh-CN" dirty="0"/>
              <a:t>see </a:t>
            </a:r>
            <a:r>
              <a:rPr lang="en-US" altLang="zh-CN" dirty="0" err="1"/>
              <a:t>PrimaryCapsules</a:t>
            </a:r>
            <a:r>
              <a:rPr lang="en-US" altLang="zh-CN" dirty="0"/>
              <a:t> as a Convolution layer </a:t>
            </a:r>
          </a:p>
          <a:p>
            <a:pPr marL="457200" lvl="1" indent="0">
              <a:buNone/>
            </a:pPr>
            <a:r>
              <a:rPr lang="en-US" altLang="zh-CN" dirty="0"/>
              <a:t>with “squashing” as its block non-linearity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sz="2400" dirty="0"/>
              <a:t>have routing only between two consecutive </a:t>
            </a:r>
          </a:p>
          <a:p>
            <a:pPr marL="0" indent="0">
              <a:buNone/>
            </a:pPr>
            <a:r>
              <a:rPr lang="en-US" altLang="zh-CN" sz="2400" dirty="0"/>
              <a:t>capsule layers (e.g. </a:t>
            </a:r>
            <a:r>
              <a:rPr lang="en-US" altLang="zh-CN" sz="2400" dirty="0" err="1"/>
              <a:t>PrimaryCapsules</a:t>
            </a:r>
            <a:r>
              <a:rPr lang="en-US" altLang="zh-CN" sz="2400" dirty="0"/>
              <a:t> and DigitCaps) </a:t>
            </a:r>
          </a:p>
          <a:p>
            <a:pPr marL="457200" lvl="1" indent="0">
              <a:buNone/>
            </a:pPr>
            <a:br>
              <a:rPr lang="en-US" altLang="zh-CN" sz="1600" dirty="0"/>
            </a:br>
            <a:br>
              <a:rPr lang="en-US" altLang="zh-CN" sz="1600" dirty="0"/>
            </a:br>
            <a:br>
              <a:rPr lang="en-US" altLang="zh-CN" sz="1600" dirty="0"/>
            </a:br>
            <a:br>
              <a:rPr lang="en-US" altLang="zh-CN" sz="1600" dirty="0"/>
            </a:br>
            <a:br>
              <a:rPr lang="en-US" altLang="zh-CN" sz="1600" dirty="0"/>
            </a:br>
            <a:br>
              <a:rPr lang="en-US" altLang="zh-CN" sz="1600" dirty="0"/>
            </a:br>
            <a:endParaRPr lang="zh-CN" altLang="en-US" sz="16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5D5D3AC-2B62-48D4-B72A-3BCD068643EA}"/>
              </a:ext>
            </a:extLst>
          </p:cNvPr>
          <p:cNvGrpSpPr/>
          <p:nvPr/>
        </p:nvGrpSpPr>
        <p:grpSpPr>
          <a:xfrm>
            <a:off x="6262396" y="3503644"/>
            <a:ext cx="5929604" cy="3425203"/>
            <a:chOff x="6391469" y="3456991"/>
            <a:chExt cx="5929604" cy="342520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6E141B0-9D29-46F8-B698-EB468D8CE083}"/>
                </a:ext>
              </a:extLst>
            </p:cNvPr>
            <p:cNvGrpSpPr/>
            <p:nvPr/>
          </p:nvGrpSpPr>
          <p:grpSpPr>
            <a:xfrm>
              <a:off x="6391469" y="3456991"/>
              <a:ext cx="5929604" cy="3425203"/>
              <a:chOff x="6249953" y="3274177"/>
              <a:chExt cx="6043128" cy="3425203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1DACB62C-9FE8-4BC8-99EB-74CF9DB36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9953" y="3274177"/>
                <a:ext cx="6043128" cy="3425203"/>
              </a:xfrm>
              <a:prstGeom prst="rect">
                <a:avLst/>
              </a:prstGeom>
              <a:ln>
                <a:solidFill>
                  <a:srgbClr val="FFD35D"/>
                </a:solidFill>
              </a:ln>
            </p:spPr>
          </p:pic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DD5F10D-22D0-4EDB-92BA-941A36CF8EF2}"/>
                  </a:ext>
                </a:extLst>
              </p:cNvPr>
              <p:cNvSpPr/>
              <p:nvPr/>
            </p:nvSpPr>
            <p:spPr>
              <a:xfrm>
                <a:off x="8089641" y="5840963"/>
                <a:ext cx="177281" cy="93306"/>
              </a:xfrm>
              <a:prstGeom prst="rect">
                <a:avLst/>
              </a:prstGeom>
              <a:solidFill>
                <a:srgbClr val="FFD35D"/>
              </a:solidFill>
              <a:ln>
                <a:solidFill>
                  <a:srgbClr val="FFD3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929765F-65AB-495E-A7F6-7CC8E470F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52310" y="4605920"/>
              <a:ext cx="1504781" cy="264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36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C454C-6F15-483B-92B3-C4D168033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1" y="340518"/>
            <a:ext cx="11647184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应用到具体任务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b="1" dirty="0"/>
              <a:t>识别</a:t>
            </a:r>
            <a:r>
              <a:rPr lang="en-US" altLang="zh-CN" b="1" dirty="0"/>
              <a:t>MINST</a:t>
            </a:r>
            <a:r>
              <a:rPr lang="zh-CN" altLang="en-US" b="1" dirty="0"/>
              <a:t>样本中的数字（</a:t>
            </a:r>
            <a:r>
              <a:rPr lang="en-US" altLang="zh-CN" b="1" dirty="0"/>
              <a:t>0-9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sz="2400" dirty="0"/>
              <a:t>设计</a:t>
            </a:r>
            <a:r>
              <a:rPr lang="en-US" altLang="zh-CN" sz="2400" u="sng" dirty="0">
                <a:solidFill>
                  <a:srgbClr val="FF0000"/>
                </a:solidFill>
              </a:rPr>
              <a:t>Loss</a:t>
            </a:r>
            <a:r>
              <a:rPr lang="zh-CN" altLang="zh-CN" sz="2400" dirty="0"/>
              <a:t>的思路 </a:t>
            </a:r>
            <a:r>
              <a:rPr lang="zh-CN" altLang="en-US" sz="2400" dirty="0"/>
              <a:t>：</a:t>
            </a:r>
            <a:r>
              <a:rPr lang="zh-CN" altLang="zh-CN" sz="2400" dirty="0"/>
              <a:t>使用</a:t>
            </a:r>
            <a:r>
              <a:rPr lang="en-US" altLang="zh-CN" sz="2400" dirty="0"/>
              <a:t>capsule </a:t>
            </a:r>
            <a:r>
              <a:rPr lang="zh-CN" altLang="zh-CN" sz="2400" u="sng" dirty="0">
                <a:solidFill>
                  <a:srgbClr val="FF0000"/>
                </a:solidFill>
              </a:rPr>
              <a:t>向量</a:t>
            </a:r>
            <a:r>
              <a:rPr lang="zh-CN" altLang="en-US" sz="2400" u="sng" dirty="0">
                <a:solidFill>
                  <a:srgbClr val="FF0000"/>
                </a:solidFill>
              </a:rPr>
              <a:t>的</a:t>
            </a:r>
            <a:r>
              <a:rPr lang="zh-CN" altLang="zh-CN" sz="2400" u="sng" dirty="0">
                <a:solidFill>
                  <a:srgbClr val="FF0000"/>
                </a:solidFill>
              </a:rPr>
              <a:t>长度</a:t>
            </a:r>
            <a:r>
              <a:rPr lang="zh-CN" altLang="zh-CN" sz="2400" dirty="0"/>
              <a:t>代表</a:t>
            </a:r>
            <a:r>
              <a:rPr lang="zh-CN" altLang="en-US" sz="2400" dirty="0"/>
              <a:t>对应数字</a:t>
            </a:r>
            <a:r>
              <a:rPr lang="zh-CN" altLang="zh-CN" sz="2400" dirty="0"/>
              <a:t>存在</a:t>
            </a:r>
            <a:r>
              <a:rPr lang="zh-CN" altLang="en-US" sz="2400" dirty="0"/>
              <a:t>的</a:t>
            </a:r>
            <a:r>
              <a:rPr lang="zh-CN" altLang="zh-CN" sz="2400" dirty="0"/>
              <a:t>可能性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lvl="1"/>
            <a:r>
              <a:rPr lang="zh-CN" altLang="zh-CN" dirty="0"/>
              <a:t>对于 对应着数字</a:t>
            </a:r>
            <a:r>
              <a:rPr lang="en-US" altLang="zh-CN" dirty="0"/>
              <a:t>K</a:t>
            </a:r>
            <a:r>
              <a:rPr lang="zh-CN" altLang="zh-CN" dirty="0"/>
              <a:t>的</a:t>
            </a:r>
            <a:r>
              <a:rPr lang="en-US" altLang="zh-CN" dirty="0"/>
              <a:t>capsule</a:t>
            </a:r>
            <a:r>
              <a:rPr lang="zh-CN" altLang="zh-CN" dirty="0"/>
              <a:t>来说，它的</a:t>
            </a:r>
            <a:r>
              <a:rPr lang="en-US" altLang="zh-CN" dirty="0"/>
              <a:t>Loss(margin)</a:t>
            </a:r>
            <a:r>
              <a:rPr lang="zh-CN" altLang="zh-CN" dirty="0"/>
              <a:t>是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样本</a:t>
            </a:r>
            <a:r>
              <a:rPr lang="zh-CN" altLang="zh-CN" dirty="0"/>
              <a:t>标签是</a:t>
            </a:r>
            <a:r>
              <a:rPr lang="en-US" altLang="zh-CN" dirty="0"/>
              <a:t>K</a:t>
            </a:r>
            <a:r>
              <a:rPr lang="zh-CN" altLang="en-US" dirty="0"/>
              <a:t>时</a:t>
            </a:r>
            <a:r>
              <a:rPr lang="zh-CN" altLang="zh-CN" dirty="0"/>
              <a:t>，</a:t>
            </a:r>
            <a:r>
              <a:rPr lang="en-US" altLang="zh-CN" dirty="0"/>
              <a:t>Tk=1</a:t>
            </a:r>
            <a:r>
              <a:rPr lang="zh-CN" altLang="zh-CN" dirty="0"/>
              <a:t>；</a:t>
            </a:r>
            <a:r>
              <a:rPr lang="en-US" altLang="zh-CN" dirty="0"/>
              <a:t>Loss</a:t>
            </a:r>
            <a:r>
              <a:rPr lang="zh-CN" altLang="en-US" dirty="0"/>
              <a:t>取决于</a:t>
            </a:r>
            <a:r>
              <a:rPr lang="zh-CN" altLang="zh-CN" dirty="0"/>
              <a:t>前半部分，</a:t>
            </a:r>
            <a:r>
              <a:rPr lang="en-US" altLang="zh-CN" dirty="0"/>
              <a:t>||</a:t>
            </a:r>
            <a:r>
              <a:rPr lang="en-US" altLang="zh-CN" dirty="0" err="1"/>
              <a:t>Vk</a:t>
            </a:r>
            <a:r>
              <a:rPr lang="en-US" altLang="zh-CN" dirty="0"/>
              <a:t>||</a:t>
            </a:r>
            <a:r>
              <a:rPr lang="zh-CN" altLang="zh-CN" dirty="0"/>
              <a:t>应大于</a:t>
            </a:r>
            <a:r>
              <a:rPr lang="en-US" altLang="zh-CN" dirty="0"/>
              <a:t>m+</a:t>
            </a:r>
            <a:r>
              <a:rPr lang="zh-CN" altLang="en-US" dirty="0"/>
              <a:t>（</a:t>
            </a:r>
            <a:r>
              <a:rPr lang="en-US" altLang="zh-CN" dirty="0"/>
              <a:t>0.9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zh-CN" altLang="en-US" dirty="0"/>
              <a:t>样本</a:t>
            </a:r>
            <a:r>
              <a:rPr lang="zh-CN" altLang="zh-CN" dirty="0"/>
              <a:t>标签</a:t>
            </a:r>
            <a:r>
              <a:rPr lang="zh-CN" altLang="en-US" dirty="0"/>
              <a:t>不</a:t>
            </a:r>
            <a:r>
              <a:rPr lang="zh-CN" altLang="zh-CN" dirty="0"/>
              <a:t>是</a:t>
            </a:r>
            <a:r>
              <a:rPr lang="en-US" altLang="zh-CN" dirty="0"/>
              <a:t>K</a:t>
            </a:r>
            <a:r>
              <a:rPr lang="zh-CN" altLang="en-US" dirty="0"/>
              <a:t>时</a:t>
            </a:r>
            <a:r>
              <a:rPr lang="zh-CN" altLang="zh-CN" dirty="0"/>
              <a:t>，</a:t>
            </a:r>
            <a:r>
              <a:rPr lang="en-US" altLang="zh-CN" dirty="0"/>
              <a:t>Tk=0</a:t>
            </a:r>
            <a:r>
              <a:rPr lang="zh-CN" altLang="zh-CN" dirty="0"/>
              <a:t>；</a:t>
            </a:r>
            <a:r>
              <a:rPr lang="en-US" altLang="zh-CN" dirty="0"/>
              <a:t>Loss</a:t>
            </a:r>
            <a:r>
              <a:rPr lang="zh-CN" altLang="en-US" dirty="0"/>
              <a:t>取决于后</a:t>
            </a:r>
            <a:r>
              <a:rPr lang="zh-CN" altLang="zh-CN" dirty="0"/>
              <a:t>半部分，</a:t>
            </a:r>
            <a:r>
              <a:rPr lang="en-US" altLang="zh-CN" dirty="0"/>
              <a:t>||</a:t>
            </a:r>
            <a:r>
              <a:rPr lang="en-US" altLang="zh-CN" dirty="0" err="1"/>
              <a:t>Vk</a:t>
            </a:r>
            <a:r>
              <a:rPr lang="en-US" altLang="zh-CN" dirty="0"/>
              <a:t>||</a:t>
            </a:r>
            <a:r>
              <a:rPr lang="zh-CN" altLang="zh-CN" dirty="0"/>
              <a:t>应</a:t>
            </a:r>
            <a:r>
              <a:rPr lang="zh-CN" altLang="en-US" dirty="0"/>
              <a:t>小</a:t>
            </a:r>
            <a:r>
              <a:rPr lang="zh-CN" altLang="zh-CN" dirty="0"/>
              <a:t>于</a:t>
            </a:r>
            <a:r>
              <a:rPr lang="en-US" altLang="zh-CN" dirty="0"/>
              <a:t>m-</a:t>
            </a:r>
            <a:r>
              <a:rPr lang="zh-CN" altLang="en-US" dirty="0"/>
              <a:t>（</a:t>
            </a:r>
            <a:r>
              <a:rPr lang="en-US" altLang="zh-CN" dirty="0"/>
              <a:t>0.1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sz="2400" dirty="0"/>
              <a:t>分类器</a:t>
            </a:r>
            <a:r>
              <a:rPr lang="zh-CN" altLang="zh-CN" sz="2400" dirty="0"/>
              <a:t>总</a:t>
            </a:r>
            <a:r>
              <a:rPr lang="en-US" altLang="zh-CN" sz="2400" dirty="0"/>
              <a:t>Loss</a:t>
            </a:r>
            <a:r>
              <a:rPr lang="zh-CN" altLang="zh-CN" sz="2400" dirty="0"/>
              <a:t>应为最高层所有胶囊</a:t>
            </a:r>
            <a:r>
              <a:rPr lang="en-US" altLang="zh-CN" sz="2400" dirty="0"/>
              <a:t>loss</a:t>
            </a:r>
            <a:r>
              <a:rPr lang="zh-CN" altLang="zh-CN" sz="2400" dirty="0"/>
              <a:t>之和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dirty="0"/>
              <a:t>W</a:t>
            </a:r>
            <a:r>
              <a:rPr lang="zh-CN" altLang="en-US" dirty="0"/>
              <a:t>矩阵基于</a:t>
            </a:r>
            <a:r>
              <a:rPr lang="en-US" altLang="zh-CN" dirty="0"/>
              <a:t>Loss</a:t>
            </a:r>
            <a:r>
              <a:rPr lang="zh-CN" altLang="en-US" dirty="0"/>
              <a:t>，使用</a:t>
            </a:r>
            <a:r>
              <a:rPr lang="en-US" altLang="zh-CN" dirty="0"/>
              <a:t>BP</a:t>
            </a:r>
            <a:r>
              <a:rPr lang="zh-CN" altLang="en-US" dirty="0"/>
              <a:t>更新？</a:t>
            </a:r>
            <a:endParaRPr lang="en-US" altLang="zh-CN" sz="2400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9A26E0-D209-429F-B210-6F7CFD1EC6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6147" y="2634830"/>
            <a:ext cx="5891585" cy="68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8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5B25B-34B1-4CAB-9799-53CE63CC4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6" y="286073"/>
            <a:ext cx="11747240" cy="64599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Reconstruction as a regularization method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sz="2400" dirty="0"/>
              <a:t>Idea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如果</a:t>
            </a:r>
            <a:r>
              <a:rPr lang="en-US" altLang="zh-CN" sz="2400" dirty="0"/>
              <a:t>digit capsule</a:t>
            </a:r>
            <a:r>
              <a:rPr lang="zh-CN" altLang="zh-CN" sz="2400" dirty="0"/>
              <a:t>能够有效地表示</a:t>
            </a:r>
            <a:r>
              <a:rPr lang="en-US" altLang="zh-CN" sz="2400" dirty="0"/>
              <a:t>digit</a:t>
            </a:r>
            <a:r>
              <a:rPr lang="zh-CN" altLang="zh-CN" sz="2400" dirty="0"/>
              <a:t>的全部属性，那么这种理想条件下，应该可以根据该胶囊的</a:t>
            </a:r>
            <a:r>
              <a:rPr lang="en-US" altLang="zh-CN" sz="2400" dirty="0"/>
              <a:t>activity vector </a:t>
            </a:r>
            <a:r>
              <a:rPr lang="zh-CN" altLang="zh-CN" sz="2400" dirty="0"/>
              <a:t>重构出原始的</a:t>
            </a:r>
            <a:r>
              <a:rPr lang="en-US" altLang="zh-CN" sz="2400" dirty="0"/>
              <a:t>digit</a:t>
            </a:r>
            <a:r>
              <a:rPr lang="zh-CN" altLang="zh-CN" sz="2400" dirty="0"/>
              <a:t>图像</a:t>
            </a:r>
            <a:endParaRPr lang="en-US" altLang="zh-CN" sz="2400" dirty="0"/>
          </a:p>
          <a:p>
            <a:pPr marL="0" indent="0">
              <a:buNone/>
            </a:pPr>
            <a:br>
              <a:rPr lang="en-US" altLang="zh-CN" sz="2400" dirty="0"/>
            </a:br>
            <a:r>
              <a:rPr lang="zh-CN" altLang="en-US" sz="2400" dirty="0"/>
              <a:t>在</a:t>
            </a:r>
            <a:r>
              <a:rPr lang="en-US" altLang="zh-CN" sz="2400" dirty="0"/>
              <a:t>CapsNet</a:t>
            </a:r>
            <a:r>
              <a:rPr lang="zh-CN" altLang="en-US" sz="2400" dirty="0"/>
              <a:t>中</a:t>
            </a:r>
            <a:r>
              <a:rPr lang="zh-CN" altLang="zh-CN" sz="2400" dirty="0"/>
              <a:t>加入</a:t>
            </a:r>
            <a:r>
              <a:rPr lang="zh-CN" altLang="en-US" sz="2400" dirty="0"/>
              <a:t>用于</a:t>
            </a:r>
            <a:r>
              <a:rPr lang="zh-CN" altLang="zh-CN" sz="2400" dirty="0"/>
              <a:t>重构图像的</a:t>
            </a:r>
            <a:r>
              <a:rPr lang="en-US" altLang="zh-CN" sz="2400" dirty="0"/>
              <a:t> </a:t>
            </a:r>
            <a:r>
              <a:rPr lang="zh-CN" altLang="en-US" sz="2400" dirty="0"/>
              <a:t>“</a:t>
            </a:r>
            <a:r>
              <a:rPr lang="en-US" altLang="zh-CN" sz="2400" dirty="0"/>
              <a:t>decoder</a:t>
            </a:r>
            <a:r>
              <a:rPr lang="zh-CN" altLang="en-US" sz="2400" dirty="0"/>
              <a:t>”</a:t>
            </a:r>
            <a:r>
              <a:rPr lang="en-US" altLang="zh-CN" sz="2400" dirty="0"/>
              <a:t> ,</a:t>
            </a:r>
            <a:r>
              <a:rPr lang="zh-CN" altLang="en-US" sz="2400" dirty="0"/>
              <a:t>将</a:t>
            </a:r>
            <a:r>
              <a:rPr lang="zh-CN" altLang="zh-CN" sz="2400" dirty="0"/>
              <a:t>重构的图像和原图像间的差异</a:t>
            </a:r>
            <a:r>
              <a:rPr lang="zh-CN" altLang="en-US" sz="2400" dirty="0"/>
              <a:t>作为模型的一部分</a:t>
            </a:r>
            <a:r>
              <a:rPr lang="en-US" altLang="zh-CN" sz="2400" dirty="0"/>
              <a:t>loss</a:t>
            </a:r>
            <a:r>
              <a:rPr lang="zh-CN" altLang="en-US" sz="2400" dirty="0"/>
              <a:t>，激励</a:t>
            </a:r>
            <a:r>
              <a:rPr lang="en-US" altLang="zh-CN" sz="2400" dirty="0"/>
              <a:t>digit capsule</a:t>
            </a:r>
            <a:r>
              <a:rPr lang="zh-CN" altLang="en-US" sz="2400" dirty="0"/>
              <a:t>尽可能多地捕获数字</a:t>
            </a:r>
            <a:r>
              <a:rPr lang="zh-CN" altLang="zh-CN" sz="2400" dirty="0"/>
              <a:t>的属性信息</a:t>
            </a:r>
            <a:endParaRPr lang="en-US" altLang="zh-CN" sz="2400" dirty="0"/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Decoder </a:t>
            </a:r>
            <a:r>
              <a:rPr lang="zh-CN" altLang="en-US" sz="2400" dirty="0"/>
              <a:t>结构：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zh-CN" sz="2400" dirty="0"/>
              <a:t>将</a:t>
            </a:r>
            <a:r>
              <a:rPr lang="zh-CN" altLang="en-US" sz="2400" dirty="0"/>
              <a:t>对应</a:t>
            </a:r>
            <a:r>
              <a:rPr lang="zh-CN" altLang="zh-CN" sz="2400" dirty="0"/>
              <a:t>正确数字的胶囊的</a:t>
            </a:r>
            <a:r>
              <a:rPr lang="en-US" altLang="zh-CN" sz="2400" dirty="0"/>
              <a:t>vector </a:t>
            </a:r>
            <a:r>
              <a:rPr lang="zh-CN" altLang="zh-CN" sz="2400" dirty="0"/>
              <a:t>输入到三层</a:t>
            </a:r>
            <a:r>
              <a:rPr lang="zh-CN" altLang="en-US" sz="2400" dirty="0"/>
              <a:t>全连接网络，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最终得到</a:t>
            </a:r>
            <a:r>
              <a:rPr lang="en-US" altLang="zh-CN" sz="2400" dirty="0"/>
              <a:t>784</a:t>
            </a:r>
            <a:r>
              <a:rPr lang="zh-CN" altLang="zh-CN" sz="2400" dirty="0"/>
              <a:t>维向量（</a:t>
            </a:r>
            <a:r>
              <a:rPr lang="en-US" altLang="zh-CN" sz="2400" dirty="0"/>
              <a:t>28*28,</a:t>
            </a:r>
            <a:r>
              <a:rPr lang="zh-CN" altLang="zh-CN" sz="2400" dirty="0"/>
              <a:t>每一维代表图像中一个像素）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Loss=</a:t>
            </a:r>
            <a:r>
              <a:rPr lang="en-US" altLang="zh-CN" sz="2400" dirty="0" err="1"/>
              <a:t>Decoder.Loss</a:t>
            </a:r>
            <a:r>
              <a:rPr lang="en-US" altLang="zh-CN" sz="2400" dirty="0"/>
              <a:t>*0.005+ </a:t>
            </a:r>
            <a:r>
              <a:rPr lang="en-US" altLang="zh-CN" sz="2400" dirty="0" err="1"/>
              <a:t>capsNet</a:t>
            </a:r>
            <a:r>
              <a:rPr lang="en-US" altLang="zh-CN" sz="2400" dirty="0"/>
              <a:t>. Loss      </a:t>
            </a:r>
            <a:r>
              <a:rPr lang="zh-CN" altLang="en-US" sz="2400" dirty="0"/>
              <a:t>重构项</a:t>
            </a:r>
            <a:r>
              <a:rPr lang="zh-CN" altLang="zh-CN" sz="2400" dirty="0"/>
              <a:t>可看做规范项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A98D07-AF01-4ED5-A42D-FC332A6135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47908" y="3076867"/>
            <a:ext cx="5285228" cy="1876943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17A8638A-644A-44EB-AFA5-8578AC19833E}"/>
              </a:ext>
            </a:extLst>
          </p:cNvPr>
          <p:cNvSpPr/>
          <p:nvPr/>
        </p:nvSpPr>
        <p:spPr>
          <a:xfrm>
            <a:off x="5178489" y="1782148"/>
            <a:ext cx="394996" cy="438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85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06217-65D6-47D1-8C65-AD2E64F04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2" y="310256"/>
            <a:ext cx="12523236" cy="6482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MNIST</a:t>
            </a:r>
            <a:r>
              <a:rPr lang="zh-CN" altLang="zh-CN" b="1" dirty="0">
                <a:solidFill>
                  <a:srgbClr val="FF0000"/>
                </a:solidFill>
              </a:rPr>
              <a:t>实验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400" b="1" dirty="0"/>
              <a:t>在没有使用数据增强的数据集上，不使用集成方法</a:t>
            </a:r>
            <a:r>
              <a:rPr lang="zh-CN" altLang="en-US" sz="2400" b="1" dirty="0"/>
              <a:t>：</a:t>
            </a:r>
            <a:r>
              <a:rPr lang="zh-CN" altLang="zh-CN" sz="2400" dirty="0"/>
              <a:t>：</a:t>
            </a:r>
          </a:p>
          <a:p>
            <a:r>
              <a:rPr lang="en-US" altLang="zh-CN" sz="2400" dirty="0"/>
              <a:t>  </a:t>
            </a:r>
            <a:r>
              <a:rPr lang="zh-CN" altLang="zh-CN" sz="2400" dirty="0"/>
              <a:t>标准</a:t>
            </a:r>
            <a:r>
              <a:rPr lang="en-US" altLang="zh-CN" sz="2400" dirty="0"/>
              <a:t>CNN :</a:t>
            </a:r>
            <a:r>
              <a:rPr lang="zh-CN" altLang="zh-CN" sz="2400" dirty="0"/>
              <a:t>计算开销类似  参数</a:t>
            </a:r>
            <a:r>
              <a:rPr lang="en-US" altLang="zh-CN" sz="2400" u="sng" dirty="0"/>
              <a:t>35.4M </a:t>
            </a:r>
            <a:r>
              <a:rPr lang="en-US" altLang="zh-CN" sz="2400" dirty="0"/>
              <a:t> </a:t>
            </a:r>
            <a:r>
              <a:rPr lang="zh-CN" altLang="zh-CN" sz="2400" dirty="0"/>
              <a:t>错误率</a:t>
            </a:r>
            <a:r>
              <a:rPr lang="en-US" altLang="zh-CN" sz="2400" dirty="0"/>
              <a:t>0.39%</a:t>
            </a:r>
          </a:p>
          <a:p>
            <a:pPr marL="0" indent="0">
              <a:buNone/>
            </a:pPr>
            <a:r>
              <a:rPr lang="en-US" altLang="zh-CN" sz="2400" dirty="0"/>
              <a:t>      CapsNet</a:t>
            </a:r>
            <a:r>
              <a:rPr lang="zh-CN" altLang="en-US" sz="2400" dirty="0"/>
              <a:t>：</a:t>
            </a:r>
            <a:r>
              <a:rPr lang="zh-CN" altLang="zh-CN" sz="2400" dirty="0"/>
              <a:t>参数更少</a:t>
            </a:r>
            <a:r>
              <a:rPr lang="en-US" altLang="zh-CN" sz="2400" dirty="0"/>
              <a:t>,</a:t>
            </a:r>
            <a:r>
              <a:rPr lang="en-US" altLang="zh-CN" sz="2400" u="sng" dirty="0"/>
              <a:t>8.2M</a:t>
            </a:r>
            <a:r>
              <a:rPr lang="zh-CN" altLang="zh-CN" sz="2400" dirty="0"/>
              <a:t>（无重构层时</a:t>
            </a:r>
            <a:r>
              <a:rPr lang="en-US" altLang="zh-CN" sz="2400" dirty="0"/>
              <a:t>6.8M</a:t>
            </a:r>
            <a:r>
              <a:rPr lang="zh-CN" altLang="zh-CN" sz="2400" dirty="0"/>
              <a:t>）</a:t>
            </a:r>
            <a:r>
              <a:rPr lang="en-US" altLang="zh-CN" sz="2400" dirty="0"/>
              <a:t>error rate</a:t>
            </a:r>
            <a:r>
              <a:rPr lang="zh-CN" altLang="en-US" sz="2400" dirty="0"/>
              <a:t>更低</a:t>
            </a:r>
            <a:endParaRPr lang="zh-CN" altLang="zh-CN" sz="2400" dirty="0"/>
          </a:p>
          <a:p>
            <a:r>
              <a:rPr lang="en-US" altLang="zh-CN" sz="2400" dirty="0"/>
              <a:t>CapsNet</a:t>
            </a:r>
            <a:r>
              <a:rPr lang="zh-CN" altLang="en-US" sz="2400" dirty="0"/>
              <a:t>：加入</a:t>
            </a:r>
            <a:r>
              <a:rPr lang="zh-CN" altLang="zh-CN" sz="2400" dirty="0"/>
              <a:t>重构层</a:t>
            </a:r>
            <a:r>
              <a:rPr lang="zh-CN" altLang="en-US" sz="2400" dirty="0"/>
              <a:t>作为规范项，以及从一次路由变为</a:t>
            </a:r>
            <a:r>
              <a:rPr lang="en-US" altLang="zh-CN" sz="2400" dirty="0"/>
              <a:t>3</a:t>
            </a:r>
            <a:r>
              <a:rPr lang="zh-CN" altLang="en-US" sz="2400" dirty="0"/>
              <a:t>次</a:t>
            </a:r>
            <a:r>
              <a:rPr lang="zh-CN" altLang="zh-CN" sz="2400" dirty="0"/>
              <a:t>路由</a:t>
            </a:r>
            <a:r>
              <a:rPr lang="zh-CN" altLang="en-US" sz="2400" dirty="0"/>
              <a:t>时，预测</a:t>
            </a:r>
            <a:r>
              <a:rPr lang="zh-CN" altLang="zh-CN" sz="2400" dirty="0"/>
              <a:t>效果变好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/>
              <a:t>Robustness to Affine Transformations</a:t>
            </a:r>
            <a:r>
              <a:rPr lang="zh-CN" altLang="en-US" sz="2400" b="1" dirty="0"/>
              <a:t>：</a:t>
            </a:r>
            <a:r>
              <a:rPr lang="zh-CN" altLang="zh-CN" sz="2400" dirty="0"/>
              <a:t>测试模型在仿射变换得到的数据集上的预测效果</a:t>
            </a:r>
          </a:p>
          <a:p>
            <a:r>
              <a:rPr lang="en-US" altLang="zh-CN" sz="2400" dirty="0"/>
              <a:t>accuracy </a:t>
            </a:r>
            <a:r>
              <a:rPr lang="zh-CN" altLang="zh-CN" sz="2400" dirty="0"/>
              <a:t>：</a:t>
            </a:r>
            <a:r>
              <a:rPr lang="en-US" altLang="zh-CN" sz="2400" u="sng" dirty="0"/>
              <a:t>79%</a:t>
            </a:r>
            <a:r>
              <a:rPr lang="zh-CN" altLang="zh-CN" sz="2400" dirty="0"/>
              <a:t>（</a:t>
            </a:r>
            <a:r>
              <a:rPr lang="en-US" altLang="zh-CN" sz="2400" dirty="0"/>
              <a:t>CapsNet</a:t>
            </a:r>
            <a:r>
              <a:rPr lang="zh-CN" altLang="zh-CN" sz="2400" dirty="0"/>
              <a:t>）</a:t>
            </a:r>
            <a:r>
              <a:rPr lang="en-US" altLang="zh-CN" sz="2400" dirty="0"/>
              <a:t>&gt;</a:t>
            </a:r>
            <a:r>
              <a:rPr lang="en-US" altLang="zh-CN" sz="2400" u="sng" dirty="0"/>
              <a:t>62% </a:t>
            </a:r>
            <a:r>
              <a:rPr lang="en-US" altLang="zh-CN" sz="2400" dirty="0"/>
              <a:t>(CNN) </a:t>
            </a:r>
            <a:endParaRPr lang="zh-CN" altLang="zh-CN" sz="2400" dirty="0"/>
          </a:p>
          <a:p>
            <a:pPr marL="0" indent="0">
              <a:buNone/>
            </a:pPr>
            <a:endParaRPr lang="zh-CN" altLang="zh-CN" sz="2400" dirty="0"/>
          </a:p>
          <a:p>
            <a:r>
              <a:rPr lang="zh-CN" altLang="zh-CN" sz="2400" dirty="0"/>
              <a:t>结论：</a:t>
            </a:r>
            <a:r>
              <a:rPr lang="zh-CN" altLang="en-US" sz="2400" dirty="0"/>
              <a:t>相比于</a:t>
            </a:r>
            <a:r>
              <a:rPr lang="en-US" altLang="zh-CN" sz="2400" dirty="0"/>
              <a:t>CNN</a:t>
            </a:r>
            <a:r>
              <a:rPr lang="zh-CN" altLang="en-US" sz="2400" dirty="0"/>
              <a:t>，</a:t>
            </a:r>
            <a:r>
              <a:rPr lang="en-US" altLang="zh-CN" sz="2400" dirty="0"/>
              <a:t> CapsNet </a:t>
            </a:r>
            <a:r>
              <a:rPr lang="zh-CN" altLang="en-US" sz="2400" dirty="0"/>
              <a:t>中的</a:t>
            </a:r>
            <a:r>
              <a:rPr lang="en-US" altLang="zh-CN" sz="2400" dirty="0"/>
              <a:t>capsule</a:t>
            </a:r>
            <a:r>
              <a:rPr lang="zh-CN" altLang="zh-CN" sz="2400" dirty="0"/>
              <a:t>能学到</a:t>
            </a:r>
            <a:r>
              <a:rPr lang="zh-CN" altLang="en-US" sz="2400" dirty="0"/>
              <a:t>每个数字的</a:t>
            </a:r>
            <a:r>
              <a:rPr lang="zh-CN" altLang="zh-CN" sz="2400" dirty="0"/>
              <a:t>更鲁棒性的特征表示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459346-5E85-49C3-B19A-A3D87B95A1AE}"/>
              </a:ext>
            </a:extLst>
          </p:cNvPr>
          <p:cNvPicPr/>
          <p:nvPr/>
        </p:nvPicPr>
        <p:blipFill rotWithShape="1">
          <a:blip r:embed="rId3"/>
          <a:srcRect l="1" t="21762" r="31998" b="185"/>
          <a:stretch/>
        </p:blipFill>
        <p:spPr>
          <a:xfrm>
            <a:off x="6847114" y="65314"/>
            <a:ext cx="5083628" cy="206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0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90BEA-6EBF-4E15-B21F-019384153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" y="230090"/>
            <a:ext cx="11859208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可视化：</a:t>
            </a:r>
            <a:r>
              <a:rPr lang="en-US" altLang="zh-CN" b="1" dirty="0">
                <a:solidFill>
                  <a:srgbClr val="FF0000"/>
                </a:solidFill>
              </a:rPr>
              <a:t>What the individual dimensions of a capsule represent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Digit capsule</a:t>
            </a:r>
            <a:r>
              <a:rPr lang="zh-CN" altLang="en-US" sz="2400" dirty="0"/>
              <a:t>输出向量的</a:t>
            </a:r>
            <a:r>
              <a:rPr lang="zh-CN" altLang="zh-CN" sz="2400" dirty="0"/>
              <a:t>每一维度</a:t>
            </a:r>
            <a:r>
              <a:rPr lang="zh-CN" altLang="en-US" sz="2400" dirty="0"/>
              <a:t>代表</a:t>
            </a:r>
            <a:r>
              <a:rPr lang="zh-CN" altLang="zh-CN" sz="2400" dirty="0"/>
              <a:t>数字</a:t>
            </a:r>
            <a:r>
              <a:rPr lang="zh-CN" altLang="en-US" sz="2400" dirty="0"/>
              <a:t>的某种</a:t>
            </a:r>
            <a:r>
              <a:rPr lang="zh-CN" altLang="zh-CN" sz="2400" dirty="0"/>
              <a:t>属性  </a:t>
            </a:r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zh-CN" sz="2400" dirty="0"/>
              <a:t>普遍性质：笔画粗细，倾斜度等 </a:t>
            </a:r>
            <a:r>
              <a:rPr lang="en-US" altLang="zh-CN" sz="2400" dirty="0"/>
              <a:t>                       </a:t>
            </a:r>
            <a:r>
              <a:rPr lang="zh-CN" altLang="zh-CN" sz="2400" dirty="0"/>
              <a:t>特有性质：</a:t>
            </a:r>
            <a:r>
              <a:rPr lang="en-US" altLang="zh-CN" sz="2400" dirty="0"/>
              <a:t>2</a:t>
            </a:r>
            <a:r>
              <a:rPr lang="zh-CN" altLang="zh-CN" sz="2400" dirty="0"/>
              <a:t>的尾巴的长度</a:t>
            </a:r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zh-CN" altLang="en-US" sz="2400" dirty="0"/>
              <a:t>实验：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改变</a:t>
            </a:r>
            <a:r>
              <a:rPr lang="en-US" altLang="zh-CN" sz="2400" dirty="0"/>
              <a:t>digit capsule </a:t>
            </a:r>
            <a:r>
              <a:rPr lang="zh-CN" altLang="en-US" sz="2400" dirty="0"/>
              <a:t>的活动向量在某个维度上</a:t>
            </a:r>
            <a:r>
              <a:rPr lang="zh-CN" altLang="zh-CN" sz="2400" dirty="0"/>
              <a:t>的取值，看重构后的</a:t>
            </a:r>
            <a:r>
              <a:rPr lang="en-US" altLang="zh-CN" sz="2400" dirty="0"/>
              <a:t>digit</a:t>
            </a:r>
            <a:r>
              <a:rPr lang="zh-CN" altLang="zh-CN" sz="2400" dirty="0"/>
              <a:t>图像如何变化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54E6C0-21F5-4DB7-8252-6D59A4404E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83971" y="2993571"/>
            <a:ext cx="7522029" cy="36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6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35D5B-9027-4934-9139-6C28C51D8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6" y="258081"/>
            <a:ext cx="12108024" cy="6525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Segmenting highly overlapping digits</a:t>
            </a:r>
            <a:r>
              <a:rPr lang="zh-CN" altLang="zh-CN" dirty="0">
                <a:solidFill>
                  <a:srgbClr val="FF0000"/>
                </a:solidFill>
              </a:rPr>
              <a:t>分割重叠数字</a:t>
            </a:r>
            <a:r>
              <a:rPr lang="zh-CN" altLang="en-US" dirty="0">
                <a:solidFill>
                  <a:srgbClr val="FF0000"/>
                </a:solidFill>
              </a:rPr>
              <a:t>实验</a:t>
            </a:r>
            <a:endParaRPr lang="zh-CN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400" dirty="0"/>
              <a:t>动态路由</a:t>
            </a:r>
            <a:r>
              <a:rPr lang="zh-CN" altLang="en-US" sz="2400" dirty="0"/>
              <a:t>：</a:t>
            </a:r>
            <a:r>
              <a:rPr lang="zh-CN" altLang="zh-CN" sz="2400" dirty="0"/>
              <a:t>类似于</a:t>
            </a:r>
            <a:r>
              <a:rPr lang="en-US" altLang="zh-CN" sz="2400" dirty="0"/>
              <a:t>parallel attention mechanism</a:t>
            </a:r>
            <a:r>
              <a:rPr lang="zh-CN" altLang="en-US" sz="2400" dirty="0"/>
              <a:t>，</a:t>
            </a:r>
            <a:r>
              <a:rPr lang="zh-CN" altLang="zh-CN" sz="2400" dirty="0"/>
              <a:t>使得每个</a:t>
            </a:r>
            <a:r>
              <a:rPr lang="en-US" altLang="zh-CN" sz="2400" dirty="0"/>
              <a:t>capsule</a:t>
            </a:r>
            <a:r>
              <a:rPr lang="zh-CN" altLang="zh-CN" sz="2400" dirty="0"/>
              <a:t>注意到下层多个活跃的</a:t>
            </a:r>
            <a:r>
              <a:rPr lang="en-US" altLang="zh-CN" sz="2400" dirty="0"/>
              <a:t>capsule</a:t>
            </a:r>
            <a:r>
              <a:rPr lang="zh-CN" altLang="zh-CN" sz="2400" dirty="0"/>
              <a:t>，因而能够识别多个重叠的物体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MultiMNIST</a:t>
            </a:r>
            <a:r>
              <a:rPr lang="en-US" altLang="zh-CN" sz="2400" dirty="0"/>
              <a:t> dataset</a:t>
            </a:r>
            <a:r>
              <a:rPr lang="zh-CN" altLang="en-US" sz="2400" dirty="0"/>
              <a:t>：</a:t>
            </a:r>
            <a:r>
              <a:rPr lang="zh-CN" altLang="zh-CN" sz="2400" dirty="0"/>
              <a:t>使用不同的数字叠加得到</a:t>
            </a:r>
            <a:r>
              <a:rPr lang="zh-CN" altLang="en-US" sz="2400" dirty="0"/>
              <a:t>；</a:t>
            </a:r>
            <a:r>
              <a:rPr lang="en-US" altLang="zh-CN" sz="2400" u="sng" dirty="0"/>
              <a:t>80%</a:t>
            </a:r>
            <a:r>
              <a:rPr lang="zh-CN" altLang="zh-CN" sz="2400" dirty="0"/>
              <a:t>重叠率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过程：</a:t>
            </a:r>
            <a:r>
              <a:rPr lang="zh-CN" altLang="zh-CN" sz="2400" dirty="0"/>
              <a:t>分类</a:t>
            </a:r>
            <a:r>
              <a:rPr lang="zh-CN" altLang="en-US" sz="2400" dirty="0"/>
              <a:t>时，</a:t>
            </a:r>
            <a:r>
              <a:rPr lang="zh-CN" altLang="zh-CN" sz="2400" dirty="0"/>
              <a:t>将</a:t>
            </a:r>
            <a:r>
              <a:rPr lang="en-US" altLang="zh-CN" sz="2400" dirty="0"/>
              <a:t>digit caps</a:t>
            </a:r>
            <a:r>
              <a:rPr lang="zh-CN" altLang="zh-CN" sz="2400" dirty="0"/>
              <a:t>中最活跃的两个胶囊代表的数字，作为分类结果</a:t>
            </a:r>
            <a:r>
              <a:rPr lang="zh-CN" altLang="en-US" sz="2400" dirty="0"/>
              <a:t>；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zh-CN" sz="2400" dirty="0"/>
              <a:t>重构过程中，分别使用每个</a:t>
            </a:r>
            <a:r>
              <a:rPr lang="zh-CN" altLang="en-US" sz="2400" dirty="0"/>
              <a:t>活跃</a:t>
            </a:r>
            <a:r>
              <a:rPr lang="zh-CN" altLang="zh-CN" sz="2400" dirty="0"/>
              <a:t>胶囊构造一个对应的数字，最后整合图像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分类结果：</a:t>
            </a:r>
            <a:endParaRPr lang="en-US" altLang="zh-CN" sz="2400" dirty="0"/>
          </a:p>
          <a:p>
            <a:r>
              <a:rPr lang="en-US" altLang="zh-CN" sz="2400" dirty="0"/>
              <a:t>error rate of 5.0%  </a:t>
            </a:r>
            <a:r>
              <a:rPr lang="zh-CN" altLang="zh-CN" sz="2400" dirty="0"/>
              <a:t>优于</a:t>
            </a:r>
            <a:r>
              <a:rPr lang="en-US" altLang="zh-CN" sz="2400" dirty="0"/>
              <a:t>CNN</a:t>
            </a:r>
            <a:endParaRPr lang="zh-CN" altLang="zh-CN" sz="2400" dirty="0"/>
          </a:p>
          <a:p>
            <a:r>
              <a:rPr lang="zh-CN" altLang="en-US" sz="2400" dirty="0"/>
              <a:t>另一方面，</a:t>
            </a:r>
            <a:r>
              <a:rPr lang="en-US" altLang="zh-CN" sz="2400" dirty="0"/>
              <a:t>Ba et.al.  </a:t>
            </a:r>
            <a:r>
              <a:rPr lang="zh-CN" altLang="en-US" sz="2400" dirty="0"/>
              <a:t>在</a:t>
            </a:r>
            <a:r>
              <a:rPr lang="zh-CN" altLang="zh-CN" sz="2400" dirty="0"/>
              <a:t>重叠率仅为</a:t>
            </a:r>
            <a:r>
              <a:rPr lang="en-US" altLang="zh-CN" sz="2400" u="sng" dirty="0"/>
              <a:t>4%</a:t>
            </a:r>
            <a:r>
              <a:rPr lang="zh-CN" altLang="zh-CN" sz="2400" dirty="0"/>
              <a:t>上的数据集上也仅仅取得了相同的分类错误率</a:t>
            </a:r>
            <a:r>
              <a:rPr lang="zh-CN" altLang="en-US" sz="2400" dirty="0"/>
              <a:t>：</a:t>
            </a:r>
            <a:r>
              <a:rPr lang="en-US" altLang="zh-CN" sz="2400" dirty="0"/>
              <a:t>CapsNet</a:t>
            </a:r>
            <a:r>
              <a:rPr lang="zh-CN" altLang="zh-CN" sz="2400" dirty="0"/>
              <a:t>的</a:t>
            </a:r>
            <a:r>
              <a:rPr lang="zh-CN" altLang="en-US" sz="2400" dirty="0"/>
              <a:t>分类</a:t>
            </a:r>
            <a:r>
              <a:rPr lang="zh-CN" altLang="zh-CN" sz="2400" dirty="0"/>
              <a:t>效果优于</a:t>
            </a:r>
            <a:r>
              <a:rPr lang="en-US" altLang="zh-CN" sz="2400" dirty="0"/>
              <a:t>Ba</a:t>
            </a:r>
            <a:r>
              <a:rPr lang="zh-CN" altLang="zh-CN" sz="2400" dirty="0"/>
              <a:t>的研究</a:t>
            </a:r>
            <a:endParaRPr lang="en-US" altLang="zh-CN" sz="2400" dirty="0"/>
          </a:p>
          <a:p>
            <a:pPr marL="0" indent="0">
              <a:buNone/>
            </a:pPr>
            <a:endParaRPr lang="zh-CN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zh-CN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zh-CN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11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1003</Words>
  <Application>Microsoft Office PowerPoint</Application>
  <PresentationFormat>宽屏</PresentationFormat>
  <Paragraphs>162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xiaotret</dc:creator>
  <cp:lastModifiedBy>xiaotret</cp:lastModifiedBy>
  <cp:revision>37</cp:revision>
  <dcterms:created xsi:type="dcterms:W3CDTF">2018-07-25T02:22:56Z</dcterms:created>
  <dcterms:modified xsi:type="dcterms:W3CDTF">2018-07-26T01:25:36Z</dcterms:modified>
</cp:coreProperties>
</file>