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17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91D9E-7511-452E-BF66-A7145876B15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A77E-8F9F-4F1F-9803-F9E8D14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模型中的</a:t>
            </a:r>
            <a:r>
              <a:rPr lang="en-US" altLang="zh-CN" dirty="0"/>
              <a:t>wide</a:t>
            </a:r>
            <a:r>
              <a:rPr lang="zh-CN" altLang="en-US" dirty="0"/>
              <a:t>部分增强的是模型的记忆能力，</a:t>
            </a:r>
            <a:r>
              <a:rPr lang="en-US" altLang="zh-CN" dirty="0"/>
              <a:t>deep</a:t>
            </a:r>
            <a:r>
              <a:rPr lang="zh-CN" altLang="en-US" dirty="0"/>
              <a:t>部分则是增强了模型的泛化能力。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部分的“记忆能力”。其实大家可以看到，所谓的“记忆能力”，可以简单理解为发现“直接的”、“暴力的”、“显然的”关联规则的能力。比如该问题中，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Google W&amp;D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期望在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部分发现这样的规则：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用户安装了应用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，此时曝光应用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，用户安装的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概率大。</a:t>
            </a:r>
            <a:endParaRPr lang="en-US" altLang="zh-CN" dirty="0"/>
          </a:p>
          <a:p>
            <a:r>
              <a:rPr lang="zh-CN" altLang="en-US" dirty="0"/>
              <a:t>记忆：看做从历史中学习到的比较显示的相关性。模型结构部分是</a:t>
            </a:r>
            <a:r>
              <a:rPr lang="en-US" altLang="zh-CN" dirty="0" err="1"/>
              <a:t>LR+cross-product</a:t>
            </a:r>
            <a:r>
              <a:rPr lang="en-US" altLang="zh-CN" dirty="0"/>
              <a:t> transformation</a:t>
            </a:r>
            <a:r>
              <a:rPr lang="zh-CN" altLang="en-US" dirty="0"/>
              <a:t>（特征工程方面对大量</a:t>
            </a:r>
            <a:r>
              <a:rPr lang="en-US" altLang="zh-CN" dirty="0"/>
              <a:t>One-hot</a:t>
            </a:r>
            <a:r>
              <a:rPr lang="zh-CN" altLang="en-US" dirty="0"/>
              <a:t>特征，其中这些特征做了</a:t>
            </a:r>
            <a:r>
              <a:rPr lang="en-US" altLang="zh-CN" dirty="0"/>
              <a:t>And</a:t>
            </a:r>
            <a:r>
              <a:rPr lang="zh-CN" altLang="en-US" dirty="0"/>
              <a:t>，</a:t>
            </a:r>
            <a:r>
              <a:rPr lang="en-US" altLang="zh-CN" dirty="0"/>
              <a:t>or</a:t>
            </a:r>
            <a:r>
              <a:rPr lang="zh-CN" altLang="en-US" dirty="0"/>
              <a:t>之类的特征组合。这种方式的局限性在于没有办法去泛化，没有出现在训练数据中的</a:t>
            </a:r>
            <a:r>
              <a:rPr lang="en-US" altLang="zh-CN" dirty="0"/>
              <a:t>query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的特征对）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Deep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部分就更黑盒一些，它把能想到的所有特征扔进这个黑盒去做函数的拟合，显然这样的过程会“模糊”一些直接的因果关系，泛化成一些间接的，可能的相关性。</a:t>
            </a:r>
            <a:endParaRPr lang="zh-CN" altLang="en-US" dirty="0"/>
          </a:p>
          <a:p>
            <a:r>
              <a:rPr lang="zh-CN" altLang="en-US" dirty="0"/>
              <a:t>泛化：相关性的一个延续。探索过去较少或者从未发生的新特征组合。（提升推荐的多样性</a:t>
            </a:r>
            <a:r>
              <a:rPr lang="en-US" altLang="zh-CN" dirty="0"/>
              <a:t>---</a:t>
            </a:r>
            <a:r>
              <a:rPr lang="zh-CN" altLang="en-US" dirty="0"/>
              <a:t>对于有些物品冷启动问题，有些物品很少与其他物品交互，存在</a:t>
            </a:r>
            <a:r>
              <a:rPr lang="en-US" altLang="zh-CN" dirty="0"/>
              <a:t>query-item</a:t>
            </a:r>
            <a:r>
              <a:rPr lang="zh-CN" altLang="en-US" dirty="0"/>
              <a:t>矩阵高维稀疏情况。这个时候通过</a:t>
            </a:r>
            <a:r>
              <a:rPr lang="en-US" altLang="zh-CN" dirty="0"/>
              <a:t>DNN</a:t>
            </a:r>
            <a:r>
              <a:rPr lang="zh-CN" altLang="en-US" dirty="0"/>
              <a:t>得到的稠密向量，能够在更少相关性情况下推荐。）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9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也就是上图的第二行。</a:t>
            </a:r>
            <a:endParaRPr lang="en-US" altLang="zh-CN" dirty="0"/>
          </a:p>
          <a:p>
            <a:r>
              <a:rPr lang="en-US" altLang="zh-CN" dirty="0" err="1"/>
              <a:t>Cki</a:t>
            </a:r>
            <a:r>
              <a:rPr lang="zh-CN" altLang="en-US" dirty="0"/>
              <a:t>是布尔型变量，表示当第</a:t>
            </a:r>
            <a:r>
              <a:rPr lang="en-US" altLang="zh-CN" dirty="0" err="1"/>
              <a:t>i</a:t>
            </a:r>
            <a:r>
              <a:rPr lang="zh-CN" altLang="en-US" dirty="0"/>
              <a:t>个特征属于第</a:t>
            </a:r>
            <a:r>
              <a:rPr lang="en-US" altLang="zh-CN" dirty="0"/>
              <a:t>k</a:t>
            </a:r>
            <a:r>
              <a:rPr lang="zh-CN" altLang="en-US" dirty="0"/>
              <a:t>个组合特征时，其值为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0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altLang="zh-CN" dirty="0"/>
              <a:t>(·)</a:t>
            </a:r>
            <a:r>
              <a:rPr lang="zh-CN" altLang="en-US" dirty="0"/>
              <a:t>表示</a:t>
            </a:r>
            <a:r>
              <a:rPr lang="en-US" altLang="zh-CN" dirty="0"/>
              <a:t>sigmoid</a:t>
            </a:r>
            <a:r>
              <a:rPr lang="zh-CN" altLang="en-US" dirty="0"/>
              <a:t>函数，</a:t>
            </a:r>
            <a:r>
              <a:rPr lang="el-GR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l-G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特征交叉转换后的特征。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分别表示权重</a:t>
            </a:r>
            <a:endParaRPr lang="zh-CN" altLang="en-US" dirty="0">
              <a:latin typeface="Cambria Math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1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FTRL</a:t>
            </a:r>
            <a:r>
              <a:rPr lang="zh-CN" altLang="en-US" dirty="0"/>
              <a:t>方法可以认为是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一个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稀疏性很好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精度又不错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随机梯度下降方法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。由于是随机梯度下降，当然可以做到来一个样本就训练一次，进而实现模型的在线更新。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0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从下到上依次是嵌入连接层，</a:t>
            </a:r>
            <a:r>
              <a:rPr lang="en-US" altLang="zh-CN" dirty="0"/>
              <a:t>cross</a:t>
            </a:r>
            <a:r>
              <a:rPr lang="zh-CN" altLang="en-US" dirty="0"/>
              <a:t>层和</a:t>
            </a:r>
            <a:r>
              <a:rPr lang="en-US" altLang="zh-CN" dirty="0"/>
              <a:t>deep</a:t>
            </a:r>
            <a:r>
              <a:rPr lang="zh-CN" altLang="en-US" dirty="0"/>
              <a:t>层，输出层。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9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为外积操作的权重向量，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为偏置向量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好处：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除此之外，可以看出交叉层在增加参数方面是比较“克制”的，若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维度为</a:t>
                </a:r>
                <a:r>
                  <a:rPr lang="en-US" altLang="zh-CN" dirty="0"/>
                  <a:t>d,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交叉层层数为</a:t>
                </a:r>
                <a:r>
                  <a:rPr lang="en-US" altLang="zh-CN" baseline="0" dirty="0"/>
                  <a:t>LC</a:t>
                </a:r>
                <a:r>
                  <a:rPr lang="zh-CN" altLang="en-US" baseline="0" dirty="0"/>
                  <a:t>，那么交叉层总参数量为</a:t>
                </a:r>
                <a:r>
                  <a:rPr lang="en-US" altLang="zh-CN" baseline="0" dirty="0"/>
                  <a:t>d * LC * 2</a:t>
                </a:r>
                <a:r>
                  <a:rPr lang="zh-CN" altLang="en-US" baseline="0" dirty="0"/>
                  <a:t>，</a:t>
                </a:r>
                <a:endParaRPr lang="en-US" altLang="zh-CN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并且每一层均保留了输入向量，使得输入和输出的变化不会特别明显。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网络在 </a:t>
                </a:r>
                <a:r>
                  <a:rPr lang="en-US" altLang="zh-CN" dirty="0"/>
                  <a:t>Wide &amp; Deep</a:t>
                </a:r>
                <a:r>
                  <a:rPr lang="zh-CN" altLang="en-US" dirty="0"/>
                  <a:t>模型中</a:t>
                </a:r>
                <a:r>
                  <a:rPr lang="en-US" altLang="zh-CN" dirty="0"/>
                  <a:t>Wide</a:t>
                </a:r>
                <a:r>
                  <a:rPr lang="zh-CN" altLang="en-US" dirty="0"/>
                  <a:t>部分的基础上进行特征的自动化交叉，避免了更多基于业务理解的人工特征组合。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其中</a:t>
                </a:r>
                <a:r>
                  <a:rPr lang="en-US" altLang="zh-CN" i="0">
                    <a:latin typeface="Cambria Math" panose="02040503050406030204" pitchFamily="18" charset="0"/>
                  </a:rPr>
                  <a:t>w_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𝑙</a:t>
                </a:r>
                <a:r>
                  <a:rPr lang="zh-CN" altLang="en-US" dirty="0"/>
                  <a:t>为外积操作的权重向量，</a:t>
                </a:r>
                <a:r>
                  <a:rPr lang="en-US" altLang="zh-CN" i="0">
                    <a:latin typeface="Cambria Math" panose="02040503050406030204" pitchFamily="18" charset="0"/>
                  </a:rPr>
                  <a:t>b_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𝑙</a:t>
                </a:r>
                <a:r>
                  <a:rPr lang="zh-CN" altLang="en-US" dirty="0"/>
                  <a:t>为偏置向量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好处：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除此之外，可以看出交叉层在增加参数方面是比较“克制”的，若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𝑥_0</a:t>
                </a:r>
                <a:r>
                  <a:rPr lang="zh-CN" altLang="en-US" dirty="0"/>
                  <a:t>维度为</a:t>
                </a:r>
                <a:r>
                  <a:rPr lang="en-US" altLang="zh-CN" dirty="0"/>
                  <a:t>d,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交叉层层数为</a:t>
                </a:r>
                <a:r>
                  <a:rPr lang="en-US" altLang="zh-CN" baseline="0" dirty="0"/>
                  <a:t>LC</a:t>
                </a:r>
                <a:r>
                  <a:rPr lang="zh-CN" altLang="en-US" baseline="0" dirty="0"/>
                  <a:t>，那么交叉层总参数量为</a:t>
                </a:r>
                <a:r>
                  <a:rPr lang="en-US" altLang="zh-CN" baseline="0" dirty="0"/>
                  <a:t>d * LC * 2</a:t>
                </a:r>
                <a:r>
                  <a:rPr lang="zh-CN" altLang="en-US" baseline="0" dirty="0"/>
                  <a:t>，</a:t>
                </a:r>
                <a:endParaRPr lang="en-US" altLang="zh-CN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并且每一层均保留了输入向量，使得输入和输出的变化不会特别明显。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网络在 </a:t>
                </a:r>
                <a:r>
                  <a:rPr lang="en-US" altLang="zh-CN" dirty="0"/>
                  <a:t>Wide &amp; Deep</a:t>
                </a:r>
                <a:r>
                  <a:rPr lang="zh-CN" altLang="en-US" dirty="0"/>
                  <a:t>模型中</a:t>
                </a:r>
                <a:r>
                  <a:rPr lang="en-US" altLang="zh-CN" dirty="0"/>
                  <a:t>Wide</a:t>
                </a:r>
                <a:r>
                  <a:rPr lang="zh-CN" altLang="en-US" dirty="0"/>
                  <a:t>部分的基础上进行特征的自动化交叉，避免了更多基于业务理解的人工特征组合。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维度为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Ld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Deep</a:t>
                </a:r>
                <a:r>
                  <a:rPr lang="zh-CN" altLang="en-US" dirty="0"/>
                  <a:t>层数，</a:t>
                </a:r>
                <a:r>
                  <a:rPr lang="en-US" altLang="zh-CN" dirty="0"/>
                  <a:t>Deep</a:t>
                </a:r>
                <a:r>
                  <a:rPr lang="zh-CN" altLang="en-US" dirty="0"/>
                  <a:t>层每层神经元个数为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，则参数数量为</a:t>
                </a:r>
                <a:r>
                  <a:rPr lang="en-US" altLang="zh-CN" dirty="0"/>
                  <a:t>(d * m + m) + (m * m + m) * (</a:t>
                </a:r>
                <a:r>
                  <a:rPr lang="en-US" altLang="zh-CN" dirty="0" err="1"/>
                  <a:t>Ld</a:t>
                </a:r>
                <a:r>
                  <a:rPr lang="en-US" altLang="zh-CN" dirty="0"/>
                  <a:t> - 1)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latin typeface="Cambria Math" panose="02040503050406030204" pitchFamily="18" charset="0"/>
                  </a:rPr>
                  <a:t>𝑥_0</a:t>
                </a:r>
                <a:r>
                  <a:rPr lang="zh-CN" altLang="en-US" dirty="0"/>
                  <a:t>维度为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Ld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Deep</a:t>
                </a:r>
                <a:r>
                  <a:rPr lang="zh-CN" altLang="en-US" dirty="0"/>
                  <a:t>层数，</a:t>
                </a:r>
                <a:r>
                  <a:rPr lang="en-US" altLang="zh-CN" dirty="0"/>
                  <a:t>Deep</a:t>
                </a:r>
                <a:r>
                  <a:rPr lang="zh-CN" altLang="en-US" dirty="0"/>
                  <a:t>层每层神经元个数为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，则参数数量为</a:t>
                </a:r>
                <a:r>
                  <a:rPr lang="en-US" altLang="zh-CN" dirty="0"/>
                  <a:t>(d * m + m) + (m * m + m) * (</a:t>
                </a:r>
                <a:r>
                  <a:rPr lang="en-US" altLang="zh-CN" dirty="0" err="1"/>
                  <a:t>Ld</a:t>
                </a:r>
                <a:r>
                  <a:rPr lang="en-US" altLang="zh-CN" dirty="0"/>
                  <a:t> - 1)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4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3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通过各种内存预算实现最佳的对数损失。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第二个是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DCN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之间的验证对数损失（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×10-2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）的差异。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模型是交叉层数设置为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DCN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模型。负值表示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DCN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优于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A77E-8F9F-4F1F-9803-F9E8D1433D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3B1F-6B51-4256-9AA9-499D9828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290DE-8269-4078-9407-FFF6DD963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AAC02-7ED7-42A1-8A68-AAA87D2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F73A4-9266-4B86-99E6-8E0C5D71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69D36-7337-4C0B-9B23-F6EF0A3F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3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6E2B-D23F-4075-9E53-E5441731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B6908-E817-4937-856C-921B9CF7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955F5-DB9A-415A-81D1-188AD4E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E65EA-01DF-4A88-BB2D-225D9519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5C70E-5516-49A7-A428-03D1737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25576-1C46-47F3-A466-49CBB4E4C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9DD40-4266-4488-B6A4-5390E8AE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FA1A7-77F5-4F42-AA63-CC09C3C8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D6D86-F7B5-4111-B851-E10B5C49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9252D-3159-447E-901E-28802BF8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3379E-3216-4D03-8456-40C36D5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74286-1A83-4A5C-B0BD-C5CB6A0D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9E419-3FB5-4919-917A-7BCA1DA3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AD750-6E09-4CA8-AB8D-C4D8E08D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08AE5-4188-43E5-B245-FB9773C1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BEDD-6F8E-4FAF-8CFF-BF8A39B6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98AD7-15A6-4FDD-8051-1A513B1D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AF3AF-9AB6-4208-BAF2-9F19FD53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7CC34-8930-457B-8A6E-78852E65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58EB2-0D0A-461C-9953-DC89ADC3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525B-AC37-410F-B6B7-1D11A39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0296B-BF6E-4EDD-9DB5-059F10647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A8D52-0733-4D77-85A4-9D626C2D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5DBFE-4D8C-4122-A744-2E2D0533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5574E-37E5-45FE-8D9C-267D0B13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13E2B-59BB-412B-83C5-47492D71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DD57B-95F8-4B73-B850-50DB748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2F659-6B40-4E00-B17B-217B2FFC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8F388-9CE6-46B2-87D6-B1B3C63A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078266-2D04-455C-AD76-A469E77F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5957F-E5FA-4E8C-AB1E-5DD12D437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102729-6128-4092-B420-EA32D2C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17C22-28BD-41F1-9C6E-AED194F9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F0DDB-D38E-4565-9C3A-4B94C4D0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835CF-F17E-4782-8252-2FF9FC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80C3D-331D-4CBF-BD77-642F8919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063A51-0BC7-4DA1-A834-83733CA4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1702B-B2BF-4A98-B625-274D8BB9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4F277-CCD7-46E7-916D-02F3A8FC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F63E3-ED84-4A23-8D48-C8BE4CBE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993D4-DF9F-4EDB-949B-3C47F60F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6EA2-2FA6-4B5C-9A19-1F52D558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B68F-AB39-4C4C-A9B3-0424AB9A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7D782-6A45-4BD6-92F2-97912F8F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CA0DB-A6DF-4483-959F-5B2ED25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95FCC-1CCE-4AAC-A1A4-4186371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B7717-C1D6-43EC-B788-8F5D088E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84B9-2E3F-4D1C-AA69-F928BAA5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2D4FD-0FAB-43CB-B0BA-5CE6DF8EC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AF8B8-1496-4B67-B3AA-D897C3752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D33AB-6261-44B3-AE0D-A8F1503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BEB81-FE46-446C-9A10-81872ED5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5AB5D-ED90-4503-8972-6AC7766D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6326CE-01C3-438A-A765-BB8FE48C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459CA-04DA-4AB1-BF18-48A6AB25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BCDA-3425-4776-9B73-35D753F4B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1683-B979-46CF-8C06-3C67FDE990C8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9E6D2-1BB9-4F9C-BC45-6F8F108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1C8F3-362C-42BE-9AFB-336100687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EFC0-29EF-4935-ADBD-3B8BB3D80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8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7590-B2AC-40FE-B796-586E86AA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26" y="406400"/>
            <a:ext cx="11400148" cy="2387600"/>
          </a:xfrm>
        </p:spPr>
        <p:txBody>
          <a:bodyPr>
            <a:normAutofit/>
          </a:bodyPr>
          <a:lstStyle/>
          <a:p>
            <a:r>
              <a:rPr lang="en-US" altLang="zh-CN" sz="4800" b="0" i="0" dirty="0">
                <a:effectLst/>
                <a:latin typeface="Arial" panose="020B0604020202020204" pitchFamily="34" charset="0"/>
              </a:rPr>
              <a:t>Wide &amp; Deep Learning for Recommender Systems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D7B54-26AF-4154-B721-40B8DCD7A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Heng-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Tze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Cheng,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Levent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Koc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Jeremiah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Harmsen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Tal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Shaked,et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al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9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7590-B2AC-40FE-B796-586E86AA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5269" y="150368"/>
            <a:ext cx="13222538" cy="2387600"/>
          </a:xfrm>
        </p:spPr>
        <p:txBody>
          <a:bodyPr>
            <a:normAutofit/>
          </a:bodyPr>
          <a:lstStyle/>
          <a:p>
            <a:r>
              <a:rPr lang="en-US" altLang="zh-CN" sz="4400" b="0" i="0" dirty="0">
                <a:effectLst/>
                <a:latin typeface="Arial" panose="020B0604020202020204" pitchFamily="34" charset="0"/>
              </a:rPr>
              <a:t>Deep &amp; Cross Network for Ad Click Predictions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D7B54-26AF-4154-B721-40B8DCD7A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Arial" panose="020B0604020202020204" pitchFamily="34" charset="0"/>
              </a:rPr>
              <a:t>Ruoxi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Wang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Bin Fu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Gang Fu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Mingliang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Wang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Stanford University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B5A2-593E-4E9E-B634-DF831D3A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6492F-0447-4A57-88B1-CEB97D73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CN" dirty="0"/>
              <a:t>Wide &amp; Deep</a:t>
            </a:r>
            <a:r>
              <a:rPr lang="zh-CN" altLang="en-US" dirty="0"/>
              <a:t>模型表达能力不足。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部分，仍然需要人工地设计特征叉乘。面对高维稀疏的特征空间、大量的可组合方式，基于人工先验知识虽然可以缓解一部分压力，但仍需要不小的人力和尝试成本，并且很有可能遗漏一些重要的交叉特征。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ts val="4000"/>
              </a:lnSpc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本模型替代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Wide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部分的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Cross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网络可以自动构造有限高阶的交叉特征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，并学习对应权重，告别了繁琐的人工叉乘。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DBB0-FE29-4268-8314-B58736D3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模型介绍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A0EAA1-7B27-4484-8E7A-BB6D9EDC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93976"/>
            <a:ext cx="4965192" cy="488142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26B8816-189C-4ADC-93A5-C041A6DC62AD}"/>
                  </a:ext>
                </a:extLst>
              </p:cNvPr>
              <p:cNvSpPr txBox="1"/>
              <p:nvPr/>
            </p:nvSpPr>
            <p:spPr>
              <a:xfrm>
                <a:off x="6595872" y="1593976"/>
                <a:ext cx="4757928" cy="419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dirty="0"/>
                  <a:t>嵌入连接层，主要是对原始特征进行处理，然后作为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层和</a:t>
                </a:r>
                <a:r>
                  <a:rPr lang="en-US" altLang="zh-CN" dirty="0"/>
                  <a:t>Deep</a:t>
                </a:r>
                <a:r>
                  <a:rPr lang="zh-CN" altLang="en-US" dirty="0"/>
                  <a:t>层的共同输入。处理如下：</a:t>
                </a: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）对于</a:t>
                </a:r>
                <a:r>
                  <a:rPr lang="en-US" altLang="zh-CN" dirty="0"/>
                  <a:t>sparse</a:t>
                </a:r>
                <a:r>
                  <a:rPr lang="zh-CN" altLang="en-US" dirty="0"/>
                  <a:t>特征进行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algn="ctr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𝑒𝑚𝑏𝑒𝑑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）对于</a:t>
                </a:r>
                <a:r>
                  <a:rPr lang="en-US" altLang="zh-CN" dirty="0"/>
                  <a:t>dense</a:t>
                </a:r>
                <a:r>
                  <a:rPr lang="zh-CN" altLang="en-US" dirty="0"/>
                  <a:t>特征，进行特征归一化，然后与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特征进行拼接。</a:t>
                </a:r>
                <a:endParaRPr lang="en-US" altLang="zh-CN" dirty="0"/>
              </a:p>
              <a:p>
                <a:pPr>
                  <a:lnSpc>
                    <a:spcPts val="4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26B8816-189C-4ADC-93A5-C041A6DC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2" y="1593976"/>
                <a:ext cx="4757928" cy="4196020"/>
              </a:xfrm>
              <a:prstGeom prst="rect">
                <a:avLst/>
              </a:prstGeom>
              <a:blipFill>
                <a:blip r:embed="rId4"/>
                <a:stretch>
                  <a:fillRect l="-1024" r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35E4BE7-4525-476B-9DA5-CD0E217F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58" y="5407813"/>
            <a:ext cx="3745355" cy="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4350-31EF-43F7-B462-197B5BC2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Cross</a:t>
            </a:r>
            <a:r>
              <a:rPr lang="zh-CN" altLang="en-US" sz="4000" dirty="0"/>
              <a:t>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DADF28-543D-4E4C-A3AE-3FBB09D3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231" y="1594940"/>
            <a:ext cx="5784081" cy="20270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1554A-319A-41AC-8B86-F230B1CCB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557" y="4499545"/>
            <a:ext cx="6418886" cy="51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CE5BCF-9D19-48B7-801A-086EA9FF4591}"/>
                  </a:ext>
                </a:extLst>
              </p:cNvPr>
              <p:cNvSpPr txBox="1"/>
              <p:nvPr/>
            </p:nvSpPr>
            <p:spPr>
              <a:xfrm>
                <a:off x="1060704" y="3936472"/>
                <a:ext cx="10070592" cy="44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dirty="0"/>
                  <a:t>若第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层交叉层的输出向量为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层的输出如下式所示：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CE5BCF-9D19-48B7-801A-086EA9FF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3936472"/>
                <a:ext cx="10070592" cy="441659"/>
              </a:xfrm>
              <a:prstGeom prst="rect">
                <a:avLst/>
              </a:prstGeom>
              <a:blipFill>
                <a:blip r:embed="rId5"/>
                <a:stretch>
                  <a:fillRect l="-48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F76E7E-647B-4672-8A7D-D98B6C515F32}"/>
                  </a:ext>
                </a:extLst>
              </p:cNvPr>
              <p:cNvSpPr txBox="1"/>
              <p:nvPr/>
            </p:nvSpPr>
            <p:spPr>
              <a:xfrm>
                <a:off x="1060704" y="5137734"/>
                <a:ext cx="9732264" cy="159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dirty="0"/>
                  <a:t>这样做的好处：</a:t>
                </a:r>
                <a:endParaRPr lang="en-US" altLang="zh-CN" dirty="0"/>
              </a:p>
              <a:p>
                <a:pPr>
                  <a:lnSpc>
                    <a:spcPts val="3000"/>
                  </a:lnSpc>
                </a:pPr>
                <a:r>
                  <a:rPr lang="en-US" altLang="zh-CN" dirty="0"/>
                  <a:t>1) </a:t>
                </a:r>
                <a:r>
                  <a:rPr lang="zh-CN" altLang="en-US" dirty="0"/>
                  <a:t>每层的神经元个数都相同，都等于输入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的维度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zh-CN" altLang="en-US" dirty="0"/>
                  <a:t>，也即每层的输入输出维度都是相等的；</a:t>
                </a:r>
                <a:endParaRPr lang="en-US" altLang="zh-CN" dirty="0"/>
              </a:p>
              <a:p>
                <a:pPr>
                  <a:lnSpc>
                    <a:spcPts val="3000"/>
                  </a:lnSpc>
                </a:pPr>
                <a:r>
                  <a:rPr lang="en-US" altLang="zh-CN" dirty="0"/>
                  <a:t>2) </a:t>
                </a:r>
                <a:r>
                  <a:rPr lang="zh-CN" altLang="en-US" dirty="0"/>
                  <a:t>受残差网络（</a:t>
                </a:r>
                <a:r>
                  <a:rPr lang="en-US" altLang="zh-CN" dirty="0"/>
                  <a:t>Residual Network</a:t>
                </a:r>
                <a:r>
                  <a:rPr lang="zh-CN" altLang="en-US" dirty="0"/>
                  <a:t>）结构启发，每层的函数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 </a:t>
                </a:r>
                <a:r>
                  <a:rPr lang="zh-CN" altLang="en-US" dirty="0"/>
                  <a:t>拟合的是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的残差，残差网络有很多优点，其中一点是处理梯度消失的问题，使网络可以“更深”。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F76E7E-647B-4672-8A7D-D98B6C515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5137734"/>
                <a:ext cx="9732264" cy="1596719"/>
              </a:xfrm>
              <a:prstGeom prst="rect">
                <a:avLst/>
              </a:prstGeom>
              <a:blipFill>
                <a:blip r:embed="rId6"/>
                <a:stretch>
                  <a:fillRect l="-501" r="-63" b="-4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941D4-7FD4-4739-9AEF-8492A53E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Deep</a:t>
            </a:r>
            <a:r>
              <a:rPr lang="zh-CN" altLang="en-US" sz="4000" dirty="0"/>
              <a:t>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1159BE-32B1-4E8E-9E66-A5500B44E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4501" y="1690688"/>
            <a:ext cx="2977751" cy="280498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8992E-3723-4BC7-88E5-02C19DAB1D7D}"/>
              </a:ext>
            </a:extLst>
          </p:cNvPr>
          <p:cNvSpPr txBox="1"/>
          <p:nvPr/>
        </p:nvSpPr>
        <p:spPr>
          <a:xfrm>
            <a:off x="1280160" y="4669536"/>
            <a:ext cx="954633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/>
              <a:t>Deep</a:t>
            </a:r>
            <a:r>
              <a:rPr lang="zh-CN" altLang="en-US" dirty="0"/>
              <a:t>层就是传统的深度神经网络，用来学习高维非线性特征交叉组合。公式如下：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26F843-2319-4F6A-9C55-F6DA07EDE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85" y="5152433"/>
            <a:ext cx="2600886" cy="5423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697B30-0A58-4CE6-A18A-A5222B6211B8}"/>
              </a:ext>
            </a:extLst>
          </p:cNvPr>
          <p:cNvSpPr txBox="1"/>
          <p:nvPr/>
        </p:nvSpPr>
        <p:spPr>
          <a:xfrm>
            <a:off x="1280160" y="5821232"/>
            <a:ext cx="9375648" cy="82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然后</a:t>
            </a:r>
            <a:r>
              <a:rPr lang="en-US" altLang="zh-CN" dirty="0"/>
              <a:t>DCN</a:t>
            </a:r>
            <a:r>
              <a:rPr lang="zh-CN" altLang="en-US" dirty="0"/>
              <a:t>拼接</a:t>
            </a:r>
            <a:r>
              <a:rPr lang="en-US" altLang="zh-CN" dirty="0"/>
              <a:t>Cross</a:t>
            </a:r>
            <a:r>
              <a:rPr lang="zh-CN" altLang="en-US" dirty="0"/>
              <a:t>层和</a:t>
            </a:r>
            <a:r>
              <a:rPr lang="en-US" altLang="zh-CN" dirty="0"/>
              <a:t>Deep</a:t>
            </a:r>
            <a:r>
              <a:rPr lang="zh-CN" altLang="en-US" dirty="0"/>
              <a:t>层的输出，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logistic loss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作为损失函数，进行联合训练，这些细节与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Wide &amp; Deep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几乎是一致的。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2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4194-04E4-4EF5-B641-A321BAD8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FBDCC-F0C8-4383-980F-B6611812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6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数据集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文中在公开的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CTR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预估数据集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Criteo Display Ads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上进行实验，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Criteo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有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13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integer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特征，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26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categorical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特征且每个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category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都有大量的类别值。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Criteo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含有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天的用户日志，共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11GB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，取前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天作训练集（约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41 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milion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样本），第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天随机划分为验证集和测试集。对这个数据集来说，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0.001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logloss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改进也被认为是非常显著的提升。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192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33CE1-ACEF-44B7-9B96-E7CC8EF1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0C2F71-1DE2-44EE-AB5B-2E2D092F5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4000" dirty="0"/>
                  <a:t>实验设置</a:t>
                </a:r>
                <a:endParaRPr lang="en-US" altLang="zh-CN" sz="4000" dirty="0"/>
              </a:p>
              <a:p>
                <a:pPr marL="514350" indent="-514350">
                  <a:lnSpc>
                    <a:spcPts val="3500"/>
                  </a:lnSpc>
                  <a:buAutoNum type="arabicPeriod"/>
                </a:pPr>
                <a:r>
                  <a:rPr lang="zh-CN" altLang="en-US" dirty="0"/>
                  <a:t>每个</a:t>
                </a:r>
                <a:r>
                  <a:rPr lang="en-US" altLang="zh-CN" dirty="0"/>
                  <a:t>categorical</a:t>
                </a:r>
                <a:r>
                  <a:rPr lang="zh-CN" altLang="en-US" dirty="0"/>
                  <a:t>特征嵌入维度为</a:t>
                </a:r>
                <a:r>
                  <a:rPr lang="en-US" altLang="zh-CN" dirty="0"/>
                  <a:t>6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𝑐𝑎𝑟𝑑𝑖𝑛𝑎𝑙𝑖𝑡𝑦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zh-CN" altLang="en-US" dirty="0"/>
                  <a:t>，连接所有嵌入向量后生成的</a:t>
                </a:r>
                <a:r>
                  <a:rPr lang="en-US" altLang="zh-CN" dirty="0"/>
                  <a:t>1026</a:t>
                </a:r>
                <a:r>
                  <a:rPr lang="zh-CN" altLang="en-US" dirty="0"/>
                  <a:t>维的向量；</a:t>
                </a:r>
                <a:endParaRPr lang="en-US" altLang="zh-CN" dirty="0"/>
              </a:p>
              <a:p>
                <a:pPr marL="514350" indent="-514350">
                  <a:lnSpc>
                    <a:spcPts val="3500"/>
                  </a:lnSpc>
                  <a:buAutoNum type="arabicPeriod"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使用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mini-batch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随机优化且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大小设为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512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，选择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Adam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优化器，使用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Batch Normalization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且对应的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gradient clip norm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设为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100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。作者实验中发现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L2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正则和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Dropout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的效果都不好，所以使用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early stop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防止过拟合，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early stop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training step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为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150,000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；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514350" indent="-514350">
                  <a:lnSpc>
                    <a:spcPts val="3500"/>
                  </a:lnSpc>
                  <a:buAutoNum type="arabicPeriod"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使用网格搜索寻找最优参数，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Deep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深度：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2~5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，神经元个数：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32~1024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Cross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深度：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1~6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，学习率：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dirty="0"/>
                  <a:t>~</a:t>
                </a:r>
                <a:r>
                  <a:rPr lang="en-US" altLang="zh-CN" dirty="0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，这些参数范围也是作者对</a:t>
                </a:r>
                <a:r>
                  <a:rPr lang="en-US" altLang="zh-CN" dirty="0"/>
                  <a:t>Criteo</a:t>
                </a:r>
                <a:r>
                  <a:rPr lang="zh-CN" altLang="en-US" dirty="0"/>
                  <a:t>的实验中得到的经验，例如作者发现学习率超过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会导致性能下降，而</a:t>
                </a:r>
                <a:r>
                  <a:rPr lang="en-US" altLang="zh-CN" dirty="0"/>
                  <a:t>Cross</a:t>
                </a:r>
                <a:r>
                  <a:rPr lang="zh-CN" altLang="en-US" dirty="0"/>
                  <a:t>深度超过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后几乎没有提升；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0C2F71-1DE2-44EE-AB5B-2E2D092F5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3922" r="-1043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07FF1-20C5-4815-A79E-ABB49E5A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3B890-6B20-44BB-8A4E-08EFF9EE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9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对比方法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4D070A-CED5-45CB-B8AF-BE24F588706A}"/>
              </a:ext>
            </a:extLst>
          </p:cNvPr>
          <p:cNvSpPr txBox="1"/>
          <p:nvPr/>
        </p:nvSpPr>
        <p:spPr>
          <a:xfrm>
            <a:off x="838200" y="2447797"/>
            <a:ext cx="105156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文中选择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LR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FM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Deep Cross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DC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）作为对比方法，其中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可看作将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去除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Cross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部分，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LR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使用所有稀疏特征（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dense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特征会被离散化）与部分精选交叉特征。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D0DD0-B016-4864-B474-9F426530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83" y="3971291"/>
            <a:ext cx="6310341" cy="21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C8929-DCE4-415F-AF70-803A7330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2C4D20-C805-412B-8BD3-3D43BBED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743" y="1690688"/>
            <a:ext cx="5029636" cy="14860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E8FDFA-30E2-4A33-B1C1-4C1EF6ED1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22" y="3429000"/>
            <a:ext cx="5037257" cy="2865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1E16DD-400C-4D6E-A0AF-B6F69CCCD4AF}"/>
              </a:ext>
            </a:extLst>
          </p:cNvPr>
          <p:cNvSpPr txBox="1"/>
          <p:nvPr/>
        </p:nvSpPr>
        <p:spPr>
          <a:xfrm>
            <a:off x="6425184" y="1828800"/>
            <a:ext cx="5376672" cy="413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作者进一步对比了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memory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占用和效果上的差异，实验结果如左图所示。为达到同样性能，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所需的参数量显著更少；此外，随着参数量的上升，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的差距在减小，但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仍稳定占优。相比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Cross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可以辅助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Deep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，减小了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Deep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的“工作量”，通过特殊的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cross layer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设计，用更少的参数量有效捕获有意义的、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难以捕捉的特征相关性。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172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FC53-4A69-43A2-AB31-6E421F92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4D3451-4D1D-4EE0-8433-3889B267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200"/>
            <a:ext cx="5443146" cy="441445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99B653-55A1-4093-8078-C0C598FDE56D}"/>
              </a:ext>
            </a:extLst>
          </p:cNvPr>
          <p:cNvSpPr txBox="1"/>
          <p:nvPr/>
        </p:nvSpPr>
        <p:spPr>
          <a:xfrm>
            <a:off x="6415458" y="1269645"/>
            <a:ext cx="5529654" cy="51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dirty="0"/>
              <a:t>文中也在两个非点击率预测（</a:t>
            </a:r>
            <a:r>
              <a:rPr lang="en-US" altLang="zh-CN" sz="2000" dirty="0"/>
              <a:t>Non-CTR</a:t>
            </a:r>
            <a:r>
              <a:rPr lang="zh-CN" altLang="en-US" sz="2000" dirty="0"/>
              <a:t>）数据集</a:t>
            </a:r>
            <a:r>
              <a:rPr lang="en-US" altLang="zh-CN" sz="2000" dirty="0"/>
              <a:t>——Forest </a:t>
            </a:r>
            <a:r>
              <a:rPr lang="en-US" altLang="zh-CN" sz="2000" dirty="0" err="1"/>
              <a:t>Covertype</a:t>
            </a:r>
            <a:r>
              <a:rPr lang="zh-CN" altLang="en-US" sz="2000" dirty="0"/>
              <a:t>和</a:t>
            </a:r>
            <a:r>
              <a:rPr lang="en-US" altLang="zh-CN" sz="2000" dirty="0"/>
              <a:t>Higgs</a:t>
            </a:r>
            <a:r>
              <a:rPr lang="zh-CN" altLang="en-US" sz="2000" dirty="0"/>
              <a:t>上进行了实验，这是</a:t>
            </a:r>
            <a:r>
              <a:rPr lang="en-US" altLang="zh-CN" sz="2000" dirty="0"/>
              <a:t>UCI</a:t>
            </a:r>
            <a:r>
              <a:rPr lang="zh-CN" altLang="en-US" sz="2000" dirty="0"/>
              <a:t>上的公开数据集，结果类似，</a:t>
            </a:r>
            <a:r>
              <a:rPr lang="en-US" altLang="zh-CN" sz="2000" dirty="0"/>
              <a:t>DCN</a:t>
            </a:r>
            <a:r>
              <a:rPr lang="zh-CN" altLang="en-US" sz="2000" dirty="0"/>
              <a:t>最优。此外，文中也对</a:t>
            </a:r>
            <a:r>
              <a:rPr lang="en-US" altLang="zh-CN" sz="2000" dirty="0"/>
              <a:t>cross</a:t>
            </a:r>
            <a:r>
              <a:rPr lang="zh-CN" altLang="en-US" sz="2000" dirty="0"/>
              <a:t>层数进行了实验，实验显示</a:t>
            </a:r>
            <a:r>
              <a:rPr lang="en-US" altLang="zh-CN" sz="2000" dirty="0"/>
              <a:t>cross</a:t>
            </a:r>
            <a:r>
              <a:rPr lang="zh-CN" altLang="en-US" sz="2000" dirty="0"/>
              <a:t>层并非越多越好，具体结果如左图。</a:t>
            </a:r>
            <a:endParaRPr lang="en-US" altLang="zh-CN" sz="2000" dirty="0"/>
          </a:p>
          <a:p>
            <a:pPr>
              <a:lnSpc>
                <a:spcPts val="4000"/>
              </a:lnSpc>
            </a:pPr>
            <a:endParaRPr lang="en-US" altLang="zh-CN" sz="2000" dirty="0"/>
          </a:p>
          <a:p>
            <a:pPr>
              <a:lnSpc>
                <a:spcPts val="4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实验部分不足的地方是只进行了离线测试，与其他落地性很强的业界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paper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相比，没有一个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online test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，没有给出更具说服力的实验指标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AUC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或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GAUC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，也没有对比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Wide &amp; Deep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30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46E38-DF73-4BFF-8CA4-6476E73E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7AA4-E80C-4EFC-8CE1-CAF2D44C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以往的推荐算法中的具有单输入层的</a:t>
            </a:r>
            <a:r>
              <a:rPr lang="en-US" altLang="zh-CN" dirty="0"/>
              <a:t>wide</a:t>
            </a:r>
            <a:r>
              <a:rPr lang="zh-CN" altLang="en-US" dirty="0"/>
              <a:t>部分，记忆能力较强，对于用户点击过的物品能够精准推荐，但是泛化能力较弱。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en-US" altLang="zh-CN" dirty="0"/>
              <a:t>Deep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神经网络通过对稀疏特征学习的低维密度嵌入，可以将特征组合推广到不可见的特征组合中，也就是泛化能力强。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ts val="4000"/>
              </a:lnSpc>
            </a:pPr>
            <a:r>
              <a:rPr lang="en-US" altLang="zh-CN" dirty="0"/>
              <a:t>Wide &amp; Deep</a:t>
            </a:r>
            <a:r>
              <a:rPr lang="zh-CN" altLang="en-US" dirty="0"/>
              <a:t>模型结合了记忆和泛化推荐系统的优点，</a:t>
            </a:r>
            <a:r>
              <a:rPr lang="en-US" altLang="zh-CN" dirty="0"/>
              <a:t>Google</a:t>
            </a:r>
            <a:r>
              <a:rPr lang="zh-CN" altLang="en-US" dirty="0"/>
              <a:t>团队在</a:t>
            </a:r>
            <a:r>
              <a:rPr lang="en-US" altLang="zh-CN" dirty="0"/>
              <a:t>Google Play</a:t>
            </a:r>
            <a:r>
              <a:rPr lang="zh-CN" altLang="en-US" dirty="0"/>
              <a:t>应用商店上进行了测试并取得了不错的效果。</a:t>
            </a:r>
          </a:p>
        </p:txBody>
      </p:sp>
    </p:spTree>
    <p:extLst>
      <p:ext uri="{BB962C8B-B14F-4D97-AF65-F5344CB8AC3E}">
        <p14:creationId xmlns:p14="http://schemas.microsoft.com/office/powerpoint/2010/main" val="295731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FFB9E-2314-44D7-938F-76CF2595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BEBCD-9649-4E2A-B262-6D5A77ED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393"/>
            <a:ext cx="10515600" cy="4351338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论文提出一种新型的交叉网络结构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，其中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Cross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可以显示、自动地构造有限高阶的特征叉乘，从而在一定程度上告别人工特征叉乘，说一定程度是因为文中出于模型复杂度的考虑，仍是仅对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sparse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特征对应的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作自动叉乘，但这仍是一个有益的创新</a:t>
            </a:r>
          </a:p>
          <a:p>
            <a:pPr algn="l">
              <a:lnSpc>
                <a:spcPts val="3500"/>
              </a:lnSpc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Cross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部分的复杂度与输入维度呈线性关系，相比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非常节约内存。实验结果显示了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的有效性，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用更少的参数取得比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更好的效果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29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02160-BB28-4BEC-AE41-56128694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Wide &amp; Deep</a:t>
            </a:r>
            <a:r>
              <a:rPr lang="zh-CN" altLang="en-US" sz="4000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1EFF1B-559E-4FD5-947F-26A56F44C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5" y="2428283"/>
            <a:ext cx="11551149" cy="2529754"/>
          </a:xfrm>
        </p:spPr>
      </p:pic>
    </p:spTree>
    <p:extLst>
      <p:ext uri="{BB962C8B-B14F-4D97-AF65-F5344CB8AC3E}">
        <p14:creationId xmlns:p14="http://schemas.microsoft.com/office/powerpoint/2010/main" val="237780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E8A8-D305-4302-A16E-6B9EB803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Wide</a:t>
            </a:r>
            <a:r>
              <a:rPr lang="zh-CN" altLang="en-US" sz="4000" dirty="0"/>
              <a:t>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DBE7EC-D7B9-4303-B50D-8F2C9554D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zh-CN" b="0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x+ </a:t>
                </a:r>
                <a:r>
                  <a:rPr lang="en-US" altLang="zh-CN" b="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           </a:t>
                </a:r>
                <a:r>
                  <a:rPr lang="zh-CN" altLang="en-US" b="0" dirty="0">
                    <a:effectLst/>
                    <a:latin typeface="+mn-ea"/>
                  </a:rPr>
                  <a:t>其中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b="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b="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>
                    <a:effectLst/>
                    <a:ea typeface="Cambria Math" panose="02040503050406030204" pitchFamily="18" charset="0"/>
                  </a:rPr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...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</a:t>
                </a:r>
                <a:r>
                  <a:rPr lang="en-US" altLang="zh-CN" b="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b="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>
                    <a:effectLst/>
                    <a:ea typeface="Cambria Math" panose="02040503050406030204" pitchFamily="18" charset="0"/>
                  </a:rPr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...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DBE7EC-D7B9-4303-B50D-8F2C9554D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F2C184D-781A-4A44-A96C-712C60DD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813" y="2903302"/>
            <a:ext cx="4373803" cy="10513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8B5A5B-D98D-4C34-A604-1D9F5344BEC0}"/>
              </a:ext>
            </a:extLst>
          </p:cNvPr>
          <p:cNvSpPr txBox="1"/>
          <p:nvPr/>
        </p:nvSpPr>
        <p:spPr>
          <a:xfrm>
            <a:off x="790956" y="4411388"/>
            <a:ext cx="10610088" cy="157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dirty="0"/>
              <a:t>Wide</a:t>
            </a:r>
            <a:r>
              <a:rPr lang="zh-CN" altLang="en-US" sz="2000" dirty="0"/>
              <a:t>部分包含两种特征，一种是基础特征，另外一种是组合特征，即通过</a:t>
            </a:r>
            <a:r>
              <a:rPr lang="en-US" altLang="zh-CN" sz="2000" dirty="0"/>
              <a:t>Cross Product transformation</a:t>
            </a:r>
            <a:r>
              <a:rPr lang="zh-CN" altLang="en-US" sz="2000" dirty="0"/>
              <a:t>来表示。组合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特征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AND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user_installed_app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=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netflix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impresion_app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=Pandora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）表示既安装了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netflix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 app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同时又浏览过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Pandora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的用户特征为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，否则为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353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F4E0-11CA-403A-8EBA-4035E127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Deep</a:t>
            </a:r>
            <a:r>
              <a:rPr lang="zh-CN" altLang="en-US" sz="4000" dirty="0"/>
              <a:t>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0CB3B1-EB16-41CD-A719-A63F5D111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6066"/>
            <a:ext cx="5737735" cy="286185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5279F2-CDA1-4545-8A73-5452F30A58E9}"/>
              </a:ext>
            </a:extLst>
          </p:cNvPr>
          <p:cNvSpPr txBox="1"/>
          <p:nvPr/>
        </p:nvSpPr>
        <p:spPr>
          <a:xfrm>
            <a:off x="6953872" y="1690688"/>
            <a:ext cx="4762640" cy="362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首先是嵌入层，将高维的稀疏向量转换成低维的稠密向量。然后在隐藏层使用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激活函数，输出层采用逻辑回归。</a:t>
            </a:r>
            <a:endParaRPr lang="en-US" altLang="zh-CN" sz="2000" dirty="0"/>
          </a:p>
          <a:p>
            <a:pPr>
              <a:lnSpc>
                <a:spcPts val="3100"/>
              </a:lnSpc>
            </a:pPr>
            <a:r>
              <a:rPr lang="zh-CN" altLang="en-US" sz="2000" dirty="0"/>
              <a:t>单层的</a:t>
            </a:r>
            <a:r>
              <a:rPr lang="en-US" altLang="zh-CN" sz="2000" dirty="0"/>
              <a:t>Wide</a:t>
            </a:r>
            <a:r>
              <a:rPr lang="zh-CN" altLang="en-US" sz="2000" dirty="0"/>
              <a:t>部分善于处理大量稀疏的</a:t>
            </a:r>
            <a:r>
              <a:rPr lang="en-US" altLang="zh-CN" sz="2000" dirty="0"/>
              <a:t>id</a:t>
            </a:r>
            <a:r>
              <a:rPr lang="zh-CN" altLang="en-US" sz="2000" dirty="0"/>
              <a:t>类特征；</a:t>
            </a:r>
            <a:r>
              <a:rPr lang="en-US" altLang="zh-CN" sz="2000" dirty="0"/>
              <a:t>Deep</a:t>
            </a:r>
            <a:r>
              <a:rPr lang="zh-CN" altLang="en-US" sz="2000" dirty="0"/>
              <a:t>部分利用神经网络表达能力强的特点，挖掘隐藏在特征背后的数据模式。本模型将</a:t>
            </a:r>
            <a:r>
              <a:rPr lang="en-US" altLang="zh-CN" sz="2000" dirty="0"/>
              <a:t>Wide</a:t>
            </a:r>
            <a:r>
              <a:rPr lang="zh-CN" altLang="en-US" sz="2000" dirty="0"/>
              <a:t>和</a:t>
            </a:r>
            <a:r>
              <a:rPr lang="en-US" altLang="zh-CN" sz="2000" dirty="0"/>
              <a:t>Deep</a:t>
            </a:r>
            <a:r>
              <a:rPr lang="zh-CN" altLang="en-US" sz="2000" dirty="0"/>
              <a:t>部分结合起来，利用逻辑回归，输出最终结果。</a:t>
            </a:r>
            <a:endParaRPr lang="en-US" altLang="zh-CN" sz="2000" dirty="0"/>
          </a:p>
          <a:p>
            <a:pPr>
              <a:lnSpc>
                <a:spcPts val="3000"/>
              </a:lnSpc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C24913-14FA-46BE-9605-7B780001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72" y="5337535"/>
            <a:ext cx="4656223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86A3D-026E-4D96-B4ED-DFF1B27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模型训练和部署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072D9DD-B767-4EA9-8B95-D79A0315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54328"/>
            <a:ext cx="5799323" cy="3238781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D7FA52-4882-41D5-A3A9-0EEF8594236C}"/>
              </a:ext>
            </a:extLst>
          </p:cNvPr>
          <p:cNvSpPr txBox="1"/>
          <p:nvPr/>
        </p:nvSpPr>
        <p:spPr>
          <a:xfrm>
            <a:off x="6790944" y="1307272"/>
            <a:ext cx="4876800" cy="505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/>
              <a:t>Deep</a:t>
            </a:r>
            <a:r>
              <a:rPr lang="zh-CN" altLang="en-US" dirty="0"/>
              <a:t>部分的输入包括用户年龄、已安装应用数量、设备类型、已安装应用以及曝光应用等特征。已安装应用、曝光应用等类别型特征，需要经过</a:t>
            </a:r>
            <a:r>
              <a:rPr lang="en-US" altLang="zh-CN" dirty="0"/>
              <a:t>Embedding</a:t>
            </a:r>
            <a:r>
              <a:rPr lang="zh-CN" altLang="en-US" dirty="0"/>
              <a:t>层输入连接层拼接成</a:t>
            </a:r>
            <a:r>
              <a:rPr lang="en-US" altLang="zh-CN" dirty="0"/>
              <a:t>1200</a:t>
            </a:r>
            <a:r>
              <a:rPr lang="zh-CN" altLang="en-US" dirty="0"/>
              <a:t>维的</a:t>
            </a:r>
            <a:r>
              <a:rPr lang="en-US" altLang="zh-CN" dirty="0"/>
              <a:t>Embedding</a:t>
            </a:r>
            <a:r>
              <a:rPr lang="zh-CN" altLang="en-US" dirty="0"/>
              <a:t>向量，再经过</a:t>
            </a:r>
            <a:r>
              <a:rPr lang="en-US" altLang="zh-CN" dirty="0" err="1"/>
              <a:t>ReLU</a:t>
            </a:r>
            <a:r>
              <a:rPr lang="zh-CN" altLang="en-US" dirty="0"/>
              <a:t>层，最终输入</a:t>
            </a:r>
            <a:r>
              <a:rPr lang="en-US" altLang="zh-CN" dirty="0" err="1"/>
              <a:t>LogLoss</a:t>
            </a:r>
            <a:r>
              <a:rPr lang="zh-CN" altLang="en-US" dirty="0"/>
              <a:t>层。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Wide</a:t>
            </a:r>
            <a:r>
              <a:rPr lang="zh-CN" altLang="en-US" dirty="0"/>
              <a:t>部分的已安装应用和已曝光应用是两个</a:t>
            </a:r>
            <a:r>
              <a:rPr lang="en-US" altLang="zh-CN" dirty="0"/>
              <a:t>id</a:t>
            </a:r>
            <a:r>
              <a:rPr lang="zh-CN" altLang="en-US" dirty="0"/>
              <a:t>类特征，如果将其进行组合，不仅会产生维度爆炸的问题，还会让原本就稀疏的</a:t>
            </a:r>
            <a:r>
              <a:rPr lang="en-US" altLang="zh-CN" dirty="0" err="1"/>
              <a:t>multihot</a:t>
            </a:r>
            <a:r>
              <a:rPr lang="zh-CN" altLang="en-US" dirty="0"/>
              <a:t>向量更为稀疏，因此，该模型在</a:t>
            </a:r>
            <a:r>
              <a:rPr lang="en-US" altLang="zh-CN" dirty="0"/>
              <a:t>Wide</a:t>
            </a:r>
            <a:r>
              <a:rPr lang="zh-CN" altLang="en-US" dirty="0"/>
              <a:t>部分训练时采用</a:t>
            </a:r>
            <a:r>
              <a:rPr lang="en-US" altLang="zh-CN" dirty="0"/>
              <a:t>FTRL</a:t>
            </a:r>
            <a:r>
              <a:rPr lang="zh-CN" altLang="en-US" dirty="0"/>
              <a:t>方法来过滤掉稀疏特征，减轻模型训练的负担。</a:t>
            </a:r>
          </a:p>
        </p:txBody>
      </p:sp>
    </p:spTree>
    <p:extLst>
      <p:ext uri="{BB962C8B-B14F-4D97-AF65-F5344CB8AC3E}">
        <p14:creationId xmlns:p14="http://schemas.microsoft.com/office/powerpoint/2010/main" val="34082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09CAE-58CB-40A7-A5D2-790E492E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模型训练和部署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76061-FB92-479B-8C50-84F22CE8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训练阶段：</a:t>
            </a:r>
            <a:r>
              <a:rPr lang="en-US" altLang="zh-CN" dirty="0"/>
              <a:t>Deep</a:t>
            </a:r>
            <a:r>
              <a:rPr lang="zh-CN" altLang="en-US" dirty="0"/>
              <a:t>部分将类别特征</a:t>
            </a:r>
            <a:r>
              <a:rPr lang="en-US" altLang="zh-CN" dirty="0"/>
              <a:t>Embedding</a:t>
            </a:r>
            <a:r>
              <a:rPr lang="zh-CN" altLang="en-US" dirty="0"/>
              <a:t>成</a:t>
            </a:r>
            <a:r>
              <a:rPr lang="en-US" altLang="zh-CN" dirty="0"/>
              <a:t>32</a:t>
            </a:r>
            <a:r>
              <a:rPr lang="zh-CN" altLang="en-US" dirty="0"/>
              <a:t>维向量，把所有类别特征拼接在一起有</a:t>
            </a:r>
            <a:r>
              <a:rPr lang="en-US" altLang="zh-CN" dirty="0"/>
              <a:t>1200</a:t>
            </a:r>
            <a:r>
              <a:rPr lang="zh-CN" altLang="en-US" dirty="0"/>
              <a:t>维，最终通过三层</a:t>
            </a:r>
            <a:r>
              <a:rPr lang="en-US" altLang="zh-CN" dirty="0"/>
              <a:t>RELU</a:t>
            </a:r>
            <a:r>
              <a:rPr lang="zh-CN" altLang="en-US" dirty="0"/>
              <a:t>的全连接网络。并且在训练过程中，每来一批新数据，原有模型参数作为初始化参数，热启动方式来训练。</a:t>
            </a:r>
          </a:p>
          <a:p>
            <a:endParaRPr lang="zh-CN" altLang="en-US" dirty="0"/>
          </a:p>
          <a:p>
            <a:r>
              <a:rPr lang="en-US" altLang="zh-CN" dirty="0"/>
              <a:t>Serving</a:t>
            </a:r>
            <a:r>
              <a:rPr lang="zh-CN" altLang="en-US" dirty="0"/>
              <a:t>阶段：为了达到</a:t>
            </a:r>
            <a:r>
              <a:rPr lang="en-US" altLang="zh-CN" dirty="0"/>
              <a:t>10ms</a:t>
            </a:r>
            <a:r>
              <a:rPr lang="zh-CN" altLang="en-US" dirty="0"/>
              <a:t>延时，多线程并行的计算更小的</a:t>
            </a:r>
            <a:r>
              <a:rPr lang="en-US" altLang="zh-CN" dirty="0"/>
              <a:t>batch</a:t>
            </a:r>
            <a:r>
              <a:rPr lang="zh-CN" altLang="en-US" dirty="0"/>
              <a:t>来加速，并不是将所有候选的</a:t>
            </a:r>
            <a:r>
              <a:rPr lang="en-US" altLang="zh-CN" dirty="0"/>
              <a:t>apps</a:t>
            </a:r>
            <a:r>
              <a:rPr lang="zh-CN" altLang="en-US" dirty="0"/>
              <a:t>都放在一个</a:t>
            </a:r>
            <a:r>
              <a:rPr lang="en-US" altLang="zh-CN" dirty="0"/>
              <a:t>batch</a:t>
            </a:r>
            <a:r>
              <a:rPr lang="zh-CN" altLang="en-US" dirty="0"/>
              <a:t>上计算。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FBA698-005C-4442-96A7-C4F99F79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44" y="5247242"/>
            <a:ext cx="3116850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91DA-6A8A-42E2-B4B0-966BFE73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D92BD57-C3A6-496D-A23C-0DE8E83DE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563" y="2291280"/>
            <a:ext cx="7608873" cy="2609904"/>
          </a:xfrm>
        </p:spPr>
      </p:pic>
    </p:spTree>
    <p:extLst>
      <p:ext uri="{BB962C8B-B14F-4D97-AF65-F5344CB8AC3E}">
        <p14:creationId xmlns:p14="http://schemas.microsoft.com/office/powerpoint/2010/main" val="170646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18D2D-6219-4DB2-AEC2-C198952E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CAE58-9EE7-448C-AB7A-F192644E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066"/>
            <a:ext cx="10515600" cy="4351338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抓住了业务问题的本质特点，能够融合传统模型记忆能力和深度学习模型泛化能力的优势。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模型的结构并不复杂，比较容易在工程上实现、训练和上线，这加速了其在业界的推广应用。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647184-AB22-4CE8-92BB-81A29FF0BF4B}"/>
              </a:ext>
            </a:extLst>
          </p:cNvPr>
          <p:cNvSpPr txBox="1"/>
          <p:nvPr/>
        </p:nvSpPr>
        <p:spPr>
          <a:xfrm>
            <a:off x="838200" y="173545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Wide &amp; Deep</a:t>
            </a:r>
            <a:r>
              <a:rPr lang="zh-CN" altLang="en-US" sz="2800" dirty="0">
                <a:latin typeface="+mn-ea"/>
              </a:rPr>
              <a:t>模型能够取得成功的关键在于：</a:t>
            </a:r>
          </a:p>
        </p:txBody>
      </p:sp>
    </p:spTree>
    <p:extLst>
      <p:ext uri="{BB962C8B-B14F-4D97-AF65-F5344CB8AC3E}">
        <p14:creationId xmlns:p14="http://schemas.microsoft.com/office/powerpoint/2010/main" val="6142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2164</Words>
  <Application>Microsoft Office PowerPoint</Application>
  <PresentationFormat>宽屏</PresentationFormat>
  <Paragraphs>97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-apple-system</vt:lpstr>
      <vt:lpstr>Helvetica Neue</vt:lpstr>
      <vt:lpstr>等线</vt:lpstr>
      <vt:lpstr>等线 Light</vt:lpstr>
      <vt:lpstr>Arial</vt:lpstr>
      <vt:lpstr>Cambria Math</vt:lpstr>
      <vt:lpstr>Office 主题​​</vt:lpstr>
      <vt:lpstr>Wide &amp; Deep Learning for Recommender Systems</vt:lpstr>
      <vt:lpstr>背景介绍</vt:lpstr>
      <vt:lpstr>Wide &amp; Deep模型</vt:lpstr>
      <vt:lpstr>Wide部分</vt:lpstr>
      <vt:lpstr>Deep部分</vt:lpstr>
      <vt:lpstr>模型训练和部署</vt:lpstr>
      <vt:lpstr>模型训练和部署</vt:lpstr>
      <vt:lpstr>实验结果</vt:lpstr>
      <vt:lpstr>启发</vt:lpstr>
      <vt:lpstr>Deep &amp; Cross Network for Ad Click Predictions</vt:lpstr>
      <vt:lpstr>问题背景</vt:lpstr>
      <vt:lpstr>模型介绍</vt:lpstr>
      <vt:lpstr>Cross层</vt:lpstr>
      <vt:lpstr>Deep层</vt:lpstr>
      <vt:lpstr>实验分析</vt:lpstr>
      <vt:lpstr>实验分析</vt:lpstr>
      <vt:lpstr>实验结果</vt:lpstr>
      <vt:lpstr>实验结果</vt:lpstr>
      <vt:lpstr>实验结果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&amp; Deep Learning for Recommender Systems</dc:title>
  <dc:creator>sun qi</dc:creator>
  <cp:lastModifiedBy>sun qi</cp:lastModifiedBy>
  <cp:revision>43</cp:revision>
  <dcterms:created xsi:type="dcterms:W3CDTF">2020-12-22T07:00:34Z</dcterms:created>
  <dcterms:modified xsi:type="dcterms:W3CDTF">2020-12-25T08:12:48Z</dcterms:modified>
</cp:coreProperties>
</file>