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85" autoAdjust="0"/>
  </p:normalViewPr>
  <p:slideViewPr>
    <p:cSldViewPr snapToGrid="0">
      <p:cViewPr varScale="1">
        <p:scale>
          <a:sx n="68" d="100"/>
          <a:sy n="68" d="100"/>
        </p:scale>
        <p:origin x="12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8587-7221-4766-A80D-F4F27B91D76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0F7B6-1BEB-4579-A3F2-B550428AB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7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建模领域最新的工作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已经在双十一前全面在阿里定向广告落地，在线效果提升非常显著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兴趣建模做的很好：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DIN,DIEN,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全生命周期的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Search-based User Interest Modeling with Lifelong Sequential Behavior Data for Click-Through Rate Prediction.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91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通用性：</a:t>
            </a:r>
            <a:endParaRPr lang="en-US" altLang="zh-CN" dirty="0" smtClean="0"/>
          </a:p>
          <a:p>
            <a:r>
              <a:rPr lang="zh-CN" altLang="en-US" dirty="0" smtClean="0"/>
              <a:t>数据集由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个特征域，使用其中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个去组合。</a:t>
            </a:r>
            <a:endParaRPr lang="en-US" altLang="zh-CN" dirty="0" smtClean="0"/>
          </a:p>
          <a:p>
            <a:r>
              <a:rPr lang="en-US" altLang="zh-CN" dirty="0" smtClean="0"/>
              <a:t>DNN</a:t>
            </a:r>
            <a:r>
              <a:rPr lang="zh-CN" altLang="en-US" dirty="0" smtClean="0"/>
              <a:t>没有使用特征组合，</a:t>
            </a:r>
            <a:r>
              <a:rPr lang="zh-CN" altLang="en-US" dirty="0" smtClean="0"/>
              <a:t>而是直接使用</a:t>
            </a:r>
            <a:r>
              <a:rPr lang="zh-CN" altLang="en-US" dirty="0" smtClean="0"/>
              <a:t>全部的特征？</a:t>
            </a:r>
            <a:endParaRPr lang="en-US" altLang="zh-CN" dirty="0" smtClean="0"/>
          </a:p>
          <a:p>
            <a:r>
              <a:rPr lang="zh-CN" altLang="en-US" dirty="0" smtClean="0"/>
              <a:t>逼近了笛卡尔，但是参数量明显较小。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泛化性：测试集中的样本的特征组合在训练集中没有出现过。特征组合，而不是单一特征没有出现。</a:t>
            </a:r>
            <a:endParaRPr lang="en-US" altLang="zh-CN" dirty="0" smtClean="0"/>
          </a:p>
          <a:p>
            <a:r>
              <a:rPr lang="zh-CN" altLang="en-US" dirty="0" smtClean="0"/>
              <a:t>笛卡尔积没法使用。</a:t>
            </a:r>
            <a:endParaRPr lang="en-US" altLang="zh-CN" dirty="0" smtClean="0"/>
          </a:p>
          <a:p>
            <a:r>
              <a:rPr lang="en-US" altLang="zh-CN" dirty="0" smtClean="0"/>
              <a:t>CAN</a:t>
            </a:r>
            <a:r>
              <a:rPr lang="zh-CN" altLang="en-US" dirty="0" smtClean="0"/>
              <a:t>最好，适合大量新特征出现的工业场景。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4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CAN</a:t>
            </a: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1.1.</a:t>
            </a:r>
            <a:r>
              <a:rPr lang="zh-CN" altLang="en-US" dirty="0" smtClean="0"/>
              <a:t>额外的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空间带给系统压力 </a:t>
            </a:r>
            <a:r>
              <a:rPr lang="en-US" altLang="zh-CN" dirty="0" smtClean="0"/>
              <a:t>1.2.</a:t>
            </a:r>
            <a:r>
              <a:rPr lang="zh-CN" altLang="en-US" dirty="0" smtClean="0"/>
              <a:t>特征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的运算开销随着特征个数线性增加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额外的内存访问会造成响应延迟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K ×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dim_in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dim_out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×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batch_size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K ×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seq_len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dim_in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dim_in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dim_out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commonly used shape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such matrix multiplication are not well optimized by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BLAS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矩阵运算之后要在序列长度的维度上做</a:t>
            </a:r>
            <a:r>
              <a:rPr lang="en-US" altLang="zh-CN" dirty="0" smtClean="0"/>
              <a:t>sum-pooling</a:t>
            </a:r>
            <a:r>
              <a:rPr lang="zh-CN" altLang="en-US" dirty="0" smtClean="0"/>
              <a:t>，所以矩阵运算的结果要先写入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的内存中，然后再加。把这种操作整合，减少内存读写。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8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r>
              <a:rPr lang="en-US" altLang="zh-CN" dirty="0" smtClean="0"/>
              <a:t>CA</a:t>
            </a:r>
            <a:r>
              <a:rPr lang="zh-CN" altLang="en-US" dirty="0" smtClean="0"/>
              <a:t>现象：共同</a:t>
            </a:r>
            <a:r>
              <a:rPr lang="zh-CN" altLang="en-US" baseline="0" dirty="0" smtClean="0"/>
              <a:t>  泳镜 泳衣</a:t>
            </a:r>
            <a:endParaRPr lang="en-US" altLang="zh-CN" dirty="0" smtClean="0"/>
          </a:p>
          <a:p>
            <a:r>
              <a:rPr lang="zh-CN" altLang="en-US" dirty="0" smtClean="0"/>
              <a:t>特征</a:t>
            </a:r>
            <a:r>
              <a:rPr lang="en-US" altLang="zh-CN" dirty="0" smtClean="0"/>
              <a:t>CA</a:t>
            </a:r>
            <a:r>
              <a:rPr lang="zh-CN" altLang="en-US" dirty="0" smtClean="0"/>
              <a:t>可以针对多个特征，但一般两个。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3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在输入中加入特征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的部分，增强输入；可以减小对</a:t>
            </a:r>
            <a:r>
              <a:rPr lang="zh-CN" altLang="en-US" dirty="0" smtClean="0"/>
              <a:t>模型同时处理 表示学习 和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CA</a:t>
            </a:r>
            <a:r>
              <a:rPr lang="zh-CN" altLang="en-US" dirty="0" smtClean="0"/>
              <a:t>建模的难度。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笛卡尔积是对</a:t>
            </a:r>
            <a:r>
              <a:rPr lang="en-US" altLang="zh-CN" dirty="0" smtClean="0"/>
              <a:t>CA</a:t>
            </a:r>
            <a:r>
              <a:rPr lang="zh-CN" altLang="en-US" dirty="0" smtClean="0"/>
              <a:t>的最直观建模，但是有缺点：参数空间大，没有特征共用。但是效果还是比已有的方法好。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5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原始的网络结构保留，使用额外的参数和</a:t>
            </a:r>
            <a:r>
              <a:rPr lang="zh-CN" altLang="en-US" b="1" dirty="0" smtClean="0"/>
              <a:t>插件结构</a:t>
            </a:r>
            <a:r>
              <a:rPr lang="zh-CN" altLang="en-US" dirty="0" smtClean="0"/>
              <a:t>来对</a:t>
            </a:r>
            <a:r>
              <a:rPr lang="en-US" altLang="zh-CN" dirty="0" smtClean="0"/>
              <a:t>CA</a:t>
            </a:r>
            <a:r>
              <a:rPr lang="zh-CN" altLang="en-US" dirty="0" smtClean="0"/>
              <a:t>建模。</a:t>
            </a:r>
            <a:endParaRPr lang="en-US" altLang="zh-CN" dirty="0" smtClean="0"/>
          </a:p>
          <a:p>
            <a:r>
              <a:rPr lang="zh-CN" altLang="en-US" dirty="0" smtClean="0"/>
              <a:t>一部分特征</a:t>
            </a:r>
            <a:r>
              <a:rPr lang="en-US" altLang="zh-CN" dirty="0" err="1" smtClean="0"/>
              <a:t>Xuser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Xitem</a:t>
            </a:r>
            <a:r>
              <a:rPr lang="zh-CN" altLang="en-US" dirty="0" smtClean="0"/>
              <a:t>被用于</a:t>
            </a:r>
            <a:r>
              <a:rPr lang="en-US" altLang="zh-CN" dirty="0" smtClean="0"/>
              <a:t>CA</a:t>
            </a:r>
            <a:r>
              <a:rPr lang="zh-CN" altLang="en-US" dirty="0" smtClean="0"/>
              <a:t>建模。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8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</a:t>
            </a:r>
            <a:r>
              <a:rPr lang="zh-CN" altLang="en-US" dirty="0" smtClean="0"/>
              <a:t>：两</a:t>
            </a:r>
            <a:r>
              <a:rPr lang="zh-CN" altLang="en-US" dirty="0" smtClean="0"/>
              <a:t>个特征做</a:t>
            </a:r>
            <a:r>
              <a:rPr lang="en-US" altLang="zh-CN" dirty="0" smtClean="0"/>
              <a:t>co-action</a:t>
            </a:r>
            <a:r>
              <a:rPr lang="zh-CN" altLang="en-US" dirty="0" smtClean="0"/>
              <a:t>：首先进行嵌入，然后使用一个</a:t>
            </a:r>
            <a:r>
              <a:rPr lang="en-US" altLang="zh-CN" dirty="0" smtClean="0"/>
              <a:t>MLP</a:t>
            </a:r>
            <a:r>
              <a:rPr lang="zh-CN" altLang="en-US" dirty="0" smtClean="0"/>
              <a:t>操作：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当做是输入，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当做</a:t>
            </a:r>
            <a:r>
              <a:rPr lang="en-US" altLang="zh-CN" dirty="0" smtClean="0"/>
              <a:t>MLP</a:t>
            </a:r>
            <a:r>
              <a:rPr lang="zh-CN" altLang="en-US" dirty="0" smtClean="0"/>
              <a:t>的参数。（各个层中的权重和偏差）。</a:t>
            </a:r>
            <a:r>
              <a:rPr lang="en-US" altLang="zh-CN" dirty="0" smtClean="0"/>
              <a:t>《user</a:t>
            </a:r>
            <a:r>
              <a:rPr lang="zh-CN" altLang="en-US" dirty="0" smtClean="0"/>
              <a:t>的特征维度小于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》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候选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的个数远远少于用户行为历史中的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的个数，所以选择候选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MLP</a:t>
            </a:r>
            <a:r>
              <a:rPr lang="zh-CN" altLang="en-US" dirty="0" smtClean="0"/>
              <a:t>的参数。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DNN</a:t>
            </a:r>
            <a:r>
              <a:rPr lang="zh-CN" altLang="en-US" dirty="0" smtClean="0"/>
              <a:t>，动态的参数和输入，组合两个组件特征，保证两个域的特征的更新，</a:t>
            </a:r>
            <a:r>
              <a:rPr lang="zh-CN" altLang="en-US" dirty="0" smtClean="0"/>
              <a:t>缓解</a:t>
            </a:r>
            <a:r>
              <a:rPr lang="zh-CN" altLang="en-US" b="1" dirty="0" smtClean="0"/>
              <a:t>梯度耦合</a:t>
            </a:r>
            <a:r>
              <a:rPr lang="zh-CN" altLang="en-US" dirty="0" smtClean="0"/>
              <a:t>问题</a:t>
            </a:r>
            <a:r>
              <a:rPr lang="zh-CN" altLang="en-US" dirty="0" smtClean="0"/>
              <a:t>。（怎么两个域？输入的怎么更新？）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组合的两个特征，每个都有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个值，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长度是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CA</a:t>
            </a:r>
            <a:r>
              <a:rPr lang="zh-CN" altLang="en-US" dirty="0" smtClean="0"/>
              <a:t>单元中参数的个数，远远小于</a:t>
            </a:r>
            <a:r>
              <a:rPr lang="en-US" altLang="zh-CN" dirty="0" smtClean="0"/>
              <a:t>ND.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新组合：只要要组合的两个特征的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都有，就可以使用该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建模。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尽管</a:t>
            </a:r>
            <a:r>
              <a:rPr lang="en-US" altLang="zh-CN" dirty="0" smtClean="0"/>
              <a:t>DNN</a:t>
            </a:r>
            <a:r>
              <a:rPr lang="zh-CN" altLang="en-US" dirty="0" smtClean="0"/>
              <a:t>可以隐式的学习高阶特征组合，但是这个过程可能很长，学习起来比较困难。所以对输入进行多项式处理，低阶和高阶输入，加速学习。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94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亚马逊，用户没有评价过的作为负例，构建点击和未点击序列</a:t>
            </a:r>
            <a:endParaRPr lang="en-US" altLang="zh-CN" dirty="0" smtClean="0"/>
          </a:p>
          <a:p>
            <a:r>
              <a:rPr lang="zh-CN" altLang="en-US" dirty="0" smtClean="0"/>
              <a:t>淘宝：只选取了用户点击序列</a:t>
            </a:r>
            <a:endParaRPr lang="en-US" altLang="zh-CN" dirty="0" smtClean="0"/>
          </a:p>
          <a:p>
            <a:r>
              <a:rPr lang="zh-CN" altLang="en-US" dirty="0" smtClean="0"/>
              <a:t>以上两个，对</a:t>
            </a:r>
            <a:r>
              <a:rPr lang="en-US" altLang="zh-CN" dirty="0" smtClean="0"/>
              <a:t>CA</a:t>
            </a:r>
            <a:r>
              <a:rPr lang="zh-CN" altLang="en-US" dirty="0" smtClean="0"/>
              <a:t>建模时，选取的是用户历史序列和候选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的组合。而</a:t>
            </a:r>
            <a:r>
              <a:rPr lang="en-US" altLang="zh-CN" dirty="0" err="1" smtClean="0"/>
              <a:t>Avazu</a:t>
            </a:r>
            <a:r>
              <a:rPr lang="en-US" altLang="zh-CN" dirty="0" smtClean="0"/>
              <a:t> </a:t>
            </a:r>
            <a:r>
              <a:rPr lang="zh-CN" altLang="en-US" dirty="0" smtClean="0"/>
              <a:t>很多离散，可以验证不同特征组合的效果。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8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基于聚合的方法</a:t>
            </a:r>
            <a:r>
              <a:rPr lang="en-US" altLang="zh-CN" dirty="0" smtClean="0"/>
              <a:t>DIEN;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基于组合的方法：</a:t>
            </a:r>
            <a:r>
              <a:rPr lang="en-US" altLang="zh-CN" baseline="0" dirty="0" smtClean="0"/>
              <a:t>PNN, </a:t>
            </a:r>
            <a:r>
              <a:rPr lang="en-US" altLang="zh-CN" baseline="0" dirty="0" err="1" smtClean="0"/>
              <a:t>deepfm</a:t>
            </a:r>
            <a:endParaRPr lang="en-US" altLang="zh-CN" dirty="0" smtClean="0"/>
          </a:p>
          <a:p>
            <a:r>
              <a:rPr lang="en-US" altLang="zh-CN" dirty="0" smtClean="0"/>
              <a:t>DIEN</a:t>
            </a:r>
            <a:r>
              <a:rPr lang="en-US" altLang="zh-CN" baseline="0" dirty="0" smtClean="0"/>
              <a:t> &lt; PNN &lt;DIEN+</a:t>
            </a:r>
            <a:r>
              <a:rPr lang="zh-CN" altLang="en-US" baseline="0" dirty="0" smtClean="0"/>
              <a:t>笛卡尔</a:t>
            </a:r>
            <a:r>
              <a:rPr lang="en-US" altLang="zh-CN" baseline="0" dirty="0" smtClean="0"/>
              <a:t>&lt;CAN&lt;CAN+</a:t>
            </a:r>
            <a:r>
              <a:rPr lang="zh-CN" altLang="en-US" baseline="0" dirty="0" smtClean="0"/>
              <a:t>笛卡尔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DIEN</a:t>
            </a:r>
            <a:r>
              <a:rPr lang="zh-CN" altLang="en-US" dirty="0" smtClean="0"/>
              <a:t>效果这么差？比</a:t>
            </a:r>
            <a:r>
              <a:rPr lang="en-US" altLang="zh-CN" dirty="0" smtClean="0"/>
              <a:t>PNN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NCF</a:t>
            </a:r>
            <a:r>
              <a:rPr lang="zh-CN" altLang="en-US" dirty="0" smtClean="0"/>
              <a:t>都差？）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2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在一阶的基础上，加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阶，三阶等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MLP</a:t>
            </a:r>
            <a:r>
              <a:rPr lang="zh-CN" altLang="en-US" dirty="0" smtClean="0"/>
              <a:t>太深时，没有足够的实例去训练它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0F7B6-1BEB-4579-A3F2-B550428ABA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3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7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61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5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9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0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D103-A898-40CD-90EC-D0ADDB5F6D4E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150D3-5C9F-44D5-95C5-61CEDA22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92787577?utm_source=wechat_session" TargetMode="External"/><Relationship Id="rId2" Type="http://schemas.openxmlformats.org/officeDocument/2006/relationships/hyperlink" Target="https://zhuanlan.zhihu.com/p/2878985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48342" y="2046513"/>
            <a:ext cx="13019314" cy="165503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CAN: Revisiting Feature Co-Action for 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4400" b="1" dirty="0" smtClean="0"/>
              <a:t>Click-Through Rate Prediction</a:t>
            </a:r>
            <a:r>
              <a:rPr lang="en-US" altLang="zh-CN" sz="4400" dirty="0" smtClean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0789" y="476027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/>
              <a:t>Alibaba Group</a:t>
            </a:r>
            <a:br>
              <a:rPr lang="en-US" altLang="zh-CN" dirty="0"/>
            </a:br>
            <a:r>
              <a:rPr lang="en-US" altLang="zh-CN" dirty="0"/>
              <a:t>Beijing, </a:t>
            </a:r>
            <a:r>
              <a:rPr lang="en-US" altLang="zh-CN" dirty="0" smtClean="0"/>
              <a:t>China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b="1" dirty="0" smtClean="0"/>
              <a:t>周国睿</a:t>
            </a:r>
            <a:r>
              <a:rPr lang="en-US" altLang="zh-CN" b="1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7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6325" y="523032"/>
            <a:ext cx="13716001" cy="4351338"/>
          </a:xfrm>
        </p:spPr>
        <p:txBody>
          <a:bodyPr/>
          <a:lstStyle/>
          <a:p>
            <a:r>
              <a:rPr lang="en-US" altLang="zh-CN" dirty="0" smtClean="0"/>
              <a:t>Ablation Study</a:t>
            </a:r>
          </a:p>
          <a:p>
            <a:pPr lvl="1"/>
            <a:r>
              <a:rPr lang="en-US" altLang="zh-CN" dirty="0" smtClean="0"/>
              <a:t>Multi orders</a:t>
            </a:r>
            <a:r>
              <a:rPr lang="zh-CN" altLang="en-US" dirty="0" smtClean="0"/>
              <a:t>：</a:t>
            </a:r>
            <a:r>
              <a:rPr lang="en-US" altLang="zh-CN" dirty="0"/>
              <a:t>2 or 3 power terms is proper in </a:t>
            </a:r>
            <a:r>
              <a:rPr lang="en-US" altLang="zh-CN" dirty="0" smtClean="0"/>
              <a:t>practical applications </a:t>
            </a:r>
          </a:p>
          <a:p>
            <a:pPr lvl="1"/>
            <a:r>
              <a:rPr lang="en-US" altLang="zh-CN" dirty="0" smtClean="0"/>
              <a:t>MLP depth</a:t>
            </a:r>
            <a:r>
              <a:rPr lang="zh-CN" altLang="en-US" dirty="0" smtClean="0"/>
              <a:t>： </a:t>
            </a:r>
            <a:r>
              <a:rPr lang="en-US" altLang="zh-CN" dirty="0"/>
              <a:t>when the number of layers exceed 4, there is no obvious AUC </a:t>
            </a:r>
            <a:r>
              <a:rPr lang="en-US" altLang="zh-CN" dirty="0" smtClean="0"/>
              <a:t>gain</a:t>
            </a:r>
          </a:p>
          <a:p>
            <a:pPr lvl="1"/>
            <a:r>
              <a:rPr lang="en-US" altLang="zh-CN" dirty="0" smtClean="0"/>
              <a:t>Activation functions</a:t>
            </a:r>
            <a:r>
              <a:rPr lang="zh-CN" altLang="en-US" dirty="0" smtClean="0"/>
              <a:t>：</a:t>
            </a:r>
            <a:r>
              <a:rPr lang="en-US" altLang="zh-CN" dirty="0" err="1"/>
              <a:t>Tanh</a:t>
            </a:r>
            <a:r>
              <a:rPr lang="en-US" altLang="zh-CN" dirty="0"/>
              <a:t> plays a role of normalizer to avoid numerical </a:t>
            </a:r>
            <a:r>
              <a:rPr lang="en-US" altLang="zh-CN" dirty="0" smtClean="0"/>
              <a:t>issues in </a:t>
            </a:r>
            <a:r>
              <a:rPr lang="en-US" altLang="zh-CN" dirty="0"/>
              <a:t>high orders.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51118"/>
            <a:ext cx="10515600" cy="7438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Experimental Settings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520" y="2333625"/>
            <a:ext cx="6318953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4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77309"/>
            <a:ext cx="12716540" cy="4351338"/>
          </a:xfrm>
        </p:spPr>
        <p:txBody>
          <a:bodyPr/>
          <a:lstStyle/>
          <a:p>
            <a:r>
              <a:rPr lang="en-US" altLang="zh-CN" dirty="0" smtClean="0"/>
              <a:t>Model Universality and Generalization</a:t>
            </a:r>
          </a:p>
          <a:p>
            <a:pPr lvl="1"/>
            <a:r>
              <a:rPr lang="en-US" altLang="zh-CN" dirty="0" smtClean="0"/>
              <a:t>Universality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/>
              <a:t>CAN is designed mainly for </a:t>
            </a:r>
            <a:r>
              <a:rPr lang="en-US" altLang="zh-CN" dirty="0" smtClean="0"/>
              <a:t>real industrial </a:t>
            </a:r>
            <a:r>
              <a:rPr lang="en-US" altLang="zh-CN" dirty="0"/>
              <a:t>data which contain a lot of </a:t>
            </a:r>
            <a:r>
              <a:rPr lang="en-US" altLang="zh-CN" dirty="0" smtClean="0"/>
              <a:t>behavior </a:t>
            </a:r>
            <a:r>
              <a:rPr lang="en-US" altLang="zh-CN" dirty="0"/>
              <a:t>sequences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CAN  is still capable </a:t>
            </a:r>
            <a:r>
              <a:rPr lang="en-US" altLang="zh-CN" dirty="0"/>
              <a:t>for non-sequential input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Generalization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 new </a:t>
            </a:r>
            <a:r>
              <a:rPr lang="en-US" altLang="zh-CN" dirty="0"/>
              <a:t>test set whose feature combinations are brand new for a </a:t>
            </a:r>
            <a:r>
              <a:rPr lang="en-US" altLang="zh-CN" dirty="0" smtClean="0"/>
              <a:t>well trained </a:t>
            </a:r>
            <a:r>
              <a:rPr lang="en-US" altLang="zh-CN" dirty="0"/>
              <a:t>model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/>
              <a:t>only require the feature </a:t>
            </a:r>
            <a:r>
              <a:rPr lang="en-US" altLang="zh-CN" dirty="0" smtClean="0"/>
              <a:t>combination to </a:t>
            </a:r>
            <a:r>
              <a:rPr lang="en-US" altLang="zh-CN" dirty="0"/>
              <a:t>be zero shot rather than all features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51118"/>
            <a:ext cx="10515600" cy="7438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Experimental Settings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22" y="3560451"/>
            <a:ext cx="5045148" cy="31486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0" y="3796702"/>
            <a:ext cx="5257677" cy="26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6073"/>
            <a:ext cx="12356805" cy="645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Results on Industrial Data</a:t>
            </a:r>
          </a:p>
          <a:p>
            <a:r>
              <a:rPr lang="en-US" altLang="zh-CN" dirty="0" smtClean="0"/>
              <a:t>Online Serving and Challenges.</a:t>
            </a:r>
          </a:p>
          <a:p>
            <a:pPr lvl="1"/>
            <a:r>
              <a:rPr lang="en-US" altLang="zh-CN" dirty="0" smtClean="0"/>
              <a:t>Cartesian product model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/>
              <a:t>the model size is expanding at an </a:t>
            </a:r>
            <a:r>
              <a:rPr lang="en-US" altLang="zh-CN" dirty="0" smtClean="0"/>
              <a:t>extremely fast </a:t>
            </a:r>
            <a:r>
              <a:rPr lang="en-US" altLang="zh-CN" dirty="0"/>
              <a:t>rate even using IDs frequency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unacceptable number of embedding look up operations as well as system response latency </a:t>
            </a:r>
          </a:p>
          <a:p>
            <a:pPr lvl="1"/>
            <a:r>
              <a:rPr lang="en-US" altLang="zh-CN" dirty="0" smtClean="0"/>
              <a:t>CAN:</a:t>
            </a:r>
          </a:p>
          <a:p>
            <a:pPr lvl="2"/>
            <a:r>
              <a:rPr lang="en-US" altLang="zh-CN" dirty="0"/>
              <a:t>select 21 features </a:t>
            </a:r>
            <a:r>
              <a:rPr lang="en-US" altLang="zh-CN" dirty="0" smtClean="0"/>
              <a:t>including 6 </a:t>
            </a:r>
            <a:r>
              <a:rPr lang="en-US" altLang="zh-CN" dirty="0"/>
              <a:t>ad features and 15 user feature to generate feature </a:t>
            </a:r>
            <a:r>
              <a:rPr lang="en-US" altLang="zh-CN" dirty="0" smtClean="0"/>
              <a:t>combinations</a:t>
            </a:r>
          </a:p>
          <a:p>
            <a:pPr lvl="2"/>
            <a:r>
              <a:rPr lang="en-US" altLang="zh-CN" dirty="0"/>
              <a:t>the user features </a:t>
            </a:r>
            <a:r>
              <a:rPr lang="en-US" altLang="zh-CN" dirty="0" smtClean="0"/>
              <a:t>are mostly behavior </a:t>
            </a:r>
            <a:r>
              <a:rPr lang="en-US" altLang="zh-CN" dirty="0"/>
              <a:t>sequences with length of more than 100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Sequence cut-oﬀ</a:t>
            </a:r>
            <a:r>
              <a:rPr lang="zh-CN" altLang="en-US" dirty="0" smtClean="0"/>
              <a:t>：</a:t>
            </a:r>
            <a:r>
              <a:rPr lang="en-US" altLang="zh-CN" sz="2000" dirty="0" smtClean="0"/>
              <a:t>user behavior sequences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200-&gt;50  QPS</a:t>
            </a:r>
            <a:r>
              <a:rPr lang="zh-CN" altLang="en-US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+20%  </a:t>
            </a:r>
            <a:r>
              <a:rPr lang="en-US" altLang="zh-CN" sz="2000" dirty="0" smtClean="0"/>
              <a:t>AUC </a:t>
            </a:r>
            <a:r>
              <a:rPr lang="en-US" altLang="zh-CN" sz="2000" dirty="0" smtClean="0">
                <a:solidFill>
                  <a:srgbClr val="00B050"/>
                </a:solidFill>
              </a:rPr>
              <a:t>-0.1%</a:t>
            </a:r>
          </a:p>
          <a:p>
            <a:pPr lvl="1"/>
            <a:r>
              <a:rPr lang="en-US" altLang="zh-CN" dirty="0"/>
              <a:t>Combination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combinations with ad feature </a:t>
            </a:r>
            <a:r>
              <a:rPr lang="en-US" altLang="zh-CN" dirty="0" smtClean="0"/>
              <a:t>and user </a:t>
            </a:r>
            <a:r>
              <a:rPr lang="en-US" altLang="zh-CN" dirty="0"/>
              <a:t>feature of the same type can better model the </a:t>
            </a:r>
            <a:r>
              <a:rPr lang="en-US" altLang="zh-CN" dirty="0" smtClean="0"/>
              <a:t>feature co-occurrence, </a:t>
            </a:r>
            <a:r>
              <a:rPr lang="en-US" altLang="zh-CN" dirty="0"/>
              <a:t>“</a:t>
            </a:r>
            <a:r>
              <a:rPr lang="en-US" altLang="zh-CN" dirty="0" err="1"/>
              <a:t>item_id</a:t>
            </a:r>
            <a:r>
              <a:rPr lang="en-US" altLang="zh-CN" dirty="0"/>
              <a:t>” and “</a:t>
            </a:r>
            <a:r>
              <a:rPr lang="en-US" altLang="zh-CN" dirty="0" err="1"/>
              <a:t>item_click_history</a:t>
            </a:r>
            <a:r>
              <a:rPr lang="en-US" altLang="zh-CN" dirty="0"/>
              <a:t>” 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r>
              <a:rPr lang="en-US" altLang="zh-CN" dirty="0" smtClean="0"/>
              <a:t> “</a:t>
            </a:r>
            <a:r>
              <a:rPr lang="en-US" altLang="zh-CN" dirty="0" err="1"/>
              <a:t>category_id</a:t>
            </a:r>
            <a:r>
              <a:rPr lang="en-US" altLang="zh-CN" dirty="0"/>
              <a:t>” and “</a:t>
            </a:r>
            <a:r>
              <a:rPr lang="en-US" altLang="zh-CN" dirty="0" err="1"/>
              <a:t>category_click_history</a:t>
            </a:r>
            <a:r>
              <a:rPr lang="en-US" altLang="zh-CN" dirty="0" smtClean="0"/>
              <a:t>”</a:t>
            </a:r>
          </a:p>
          <a:p>
            <a:pPr lvl="2"/>
            <a:r>
              <a:rPr lang="en-US" altLang="zh-CN" dirty="0"/>
              <a:t>number of </a:t>
            </a:r>
            <a:r>
              <a:rPr lang="en-US" altLang="zh-CN" dirty="0" smtClean="0"/>
              <a:t>combinations:  90&gt;48  QPS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+30% </a:t>
            </a:r>
          </a:p>
          <a:p>
            <a:pPr lvl="1"/>
            <a:r>
              <a:rPr lang="en-US" altLang="zh-CN" dirty="0"/>
              <a:t>Computational kernel </a:t>
            </a:r>
            <a:r>
              <a:rPr lang="en-US" altLang="zh-CN" dirty="0" smtClean="0"/>
              <a:t>optimization: </a:t>
            </a:r>
          </a:p>
          <a:p>
            <a:pPr lvl="2"/>
            <a:r>
              <a:rPr lang="en-US" altLang="zh-CN" dirty="0" err="1" smtClean="0"/>
              <a:t>rewritte</a:t>
            </a:r>
            <a:r>
              <a:rPr lang="en-US" altLang="zh-CN" dirty="0" smtClean="0"/>
              <a:t> the internal calculation logic  of </a:t>
            </a:r>
            <a:r>
              <a:rPr lang="en-US" altLang="zh-CN" dirty="0"/>
              <a:t>the BLAS (Basic Linear Algebra Subprograms)</a:t>
            </a:r>
            <a:r>
              <a:rPr lang="en-US" altLang="zh-CN" dirty="0" smtClean="0"/>
              <a:t> : QPS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+60% </a:t>
            </a:r>
          </a:p>
          <a:p>
            <a:pPr lvl="2"/>
            <a:r>
              <a:rPr lang="en-US" altLang="zh-CN" dirty="0"/>
              <a:t>make a kernel fusion between matrix multiplication and sum-pooling</a:t>
            </a:r>
            <a:r>
              <a:rPr lang="en-US" altLang="zh-CN" dirty="0" smtClean="0"/>
              <a:t> : QPS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+47% </a:t>
            </a:r>
          </a:p>
          <a:p>
            <a:pPr marL="914400" lvl="2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51118"/>
            <a:ext cx="10515600" cy="7438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Experimental Settings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90" y="10192"/>
            <a:ext cx="5512096" cy="17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222603"/>
            <a:ext cx="12361333" cy="6742641"/>
          </a:xfrm>
        </p:spPr>
        <p:txBody>
          <a:bodyPr/>
          <a:lstStyle/>
          <a:p>
            <a:r>
              <a:rPr lang="zh-CN" altLang="en-US" dirty="0" smtClean="0"/>
              <a:t>启发：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兴趣建模与特征交互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学术界的特征交互（</a:t>
            </a:r>
            <a:r>
              <a:rPr lang="en-US" altLang="zh-CN" dirty="0" smtClean="0"/>
              <a:t>FM-&gt;FFM-&gt;</a:t>
            </a:r>
            <a:r>
              <a:rPr lang="en-US" altLang="zh-CN" dirty="0" err="1" smtClean="0"/>
              <a:t>deepFm</a:t>
            </a:r>
            <a:r>
              <a:rPr lang="en-US" altLang="zh-CN" dirty="0" smtClean="0"/>
              <a:t>-&gt;DCN-&gt;</a:t>
            </a:r>
            <a:r>
              <a:rPr lang="en-US" altLang="zh-CN" dirty="0" err="1" smtClean="0"/>
              <a:t>xDeepFM</a:t>
            </a:r>
            <a:r>
              <a:rPr lang="zh-CN" altLang="en-US" dirty="0" smtClean="0"/>
              <a:t>）还能走下去？</a:t>
            </a:r>
            <a:endParaRPr lang="en-US" altLang="zh-CN" dirty="0" smtClean="0"/>
          </a:p>
          <a:p>
            <a:pPr lvl="2"/>
            <a:r>
              <a:rPr lang="zh-CN" altLang="en-US" dirty="0"/>
              <a:t>电</a:t>
            </a:r>
            <a:r>
              <a:rPr lang="zh-CN" altLang="en-US" dirty="0" smtClean="0"/>
              <a:t>商等工业领域关注兴趣建模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兴趣建模</a:t>
            </a:r>
            <a:r>
              <a:rPr lang="en-US" altLang="zh-CN" dirty="0" smtClean="0"/>
              <a:t>+</a:t>
            </a:r>
            <a:r>
              <a:rPr lang="zh-CN" altLang="en-US" dirty="0" smtClean="0"/>
              <a:t>特征交互？</a:t>
            </a:r>
            <a:endParaRPr lang="en-US" altLang="zh-CN" dirty="0" smtClean="0"/>
          </a:p>
          <a:p>
            <a:pPr lvl="1"/>
            <a:r>
              <a:rPr lang="zh-CN" altLang="en-US" dirty="0"/>
              <a:t>特征</a:t>
            </a:r>
            <a:r>
              <a:rPr lang="zh-CN" altLang="en-US" dirty="0" smtClean="0"/>
              <a:t>交互：笛卡尔积与哈达玛积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参数空间</a:t>
            </a:r>
            <a:endParaRPr lang="en-US" altLang="zh-CN" dirty="0" smtClean="0"/>
          </a:p>
          <a:p>
            <a:pPr lvl="2"/>
            <a:r>
              <a:rPr lang="zh-CN" altLang="en-US" dirty="0"/>
              <a:t>信息</a:t>
            </a:r>
            <a:r>
              <a:rPr lang="zh-CN" altLang="en-US" dirty="0" smtClean="0"/>
              <a:t>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模型落地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Qps</a:t>
            </a:r>
            <a:r>
              <a:rPr lang="en-US" altLang="zh-CN" dirty="0"/>
              <a:t>&amp;</a:t>
            </a:r>
            <a:r>
              <a:rPr lang="zh-CN" altLang="en-US" dirty="0" smtClean="0"/>
              <a:t>时延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指标提升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lvl="1"/>
            <a:r>
              <a:rPr lang="zh-CN" altLang="en-US" sz="1800" dirty="0">
                <a:hlinkClick r:id="rId2"/>
              </a:rPr>
              <a:t>想为特征交互走一条新的路</a:t>
            </a:r>
            <a:endParaRPr lang="en-US" altLang="zh-CN" sz="1800" dirty="0" smtClean="0"/>
          </a:p>
          <a:p>
            <a:pPr lvl="1"/>
            <a:r>
              <a:rPr lang="en-US" altLang="zh-CN" sz="1800" dirty="0" smtClean="0">
                <a:hlinkClick r:id="rId3"/>
              </a:rPr>
              <a:t>FLEN</a:t>
            </a:r>
            <a:r>
              <a:rPr lang="en-US" altLang="zh-CN" sz="1800" dirty="0">
                <a:hlinkClick r:id="rId3"/>
              </a:rPr>
              <a:t>: </a:t>
            </a:r>
            <a:r>
              <a:rPr lang="zh-CN" altLang="en-US" sz="1800" dirty="0">
                <a:hlinkClick r:id="rId3"/>
              </a:rPr>
              <a:t>一种时空高效的利用场信息缓解梯度耦合的大规模</a:t>
            </a:r>
            <a:r>
              <a:rPr lang="en-US" altLang="zh-CN" sz="1800" dirty="0">
                <a:hlinkClick r:id="rId3"/>
              </a:rPr>
              <a:t>CTR</a:t>
            </a:r>
            <a:r>
              <a:rPr lang="zh-CN" altLang="en-US" sz="1800" dirty="0">
                <a:hlinkClick r:id="rId3"/>
              </a:rPr>
              <a:t>预测模型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259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3884023" cy="59218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1084"/>
            <a:ext cx="12305211" cy="59075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independent </a:t>
            </a:r>
            <a:r>
              <a:rPr lang="en-US" altLang="zh-CN" dirty="0"/>
              <a:t>feature</a:t>
            </a:r>
            <a:r>
              <a:rPr lang="en-US" altLang="zh-CN" dirty="0" smtClean="0"/>
              <a:t> + </a:t>
            </a:r>
            <a:r>
              <a:rPr lang="en-US" altLang="zh-CN" dirty="0"/>
              <a:t>non-linear interactions from raw </a:t>
            </a:r>
            <a:r>
              <a:rPr lang="en-US" altLang="zh-CN" dirty="0" smtClean="0"/>
              <a:t>feature</a:t>
            </a:r>
          </a:p>
          <a:p>
            <a:pPr lvl="1"/>
            <a:r>
              <a:rPr lang="zh-CN" altLang="en-US" dirty="0" smtClean="0"/>
              <a:t>独立特征输入到</a:t>
            </a:r>
            <a:r>
              <a:rPr lang="en-US" altLang="zh-CN" dirty="0" smtClean="0"/>
              <a:t>LR,DNN</a:t>
            </a:r>
            <a:r>
              <a:rPr lang="zh-CN" altLang="en-US" dirty="0" smtClean="0"/>
              <a:t>等模型中；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DNN</a:t>
            </a:r>
            <a:r>
              <a:rPr lang="zh-CN" altLang="en-US" dirty="0" smtClean="0"/>
              <a:t>自动学习特征之间的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i="1" dirty="0" smtClean="0"/>
              <a:t>Co-action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collective eﬀects of features toward </a:t>
            </a:r>
            <a:r>
              <a:rPr lang="en-US" altLang="zh-CN" dirty="0" smtClean="0"/>
              <a:t>final prediction</a:t>
            </a:r>
            <a:endParaRPr lang="en-US" altLang="zh-CN" dirty="0"/>
          </a:p>
          <a:p>
            <a:pPr lvl="2"/>
            <a:r>
              <a:rPr lang="en-US" altLang="zh-CN" dirty="0" smtClean="0"/>
              <a:t>E.g.: the </a:t>
            </a:r>
            <a:r>
              <a:rPr lang="en-US" altLang="zh-CN" dirty="0"/>
              <a:t>co-action of “</a:t>
            </a:r>
            <a:r>
              <a:rPr lang="en-US" altLang="zh-CN" dirty="0" smtClean="0"/>
              <a:t>bathing suit</a:t>
            </a:r>
            <a:r>
              <a:rPr lang="en-US" altLang="zh-CN" dirty="0"/>
              <a:t>” and “goggle”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/>
              <a:t>explains how a set of features correlates with the optimization target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14" y="4532882"/>
            <a:ext cx="4809590" cy="23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8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73996"/>
          </a:xfrm>
        </p:spPr>
        <p:txBody>
          <a:bodyPr/>
          <a:lstStyle/>
          <a:p>
            <a:r>
              <a:rPr lang="en-US" altLang="zh-CN" sz="4000" dirty="0" smtClean="0"/>
              <a:t>Related work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48493" y="1043483"/>
            <a:ext cx="13144071" cy="522113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 smtClean="0"/>
              <a:t>Aggregation based methods(DIN,DIEN,MIND,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MIMN…)</a:t>
            </a:r>
          </a:p>
          <a:p>
            <a:pPr lvl="2"/>
            <a:r>
              <a:rPr lang="en-US" altLang="zh-CN" sz="2400" dirty="0" smtClean="0"/>
              <a:t>aggregate the historical behavior sequence of user to obtain discriminative representation </a:t>
            </a:r>
          </a:p>
          <a:p>
            <a:pPr lvl="2"/>
            <a:r>
              <a:rPr lang="en-US" altLang="zh-CN" sz="2400" dirty="0" smtClean="0"/>
              <a:t>utilize the feature co-action to model the weight of each user action in historical behavior</a:t>
            </a:r>
          </a:p>
          <a:p>
            <a:pPr lvl="2"/>
            <a:r>
              <a:rPr lang="en-US" altLang="zh-CN" sz="2400" dirty="0" smtClean="0"/>
              <a:t>Problem: </a:t>
            </a:r>
            <a:r>
              <a:rPr lang="en-US" altLang="zh-CN" sz="2400" b="1" dirty="0" smtClean="0"/>
              <a:t>only used for information aggregation but not information augmentation!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</a:p>
          <a:p>
            <a:pPr lvl="2"/>
            <a:endParaRPr lang="en-US" altLang="zh-CN" sz="2400" dirty="0" smtClean="0"/>
          </a:p>
          <a:p>
            <a:pPr lvl="1"/>
            <a:r>
              <a:rPr lang="en-US" altLang="zh-CN" sz="2800" dirty="0" smtClean="0"/>
              <a:t>combinatorial embedding </a:t>
            </a:r>
            <a:r>
              <a:rPr lang="en-US" altLang="zh-CN" sz="2800" dirty="0" smtClean="0"/>
              <a:t>methods(PNN</a:t>
            </a:r>
            <a:r>
              <a:rPr lang="en-US" altLang="zh-CN" sz="2800" dirty="0" smtClean="0"/>
              <a:t>, DCN, FM…)</a:t>
            </a:r>
          </a:p>
          <a:p>
            <a:pPr lvl="2"/>
            <a:r>
              <a:rPr lang="en-US" altLang="zh-CN" sz="2400" dirty="0" smtClean="0"/>
              <a:t>Models the feature co-action by explicitly combining feature embeddings</a:t>
            </a:r>
          </a:p>
          <a:p>
            <a:pPr lvl="2"/>
            <a:r>
              <a:rPr lang="en-US" altLang="zh-CN" sz="2400" dirty="0" smtClean="0"/>
              <a:t>Problem:</a:t>
            </a:r>
          </a:p>
          <a:p>
            <a:pPr lvl="3"/>
            <a:r>
              <a:rPr lang="en-US" altLang="zh-CN" sz="2200" dirty="0"/>
              <a:t>the embeddings take the responsibility of </a:t>
            </a:r>
            <a:r>
              <a:rPr lang="en-US" altLang="zh-CN" sz="2200" b="1" dirty="0" smtClean="0"/>
              <a:t>both representation </a:t>
            </a:r>
            <a:r>
              <a:rPr lang="en-US" altLang="zh-CN" sz="2200" b="1" dirty="0"/>
              <a:t>learning and co-action </a:t>
            </a:r>
            <a:r>
              <a:rPr lang="en-US" altLang="zh-CN" sz="2200" b="1" dirty="0" smtClean="0"/>
              <a:t>modeling</a:t>
            </a:r>
            <a:r>
              <a:rPr lang="en-US" altLang="zh-CN" sz="2200" dirty="0" smtClean="0"/>
              <a:t>,</a:t>
            </a:r>
          </a:p>
          <a:p>
            <a:pPr marL="1371600" lvl="3" indent="0">
              <a:buNone/>
            </a:pPr>
            <a:r>
              <a:rPr lang="en-US" altLang="zh-CN" sz="2200" dirty="0" smtClean="0"/>
              <a:t>They may </a:t>
            </a:r>
            <a:r>
              <a:rPr lang="en-US" altLang="zh-CN" sz="2200" dirty="0"/>
              <a:t>conﬂict with each other </a:t>
            </a:r>
            <a:r>
              <a:rPr lang="en-US" altLang="zh-CN" sz="2200" dirty="0" smtClean="0"/>
              <a:t>thus bound </a:t>
            </a:r>
            <a:r>
              <a:rPr lang="en-US" altLang="zh-CN" sz="2200" dirty="0"/>
              <a:t>the performance.</a:t>
            </a:r>
            <a:r>
              <a:rPr lang="en-US" altLang="zh-CN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130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The </a:t>
            </a:r>
            <a:r>
              <a:rPr lang="en-US" altLang="zh-CN" sz="4000" dirty="0"/>
              <a:t>importance of feature co-action modeling</a:t>
            </a: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68034"/>
            <a:ext cx="12393038" cy="577167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Why important:</a:t>
            </a:r>
          </a:p>
          <a:p>
            <a:pPr lvl="1"/>
            <a:r>
              <a:rPr lang="en-US" altLang="zh-CN" sz="2000" dirty="0" smtClean="0"/>
              <a:t>capture the </a:t>
            </a:r>
            <a:r>
              <a:rPr lang="en-US" altLang="zh-CN" sz="2000" dirty="0"/>
              <a:t>co-action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sz="2000" dirty="0" smtClean="0"/>
              <a:t>augment the input</a:t>
            </a:r>
          </a:p>
          <a:p>
            <a:pPr lvl="1"/>
            <a:r>
              <a:rPr lang="en-US" altLang="zh-CN" sz="2000" dirty="0" smtClean="0"/>
              <a:t>reduce the difficulty for the model to learning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Existing </a:t>
            </a:r>
            <a:r>
              <a:rPr lang="en-US" altLang="zh-CN" dirty="0"/>
              <a:t>methods underestimate the importance of </a:t>
            </a:r>
            <a:r>
              <a:rPr lang="en-US" altLang="zh-CN" dirty="0" smtClean="0"/>
              <a:t>co-action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Experiments: </a:t>
            </a:r>
            <a:r>
              <a:rPr lang="en-US" altLang="zh-CN" dirty="0" smtClean="0"/>
              <a:t>Cartesian </a:t>
            </a:r>
            <a:r>
              <a:rPr lang="en-US" altLang="zh-CN" dirty="0"/>
              <a:t>product </a:t>
            </a:r>
            <a:r>
              <a:rPr lang="en-US" altLang="zh-CN" dirty="0" smtClean="0"/>
              <a:t>model</a:t>
            </a:r>
            <a:r>
              <a:rPr lang="en-US" altLang="zh-CN" dirty="0"/>
              <a:t> </a:t>
            </a:r>
            <a:r>
              <a:rPr lang="en-US" altLang="zh-CN" dirty="0" smtClean="0"/>
              <a:t>is better than state-of-the-art methods!</a:t>
            </a:r>
          </a:p>
          <a:p>
            <a:pPr lvl="2"/>
            <a:r>
              <a:rPr lang="en-US" altLang="zh-CN" dirty="0" smtClean="0"/>
              <a:t> Cartesian product model: </a:t>
            </a:r>
          </a:p>
          <a:p>
            <a:pPr lvl="3"/>
            <a:r>
              <a:rPr lang="en-US" altLang="zh-CN" dirty="0" smtClean="0"/>
              <a:t>fed the co-occurrence feature to a model </a:t>
            </a:r>
          </a:p>
          <a:p>
            <a:pPr lvl="3"/>
            <a:r>
              <a:rPr lang="en-US" altLang="zh-CN" dirty="0" smtClean="0"/>
              <a:t>most direct method to do co-action modeling</a:t>
            </a:r>
          </a:p>
          <a:p>
            <a:pPr lvl="3"/>
            <a:r>
              <a:rPr lang="en-US" altLang="zh-CN" dirty="0" smtClean="0"/>
              <a:t>defects: huge parameter quantity, no information sharing between two combinations that contains same feature </a:t>
            </a:r>
            <a:br>
              <a:rPr lang="en-US" altLang="zh-CN" dirty="0" smtClean="0"/>
            </a:b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Speculation</a:t>
            </a:r>
            <a:r>
              <a:rPr lang="en-US" altLang="zh-CN" dirty="0" smtClean="0"/>
              <a:t>: existing methods has poor expressiveness and the cannot learn the embedding balancing representation and co-action modeling.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1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27" y="29184"/>
            <a:ext cx="8761908" cy="538653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098"/>
            <a:ext cx="10515600" cy="59338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CO-ACTION NETWORK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816" y="6400800"/>
            <a:ext cx="5229225" cy="457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793" y="5262665"/>
            <a:ext cx="10363200" cy="11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592" y="145391"/>
            <a:ext cx="2772689" cy="50592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3011"/>
          </a:xfrm>
        </p:spPr>
        <p:txBody>
          <a:bodyPr/>
          <a:lstStyle/>
          <a:p>
            <a:r>
              <a:rPr lang="en-US" altLang="zh-CN" sz="4000" dirty="0"/>
              <a:t>Co-Action Unit</a:t>
            </a:r>
            <a:r>
              <a:rPr lang="en-US" altLang="zh-CN" sz="4000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285" y="5059208"/>
            <a:ext cx="11465366" cy="167285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CA unit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en-US" altLang="zh-CN" dirty="0"/>
              <a:t>provides more capacity to</a:t>
            </a:r>
            <a:r>
              <a:rPr lang="en-US" altLang="zh-CN" dirty="0" smtClean="0"/>
              <a:t> guarantee </a:t>
            </a:r>
            <a:r>
              <a:rPr lang="en-US" altLang="zh-CN" dirty="0"/>
              <a:t>the update of two </a:t>
            </a:r>
            <a:r>
              <a:rPr lang="en-US" altLang="zh-CN" dirty="0" smtClean="0"/>
              <a:t>field </a:t>
            </a:r>
            <a:r>
              <a:rPr lang="en-US" altLang="zh-CN" dirty="0"/>
              <a:t>features and </a:t>
            </a:r>
            <a:r>
              <a:rPr lang="en-US" altLang="zh-CN" b="1" dirty="0"/>
              <a:t>avoid couple gradients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less scale of the learnable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cartesian</a:t>
            </a:r>
            <a:r>
              <a:rPr lang="en-US" altLang="zh-CN" dirty="0"/>
              <a:t> </a:t>
            </a:r>
            <a:r>
              <a:rPr lang="en-US" altLang="zh-CN" dirty="0" smtClean="0"/>
              <a:t>product   </a:t>
            </a:r>
            <a:r>
              <a:rPr lang="en-US" altLang="zh-CN" i="1" dirty="0" smtClean="0"/>
              <a:t>O(N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D) </a:t>
            </a:r>
            <a:r>
              <a:rPr lang="en-US" altLang="zh-CN" i="1" dirty="0" smtClean="0"/>
              <a:t>   -&gt;   </a:t>
            </a:r>
            <a:r>
              <a:rPr lang="en-US" altLang="zh-CN" dirty="0" smtClean="0"/>
              <a:t>CA unit </a:t>
            </a:r>
            <a:r>
              <a:rPr lang="en-US" altLang="zh-CN" i="1" dirty="0" smtClean="0"/>
              <a:t>O(NT) </a:t>
            </a:r>
            <a:endParaRPr lang="en-US" altLang="zh-CN" dirty="0" smtClean="0"/>
          </a:p>
          <a:p>
            <a:pPr lvl="1"/>
            <a:r>
              <a:rPr lang="en-US" altLang="zh-CN" dirty="0"/>
              <a:t>has better </a:t>
            </a:r>
            <a:r>
              <a:rPr lang="en-US" altLang="zh-CN" dirty="0" smtClean="0"/>
              <a:t>generalization to </a:t>
            </a:r>
            <a:r>
              <a:rPr lang="en-US" altLang="zh-CN" dirty="0"/>
              <a:t>new feature </a:t>
            </a:r>
            <a:r>
              <a:rPr lang="en-US" altLang="zh-CN" dirty="0" smtClean="0"/>
              <a:t>combinations</a:t>
            </a:r>
          </a:p>
          <a:p>
            <a:r>
              <a:rPr lang="en-US" altLang="zh-CN" dirty="0" smtClean="0"/>
              <a:t>Multi-order Enhancement: estimate feature interaction over </a:t>
            </a:r>
            <a:r>
              <a:rPr lang="en-US" altLang="zh-CN" dirty="0"/>
              <a:t>high </a:t>
            </a:r>
            <a:r>
              <a:rPr lang="en-US" altLang="zh-CN" dirty="0" smtClean="0"/>
              <a:t>orders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15493"/>
          <a:stretch/>
        </p:blipFill>
        <p:spPr>
          <a:xfrm>
            <a:off x="5520447" y="325311"/>
            <a:ext cx="5108572" cy="1296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9" y="2157391"/>
            <a:ext cx="5108572" cy="1214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326" y="3800511"/>
            <a:ext cx="3943350" cy="1524000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4649821" y="2572769"/>
            <a:ext cx="1336505" cy="198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100202"/>
            <a:ext cx="8129763" cy="3369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3367617"/>
            <a:ext cx="7293330" cy="34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1118"/>
            <a:ext cx="10515600" cy="7438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Experimental Settings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23032"/>
            <a:ext cx="12192000" cy="2570364"/>
          </a:xfrm>
        </p:spPr>
        <p:txBody>
          <a:bodyPr/>
          <a:lstStyle/>
          <a:p>
            <a:r>
              <a:rPr lang="en-US" altLang="zh-CN" dirty="0"/>
              <a:t>Dataset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Amazon dataset(</a:t>
            </a:r>
            <a:r>
              <a:rPr lang="en-US" altLang="zh-CN" dirty="0"/>
              <a:t>Books </a:t>
            </a:r>
            <a:r>
              <a:rPr lang="en-US" altLang="zh-CN" dirty="0" smtClean="0"/>
              <a:t>subset)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product reviews and metadata from Amazon.</a:t>
            </a:r>
          </a:p>
          <a:p>
            <a:pPr lvl="1"/>
            <a:r>
              <a:rPr lang="en-US" altLang="zh-CN" dirty="0" err="1" smtClean="0"/>
              <a:t>Taobao</a:t>
            </a:r>
            <a:r>
              <a:rPr lang="en-US" altLang="zh-CN" dirty="0" smtClean="0"/>
              <a:t> dataset:</a:t>
            </a:r>
            <a:r>
              <a:rPr lang="en-US" altLang="zh-CN" dirty="0"/>
              <a:t> </a:t>
            </a:r>
            <a:r>
              <a:rPr lang="en-US" altLang="zh-CN" dirty="0" smtClean="0"/>
              <a:t>user </a:t>
            </a:r>
            <a:r>
              <a:rPr lang="en-US" altLang="zh-CN" dirty="0"/>
              <a:t>behaviors including click, purchase, </a:t>
            </a:r>
            <a:r>
              <a:rPr lang="en-US" altLang="zh-CN" dirty="0" smtClean="0"/>
              <a:t>adding item </a:t>
            </a:r>
            <a:r>
              <a:rPr lang="en-US" altLang="zh-CN" dirty="0"/>
              <a:t>to shopping cart and  </a:t>
            </a:r>
            <a:r>
              <a:rPr lang="en-US" altLang="zh-CN" dirty="0" smtClean="0"/>
              <a:t>   item favoring, just take the click behaviors</a:t>
            </a:r>
          </a:p>
          <a:p>
            <a:pPr lvl="1"/>
            <a:r>
              <a:rPr lang="en-US" altLang="zh-CN" dirty="0" err="1" smtClean="0"/>
              <a:t>Avazu</a:t>
            </a:r>
            <a:r>
              <a:rPr lang="en-US" altLang="zh-CN" dirty="0" smtClean="0"/>
              <a:t> dataset: 24 data fields, which is suitable to verify the eﬀect of sequence /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non-sequence to feature co-action modeling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87" y="3465310"/>
            <a:ext cx="5686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8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48578"/>
            <a:ext cx="12684868" cy="4351338"/>
          </a:xfrm>
        </p:spPr>
        <p:txBody>
          <a:bodyPr/>
          <a:lstStyle/>
          <a:p>
            <a:r>
              <a:rPr lang="en-US" altLang="zh-CN" dirty="0" smtClean="0"/>
              <a:t>Results</a:t>
            </a:r>
          </a:p>
          <a:p>
            <a:pPr lvl="1"/>
            <a:r>
              <a:rPr lang="en-US" altLang="zh-CN" sz="1800" dirty="0" smtClean="0"/>
              <a:t>Comparing to the base model DIEN, the CAN improve the AUC by 1.7% and 2.1%</a:t>
            </a:r>
          </a:p>
          <a:p>
            <a:pPr lvl="1"/>
            <a:r>
              <a:rPr lang="en-US" altLang="zh-CN" sz="1800" dirty="0" smtClean="0"/>
              <a:t>DIEN &lt; PNN &lt;DIEN+ Cartesian &lt;CAN&lt;CAN+ Cartesian</a:t>
            </a:r>
            <a:endParaRPr lang="zh-CN" altLang="en-US" sz="1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51118"/>
            <a:ext cx="10515600" cy="7438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Experimental Settings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18" y="2239456"/>
            <a:ext cx="6543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1540</Words>
  <Application>Microsoft Office PowerPoint</Application>
  <PresentationFormat>宽屏</PresentationFormat>
  <Paragraphs>149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CAN: Revisiting Feature Co-Action for  Click-Through Rate Prediction </vt:lpstr>
      <vt:lpstr>Background</vt:lpstr>
      <vt:lpstr>Related work </vt:lpstr>
      <vt:lpstr>The importance of feature co-action modeling </vt:lpstr>
      <vt:lpstr>CO-ACTION NETWORK  </vt:lpstr>
      <vt:lpstr>Co-Action Unit </vt:lpstr>
      <vt:lpstr>PowerPoint 演示文稿</vt:lpstr>
      <vt:lpstr>Experimental Settings  </vt:lpstr>
      <vt:lpstr>Experimental Settings  </vt:lpstr>
      <vt:lpstr>Experimental Settings  </vt:lpstr>
      <vt:lpstr>Experimental Settings  </vt:lpstr>
      <vt:lpstr>Experimental Settings 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CAN: Revisiting Feature Co-Action for  Click-Through Rate Prediction </dc:title>
  <dc:creator>耿 啸</dc:creator>
  <cp:lastModifiedBy>耿 啸</cp:lastModifiedBy>
  <cp:revision>50</cp:revision>
  <dcterms:created xsi:type="dcterms:W3CDTF">2020-12-16T08:53:12Z</dcterms:created>
  <dcterms:modified xsi:type="dcterms:W3CDTF">2020-12-18T16:36:50Z</dcterms:modified>
</cp:coreProperties>
</file>