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5"/>
  </p:notesMasterIdLst>
  <p:sldIdLst>
    <p:sldId id="256" r:id="rId3"/>
    <p:sldId id="285" r:id="rId4"/>
    <p:sldId id="325" r:id="rId5"/>
    <p:sldId id="308" r:id="rId6"/>
    <p:sldId id="326" r:id="rId7"/>
    <p:sldId id="330" r:id="rId8"/>
    <p:sldId id="331" r:id="rId9"/>
    <p:sldId id="263" r:id="rId10"/>
    <p:sldId id="327" r:id="rId11"/>
    <p:sldId id="328" r:id="rId12"/>
    <p:sldId id="329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00" autoAdjust="0"/>
  </p:normalViewPr>
  <p:slideViewPr>
    <p:cSldViewPr snapToGrid="0">
      <p:cViewPr varScale="1">
        <p:scale>
          <a:sx n="123" d="100"/>
          <a:sy n="123" d="100"/>
        </p:scale>
        <p:origin x="82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8D73C-06EA-41CC-A4B5-0B1B47FA48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C73C47-DC73-46B6-9D4A-7C57BD090E6C}">
      <dgm:prSet/>
      <dgm:spPr/>
      <dgm:t>
        <a:bodyPr/>
        <a:lstStyle/>
        <a:p>
          <a:r>
            <a:rPr lang="zh-CN" altLang="en-US" b="0" i="0" dirty="0"/>
            <a:t>解决</a:t>
          </a:r>
          <a:r>
            <a:rPr lang="zh-CN" b="0" i="0" dirty="0"/>
            <a:t>多队列</a:t>
          </a:r>
          <a:r>
            <a:rPr lang="zh-CN" altLang="en-US" b="0" i="0" dirty="0"/>
            <a:t>的</a:t>
          </a:r>
          <a:r>
            <a:rPr lang="zh-CN" b="0" i="0" dirty="0"/>
            <a:t>冷启动召回任务</a:t>
          </a:r>
          <a:endParaRPr lang="zh-CN" dirty="0"/>
        </a:p>
      </dgm:t>
    </dgm:pt>
    <dgm:pt modelId="{0AE2DF23-0066-49F9-BBBE-B1EF5494930D}" type="parTrans" cxnId="{716F92A8-D0A4-4C85-9795-C3F98014EF62}">
      <dgm:prSet/>
      <dgm:spPr/>
      <dgm:t>
        <a:bodyPr/>
        <a:lstStyle/>
        <a:p>
          <a:endParaRPr lang="zh-CN" altLang="en-US"/>
        </a:p>
      </dgm:t>
    </dgm:pt>
    <dgm:pt modelId="{2FF654DD-59AA-4C32-B257-249890594CBC}" type="sibTrans" cxnId="{716F92A8-D0A4-4C85-9795-C3F98014EF62}">
      <dgm:prSet/>
      <dgm:spPr/>
      <dgm:t>
        <a:bodyPr/>
        <a:lstStyle/>
        <a:p>
          <a:endParaRPr lang="zh-CN" altLang="en-US"/>
        </a:p>
      </dgm:t>
    </dgm:pt>
    <dgm:pt modelId="{92A3681B-26B2-45A7-8058-5CEB5F18B421}">
      <dgm:prSet/>
      <dgm:spPr/>
      <dgm:t>
        <a:bodyPr/>
        <a:lstStyle/>
        <a:p>
          <a:r>
            <a:rPr lang="zh-CN" altLang="en-US" b="0" i="0" dirty="0"/>
            <a:t>实现</a:t>
          </a:r>
          <a:r>
            <a:rPr lang="zh-CN" b="0" i="0" dirty="0"/>
            <a:t>跨队列（数据源）的特征交互</a:t>
          </a:r>
          <a:endParaRPr lang="zh-CN" dirty="0"/>
        </a:p>
      </dgm:t>
    </dgm:pt>
    <dgm:pt modelId="{FF0CC9DD-78DD-40F8-A8F1-639F45C609C6}" type="parTrans" cxnId="{ECBAC529-BCC8-4D6B-B34C-A3798684906B}">
      <dgm:prSet/>
      <dgm:spPr/>
      <dgm:t>
        <a:bodyPr/>
        <a:lstStyle/>
        <a:p>
          <a:endParaRPr lang="zh-CN" altLang="en-US"/>
        </a:p>
      </dgm:t>
    </dgm:pt>
    <dgm:pt modelId="{8D7CA7BC-D294-4EDD-B714-70E9C33B7C51}" type="sibTrans" cxnId="{ECBAC529-BCC8-4D6B-B34C-A3798684906B}">
      <dgm:prSet/>
      <dgm:spPr/>
      <dgm:t>
        <a:bodyPr/>
        <a:lstStyle/>
        <a:p>
          <a:endParaRPr lang="zh-CN" altLang="en-US"/>
        </a:p>
      </dgm:t>
    </dgm:pt>
    <dgm:pt modelId="{FA55FFB2-A859-4AF8-86B6-7ED400CF8FF5}">
      <dgm:prSet/>
      <dgm:spPr/>
      <dgm:t>
        <a:bodyPr/>
        <a:lstStyle/>
        <a:p>
          <a:r>
            <a:rPr lang="zh-CN"/>
            <a:t>在实际的离线和在线指标上均获得显著提升，并得到部署</a:t>
          </a:r>
        </a:p>
      </dgm:t>
    </dgm:pt>
    <dgm:pt modelId="{72BCD492-D51A-42A2-959E-3EDD797FDD9A}" type="parTrans" cxnId="{9101EE34-576D-489D-971B-4B1634690312}">
      <dgm:prSet/>
      <dgm:spPr/>
      <dgm:t>
        <a:bodyPr/>
        <a:lstStyle/>
        <a:p>
          <a:endParaRPr lang="zh-CN" altLang="en-US"/>
        </a:p>
      </dgm:t>
    </dgm:pt>
    <dgm:pt modelId="{0AE11379-8CC1-4537-B647-174C895BAAD4}" type="sibTrans" cxnId="{9101EE34-576D-489D-971B-4B1634690312}">
      <dgm:prSet/>
      <dgm:spPr/>
      <dgm:t>
        <a:bodyPr/>
        <a:lstStyle/>
        <a:p>
          <a:endParaRPr lang="zh-CN" altLang="en-US"/>
        </a:p>
      </dgm:t>
    </dgm:pt>
    <dgm:pt modelId="{9738A8E8-483C-4B72-AAB5-B97D9FDD4E02}" type="pres">
      <dgm:prSet presAssocID="{C338D73C-06EA-41CC-A4B5-0B1B47FA48C9}" presName="Name0" presStyleCnt="0">
        <dgm:presLayoutVars>
          <dgm:chMax val="7"/>
          <dgm:chPref val="7"/>
          <dgm:dir/>
        </dgm:presLayoutVars>
      </dgm:prSet>
      <dgm:spPr/>
    </dgm:pt>
    <dgm:pt modelId="{9F95CFC3-B012-41AC-A090-0EAB8C14E5D1}" type="pres">
      <dgm:prSet presAssocID="{C338D73C-06EA-41CC-A4B5-0B1B47FA48C9}" presName="Name1" presStyleCnt="0"/>
      <dgm:spPr/>
    </dgm:pt>
    <dgm:pt modelId="{370D697F-1757-493C-A0C7-C5B693391EC7}" type="pres">
      <dgm:prSet presAssocID="{C338D73C-06EA-41CC-A4B5-0B1B47FA48C9}" presName="cycle" presStyleCnt="0"/>
      <dgm:spPr/>
    </dgm:pt>
    <dgm:pt modelId="{036ADF1C-C160-4F72-BDE2-83C785D5BD6C}" type="pres">
      <dgm:prSet presAssocID="{C338D73C-06EA-41CC-A4B5-0B1B47FA48C9}" presName="srcNode" presStyleLbl="node1" presStyleIdx="0" presStyleCnt="3"/>
      <dgm:spPr/>
    </dgm:pt>
    <dgm:pt modelId="{4F6C84E1-E4B5-4503-889A-CB6111ECC547}" type="pres">
      <dgm:prSet presAssocID="{C338D73C-06EA-41CC-A4B5-0B1B47FA48C9}" presName="conn" presStyleLbl="parChTrans1D2" presStyleIdx="0" presStyleCnt="1"/>
      <dgm:spPr/>
    </dgm:pt>
    <dgm:pt modelId="{AF01789E-86F1-448C-B068-FA847EFDED85}" type="pres">
      <dgm:prSet presAssocID="{C338D73C-06EA-41CC-A4B5-0B1B47FA48C9}" presName="extraNode" presStyleLbl="node1" presStyleIdx="0" presStyleCnt="3"/>
      <dgm:spPr/>
    </dgm:pt>
    <dgm:pt modelId="{AC61D51F-66F8-46EC-8A5D-44391800A88C}" type="pres">
      <dgm:prSet presAssocID="{C338D73C-06EA-41CC-A4B5-0B1B47FA48C9}" presName="dstNode" presStyleLbl="node1" presStyleIdx="0" presStyleCnt="3"/>
      <dgm:spPr/>
    </dgm:pt>
    <dgm:pt modelId="{E50DDE46-5E00-48CA-8F55-EC81A6976729}" type="pres">
      <dgm:prSet presAssocID="{2FC73C47-DC73-46B6-9D4A-7C57BD090E6C}" presName="text_1" presStyleLbl="node1" presStyleIdx="0" presStyleCnt="3">
        <dgm:presLayoutVars>
          <dgm:bulletEnabled val="1"/>
        </dgm:presLayoutVars>
      </dgm:prSet>
      <dgm:spPr/>
    </dgm:pt>
    <dgm:pt modelId="{00D90DFF-5F5A-41B3-9433-71337AC4B1FB}" type="pres">
      <dgm:prSet presAssocID="{2FC73C47-DC73-46B6-9D4A-7C57BD090E6C}" presName="accent_1" presStyleCnt="0"/>
      <dgm:spPr/>
    </dgm:pt>
    <dgm:pt modelId="{9254D146-00B2-4744-BB0D-8D029819323C}" type="pres">
      <dgm:prSet presAssocID="{2FC73C47-DC73-46B6-9D4A-7C57BD090E6C}" presName="accentRepeatNode" presStyleLbl="solidFgAcc1" presStyleIdx="0" presStyleCnt="3"/>
      <dgm:spPr/>
    </dgm:pt>
    <dgm:pt modelId="{0F10D68E-1D63-46F3-8266-CF130E9E9BF6}" type="pres">
      <dgm:prSet presAssocID="{92A3681B-26B2-45A7-8058-5CEB5F18B421}" presName="text_2" presStyleLbl="node1" presStyleIdx="1" presStyleCnt="3">
        <dgm:presLayoutVars>
          <dgm:bulletEnabled val="1"/>
        </dgm:presLayoutVars>
      </dgm:prSet>
      <dgm:spPr/>
    </dgm:pt>
    <dgm:pt modelId="{85DFC8D3-A7D2-46CC-AC3A-203C3ADBDF68}" type="pres">
      <dgm:prSet presAssocID="{92A3681B-26B2-45A7-8058-5CEB5F18B421}" presName="accent_2" presStyleCnt="0"/>
      <dgm:spPr/>
    </dgm:pt>
    <dgm:pt modelId="{210B16C0-7AB9-4ED3-A0C9-529E8A3EA386}" type="pres">
      <dgm:prSet presAssocID="{92A3681B-26B2-45A7-8058-5CEB5F18B421}" presName="accentRepeatNode" presStyleLbl="solidFgAcc1" presStyleIdx="1" presStyleCnt="3"/>
      <dgm:spPr/>
    </dgm:pt>
    <dgm:pt modelId="{316EF0CB-B6C4-467C-A367-96C40763CB68}" type="pres">
      <dgm:prSet presAssocID="{FA55FFB2-A859-4AF8-86B6-7ED400CF8FF5}" presName="text_3" presStyleLbl="node1" presStyleIdx="2" presStyleCnt="3">
        <dgm:presLayoutVars>
          <dgm:bulletEnabled val="1"/>
        </dgm:presLayoutVars>
      </dgm:prSet>
      <dgm:spPr/>
    </dgm:pt>
    <dgm:pt modelId="{B9CA5B24-A911-47B5-A38E-6572861C2DB3}" type="pres">
      <dgm:prSet presAssocID="{FA55FFB2-A859-4AF8-86B6-7ED400CF8FF5}" presName="accent_3" presStyleCnt="0"/>
      <dgm:spPr/>
    </dgm:pt>
    <dgm:pt modelId="{BC49F516-F67B-4C45-9B3F-1CC2AB143120}" type="pres">
      <dgm:prSet presAssocID="{FA55FFB2-A859-4AF8-86B6-7ED400CF8FF5}" presName="accentRepeatNode" presStyleLbl="solidFgAcc1" presStyleIdx="2" presStyleCnt="3"/>
      <dgm:spPr/>
    </dgm:pt>
  </dgm:ptLst>
  <dgm:cxnLst>
    <dgm:cxn modelId="{3AB8A90F-F5E1-4CE2-89E9-2EE3A39D338D}" type="presOf" srcId="{C338D73C-06EA-41CC-A4B5-0B1B47FA48C9}" destId="{9738A8E8-483C-4B72-AAB5-B97D9FDD4E02}" srcOrd="0" destOrd="0" presId="urn:microsoft.com/office/officeart/2008/layout/VerticalCurvedList"/>
    <dgm:cxn modelId="{ECBAC529-BCC8-4D6B-B34C-A3798684906B}" srcId="{C338D73C-06EA-41CC-A4B5-0B1B47FA48C9}" destId="{92A3681B-26B2-45A7-8058-5CEB5F18B421}" srcOrd="1" destOrd="0" parTransId="{FF0CC9DD-78DD-40F8-A8F1-639F45C609C6}" sibTransId="{8D7CA7BC-D294-4EDD-B714-70E9C33B7C51}"/>
    <dgm:cxn modelId="{9101EE34-576D-489D-971B-4B1634690312}" srcId="{C338D73C-06EA-41CC-A4B5-0B1B47FA48C9}" destId="{FA55FFB2-A859-4AF8-86B6-7ED400CF8FF5}" srcOrd="2" destOrd="0" parTransId="{72BCD492-D51A-42A2-959E-3EDD797FDD9A}" sibTransId="{0AE11379-8CC1-4537-B647-174C895BAAD4}"/>
    <dgm:cxn modelId="{7639527C-8A54-431C-8C50-EB955BE1F4E5}" type="presOf" srcId="{92A3681B-26B2-45A7-8058-5CEB5F18B421}" destId="{0F10D68E-1D63-46F3-8266-CF130E9E9BF6}" srcOrd="0" destOrd="0" presId="urn:microsoft.com/office/officeart/2008/layout/VerticalCurvedList"/>
    <dgm:cxn modelId="{716F92A8-D0A4-4C85-9795-C3F98014EF62}" srcId="{C338D73C-06EA-41CC-A4B5-0B1B47FA48C9}" destId="{2FC73C47-DC73-46B6-9D4A-7C57BD090E6C}" srcOrd="0" destOrd="0" parTransId="{0AE2DF23-0066-49F9-BBBE-B1EF5494930D}" sibTransId="{2FF654DD-59AA-4C32-B257-249890594CBC}"/>
    <dgm:cxn modelId="{7311EED5-1733-4B46-828B-69BFB7199759}" type="presOf" srcId="{FA55FFB2-A859-4AF8-86B6-7ED400CF8FF5}" destId="{316EF0CB-B6C4-467C-A367-96C40763CB68}" srcOrd="0" destOrd="0" presId="urn:microsoft.com/office/officeart/2008/layout/VerticalCurvedList"/>
    <dgm:cxn modelId="{66B76DF5-7C4D-4901-8465-09AAC71F8DBA}" type="presOf" srcId="{2FC73C47-DC73-46B6-9D4A-7C57BD090E6C}" destId="{E50DDE46-5E00-48CA-8F55-EC81A6976729}" srcOrd="0" destOrd="0" presId="urn:microsoft.com/office/officeart/2008/layout/VerticalCurvedList"/>
    <dgm:cxn modelId="{FD067DFB-79A0-40A9-9EDB-4275DDDBAF14}" type="presOf" srcId="{2FF654DD-59AA-4C32-B257-249890594CBC}" destId="{4F6C84E1-E4B5-4503-889A-CB6111ECC547}" srcOrd="0" destOrd="0" presId="urn:microsoft.com/office/officeart/2008/layout/VerticalCurvedList"/>
    <dgm:cxn modelId="{C940FB18-B1EE-4C72-911C-E53E8F1A9BEB}" type="presParOf" srcId="{9738A8E8-483C-4B72-AAB5-B97D9FDD4E02}" destId="{9F95CFC3-B012-41AC-A090-0EAB8C14E5D1}" srcOrd="0" destOrd="0" presId="urn:microsoft.com/office/officeart/2008/layout/VerticalCurvedList"/>
    <dgm:cxn modelId="{7F7B0B8E-3164-41C7-A391-D48E56B2058E}" type="presParOf" srcId="{9F95CFC3-B012-41AC-A090-0EAB8C14E5D1}" destId="{370D697F-1757-493C-A0C7-C5B693391EC7}" srcOrd="0" destOrd="0" presId="urn:microsoft.com/office/officeart/2008/layout/VerticalCurvedList"/>
    <dgm:cxn modelId="{4C1EF4C1-9E6E-45C8-91B3-D202CAE789F3}" type="presParOf" srcId="{370D697F-1757-493C-A0C7-C5B693391EC7}" destId="{036ADF1C-C160-4F72-BDE2-83C785D5BD6C}" srcOrd="0" destOrd="0" presId="urn:microsoft.com/office/officeart/2008/layout/VerticalCurvedList"/>
    <dgm:cxn modelId="{A7D70923-98AB-494B-BE05-F63FC45EEB18}" type="presParOf" srcId="{370D697F-1757-493C-A0C7-C5B693391EC7}" destId="{4F6C84E1-E4B5-4503-889A-CB6111ECC547}" srcOrd="1" destOrd="0" presId="urn:microsoft.com/office/officeart/2008/layout/VerticalCurvedList"/>
    <dgm:cxn modelId="{6294F80F-C708-414A-A792-D0BC72EC33BE}" type="presParOf" srcId="{370D697F-1757-493C-A0C7-C5B693391EC7}" destId="{AF01789E-86F1-448C-B068-FA847EFDED85}" srcOrd="2" destOrd="0" presId="urn:microsoft.com/office/officeart/2008/layout/VerticalCurvedList"/>
    <dgm:cxn modelId="{188A7FEE-B3FF-4652-B444-FA12BC0C9E63}" type="presParOf" srcId="{370D697F-1757-493C-A0C7-C5B693391EC7}" destId="{AC61D51F-66F8-46EC-8A5D-44391800A88C}" srcOrd="3" destOrd="0" presId="urn:microsoft.com/office/officeart/2008/layout/VerticalCurvedList"/>
    <dgm:cxn modelId="{4EF980C5-C3D3-442D-AF03-90D174B24EDA}" type="presParOf" srcId="{9F95CFC3-B012-41AC-A090-0EAB8C14E5D1}" destId="{E50DDE46-5E00-48CA-8F55-EC81A6976729}" srcOrd="1" destOrd="0" presId="urn:microsoft.com/office/officeart/2008/layout/VerticalCurvedList"/>
    <dgm:cxn modelId="{ABAE17F8-B485-4D8E-9BD0-F278A05DD1EE}" type="presParOf" srcId="{9F95CFC3-B012-41AC-A090-0EAB8C14E5D1}" destId="{00D90DFF-5F5A-41B3-9433-71337AC4B1FB}" srcOrd="2" destOrd="0" presId="urn:microsoft.com/office/officeart/2008/layout/VerticalCurvedList"/>
    <dgm:cxn modelId="{C4623CE2-49B5-491F-9FA7-7EBD1383B476}" type="presParOf" srcId="{00D90DFF-5F5A-41B3-9433-71337AC4B1FB}" destId="{9254D146-00B2-4744-BB0D-8D029819323C}" srcOrd="0" destOrd="0" presId="urn:microsoft.com/office/officeart/2008/layout/VerticalCurvedList"/>
    <dgm:cxn modelId="{AD057773-B2B9-4AF8-B696-2528F5EDD30B}" type="presParOf" srcId="{9F95CFC3-B012-41AC-A090-0EAB8C14E5D1}" destId="{0F10D68E-1D63-46F3-8266-CF130E9E9BF6}" srcOrd="3" destOrd="0" presId="urn:microsoft.com/office/officeart/2008/layout/VerticalCurvedList"/>
    <dgm:cxn modelId="{0A427755-2A6E-43E4-A263-F295E73E022A}" type="presParOf" srcId="{9F95CFC3-B012-41AC-A090-0EAB8C14E5D1}" destId="{85DFC8D3-A7D2-46CC-AC3A-203C3ADBDF68}" srcOrd="4" destOrd="0" presId="urn:microsoft.com/office/officeart/2008/layout/VerticalCurvedList"/>
    <dgm:cxn modelId="{6F30B008-DE88-498D-86FC-2A01D48BD2D1}" type="presParOf" srcId="{85DFC8D3-A7D2-46CC-AC3A-203C3ADBDF68}" destId="{210B16C0-7AB9-4ED3-A0C9-529E8A3EA386}" srcOrd="0" destOrd="0" presId="urn:microsoft.com/office/officeart/2008/layout/VerticalCurvedList"/>
    <dgm:cxn modelId="{426CDC81-7297-4BC5-82B1-AE041A799B23}" type="presParOf" srcId="{9F95CFC3-B012-41AC-A090-0EAB8C14E5D1}" destId="{316EF0CB-B6C4-467C-A367-96C40763CB68}" srcOrd="5" destOrd="0" presId="urn:microsoft.com/office/officeart/2008/layout/VerticalCurvedList"/>
    <dgm:cxn modelId="{743B82DA-205C-4E0F-A0C4-52932393096D}" type="presParOf" srcId="{9F95CFC3-B012-41AC-A090-0EAB8C14E5D1}" destId="{B9CA5B24-A911-47B5-A38E-6572861C2DB3}" srcOrd="6" destOrd="0" presId="urn:microsoft.com/office/officeart/2008/layout/VerticalCurvedList"/>
    <dgm:cxn modelId="{17DF1465-2EC2-4283-BFB8-B81E0ED42C83}" type="presParOf" srcId="{B9CA5B24-A911-47B5-A38E-6572861C2DB3}" destId="{BC49F516-F67B-4C45-9B3F-1CC2AB1431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C84E1-E4B5-4503-889A-CB6111ECC547}">
      <dsp:nvSpPr>
        <dsp:cNvPr id="0" name=""/>
        <dsp:cNvSpPr/>
      </dsp:nvSpPr>
      <dsp:spPr>
        <a:xfrm>
          <a:off x="-2167309" y="-335435"/>
          <a:ext cx="2589683" cy="2589683"/>
        </a:xfrm>
        <a:prstGeom prst="blockArc">
          <a:avLst>
            <a:gd name="adj1" fmla="val 18900000"/>
            <a:gd name="adj2" fmla="val 2700000"/>
            <a:gd name="adj3" fmla="val 8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DDE46-5E00-48CA-8F55-EC81A6976729}">
      <dsp:nvSpPr>
        <dsp:cNvPr id="0" name=""/>
        <dsp:cNvSpPr/>
      </dsp:nvSpPr>
      <dsp:spPr>
        <a:xfrm>
          <a:off x="271505" y="191881"/>
          <a:ext cx="7484028" cy="383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0" i="0" kern="1200" dirty="0"/>
            <a:t>解决</a:t>
          </a:r>
          <a:r>
            <a:rPr lang="zh-CN" sz="1900" b="0" i="0" kern="1200" dirty="0"/>
            <a:t>多队列</a:t>
          </a:r>
          <a:r>
            <a:rPr lang="zh-CN" altLang="en-US" sz="1900" b="0" i="0" kern="1200" dirty="0"/>
            <a:t>的</a:t>
          </a:r>
          <a:r>
            <a:rPr lang="zh-CN" sz="1900" b="0" i="0" kern="1200" dirty="0"/>
            <a:t>冷启动召回任务</a:t>
          </a:r>
          <a:endParaRPr lang="zh-CN" sz="1900" kern="1200" dirty="0"/>
        </a:p>
      </dsp:txBody>
      <dsp:txXfrm>
        <a:off x="271505" y="191881"/>
        <a:ext cx="7484028" cy="383762"/>
      </dsp:txXfrm>
    </dsp:sp>
    <dsp:sp modelId="{9254D146-00B2-4744-BB0D-8D029819323C}">
      <dsp:nvSpPr>
        <dsp:cNvPr id="0" name=""/>
        <dsp:cNvSpPr/>
      </dsp:nvSpPr>
      <dsp:spPr>
        <a:xfrm>
          <a:off x="31653" y="143910"/>
          <a:ext cx="479703" cy="479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0D68E-1D63-46F3-8266-CF130E9E9BF6}">
      <dsp:nvSpPr>
        <dsp:cNvPr id="0" name=""/>
        <dsp:cNvSpPr/>
      </dsp:nvSpPr>
      <dsp:spPr>
        <a:xfrm>
          <a:off x="411002" y="767524"/>
          <a:ext cx="7344530" cy="383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0" i="0" kern="1200" dirty="0"/>
            <a:t>实现</a:t>
          </a:r>
          <a:r>
            <a:rPr lang="zh-CN" sz="1900" b="0" i="0" kern="1200" dirty="0"/>
            <a:t>跨队列（数据源）的特征交互</a:t>
          </a:r>
          <a:endParaRPr lang="zh-CN" sz="1900" kern="1200" dirty="0"/>
        </a:p>
      </dsp:txBody>
      <dsp:txXfrm>
        <a:off x="411002" y="767524"/>
        <a:ext cx="7344530" cy="383762"/>
      </dsp:txXfrm>
    </dsp:sp>
    <dsp:sp modelId="{210B16C0-7AB9-4ED3-A0C9-529E8A3EA386}">
      <dsp:nvSpPr>
        <dsp:cNvPr id="0" name=""/>
        <dsp:cNvSpPr/>
      </dsp:nvSpPr>
      <dsp:spPr>
        <a:xfrm>
          <a:off x="171151" y="719554"/>
          <a:ext cx="479703" cy="479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EF0CB-B6C4-467C-A367-96C40763CB68}">
      <dsp:nvSpPr>
        <dsp:cNvPr id="0" name=""/>
        <dsp:cNvSpPr/>
      </dsp:nvSpPr>
      <dsp:spPr>
        <a:xfrm>
          <a:off x="271505" y="1343168"/>
          <a:ext cx="7484028" cy="383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在实际的离线和在线指标上均获得显著提升，并得到部署</a:t>
          </a:r>
        </a:p>
      </dsp:txBody>
      <dsp:txXfrm>
        <a:off x="271505" y="1343168"/>
        <a:ext cx="7484028" cy="383762"/>
      </dsp:txXfrm>
    </dsp:sp>
    <dsp:sp modelId="{BC49F516-F67B-4C45-9B3F-1CC2AB143120}">
      <dsp:nvSpPr>
        <dsp:cNvPr id="0" name=""/>
        <dsp:cNvSpPr/>
      </dsp:nvSpPr>
      <dsp:spPr>
        <a:xfrm>
          <a:off x="31653" y="1295198"/>
          <a:ext cx="479703" cy="479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CEFBD-D8E5-4482-8551-1C6BA1685A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48B6F-C95D-4BA3-A736-DAFE6BCB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本论文是以微信看一看作为目标场景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0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2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channel</a:t>
            </a:r>
            <a:r>
              <a:rPr lang="zh-CN" altLang="en-US" dirty="0"/>
              <a:t>是一个数据源，输入的是用户的行为序列，并且根据特征域将行为序列拆分为不同的特征域序列。</a:t>
            </a:r>
            <a:endParaRPr lang="en-US" altLang="zh-CN" dirty="0"/>
          </a:p>
          <a:p>
            <a:r>
              <a:rPr lang="zh-CN" altLang="en-US" dirty="0"/>
              <a:t>注意力层考虑上下文信息和不同数据源之间的相互影响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8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已经用过</a:t>
            </a:r>
            <a:r>
              <a:rPr lang="en-US" altLang="zh-CN" dirty="0"/>
              <a:t>LSTM</a:t>
            </a:r>
            <a:r>
              <a:rPr lang="zh-CN" altLang="en-US" dirty="0"/>
              <a:t>，但是和平均池化差别不大，考虑到计算代价的问题，仍然使用平均池化。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目标数据源和网络状态的影响</a:t>
            </a:r>
            <a:endParaRPr lang="en-US" altLang="zh-CN" dirty="0"/>
          </a:p>
          <a:p>
            <a:r>
              <a:rPr lang="zh-CN" altLang="en-US" dirty="0"/>
              <a:t>为不同特征域分配重要性权重</a:t>
            </a:r>
            <a:endParaRPr lang="en-US" altLang="zh-CN" dirty="0"/>
          </a:p>
          <a:p>
            <a:r>
              <a:rPr lang="zh-CN" altLang="en-US" dirty="0"/>
              <a:t>不同特征域之间的影响</a:t>
            </a:r>
            <a:endParaRPr lang="en-US" altLang="zh-CN" dirty="0"/>
          </a:p>
          <a:p>
            <a:r>
              <a:rPr lang="zh-CN" altLang="en-US" dirty="0"/>
              <a:t>环境特化后的特征域向量</a:t>
            </a:r>
            <a:endParaRPr lang="en-US" altLang="zh-CN" dirty="0"/>
          </a:p>
          <a:p>
            <a:r>
              <a:rPr lang="zh-CN" altLang="en-US" dirty="0"/>
              <a:t>特征域级别的多头自注意力机制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1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特征域级别的多头自注意力机制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冷启动队列中进行推荐时，本队列用户行为不足或本队列特征学习不够充分的情况下，可以借助其他队列的信息学习到用户在冷启动队列中的偏好。另外，在使用其它成熟队列点击进行训练时，模型也可以对冷启动队列的特征进行更新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允许模型在不同的表示子空间里学习到相关的信息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特征组下的特征</a:t>
            </a:r>
            <a:r>
              <a:rPr lang="en-US" altLang="zh-CN" dirty="0" err="1"/>
              <a:t>em</a:t>
            </a:r>
            <a:r>
              <a:rPr lang="zh-CN" altLang="en-US" dirty="0"/>
              <a:t>，交互层计算与其相关的交互特征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每个嵌入向量都作为一次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，得到在自注意力机制下的新向量表示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分别为这个模块的输入（第一层为词嵌入，第二层及以后为上一次层的输出）分别乘上三个矩阵得到的结果分别为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，这三个矩阵是在训练的时候学习。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表示的意义都是相同的，通过与学习到的参数矩阵相乘，可以说生成了不同的表达方式。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寻找序列内部元素的关系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3BB3E-7DB7-494A-8EC0-D96032E0E0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8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例如输入一个句子，那么里面的每个词都要和该句子中的所有词进行</a:t>
            </a:r>
            <a:r>
              <a:rPr lang="en-US" altLang="zh-CN" dirty="0"/>
              <a:t>attention</a:t>
            </a:r>
            <a:r>
              <a:rPr lang="zh-CN" altLang="en-US" dirty="0"/>
              <a:t>计算。目的是学习句子内部的词依赖关系，捕获句子的内部结构。</a:t>
            </a:r>
            <a:endParaRPr lang="en-US" altLang="zh-CN" dirty="0"/>
          </a:p>
          <a:p>
            <a:r>
              <a:rPr lang="zh-CN" altLang="en-US" dirty="0"/>
              <a:t>认为和用户向量相似的物品向量更可能被点击</a:t>
            </a:r>
            <a:endParaRPr lang="en-US" altLang="zh-CN" dirty="0"/>
          </a:p>
          <a:p>
            <a:r>
              <a:rPr lang="zh-CN" altLang="en-US" dirty="0"/>
              <a:t>离线训练是一个</a:t>
            </a:r>
            <a:r>
              <a:rPr lang="en-US" altLang="zh-CN" dirty="0"/>
              <a:t>CTR</a:t>
            </a:r>
            <a:r>
              <a:rPr lang="zh-CN" altLang="en-US" dirty="0"/>
              <a:t>预测（点击率）任务</a:t>
            </a:r>
            <a:endParaRPr lang="en-US" altLang="zh-CN" dirty="0"/>
          </a:p>
          <a:p>
            <a:r>
              <a:rPr lang="zh-CN" altLang="en-US" dirty="0"/>
              <a:t>使用户偏好嵌入向量和点击过的商品嵌入向量尽可能相似，从而在推荐阶段通过计算向量相似实现快速推荐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K</a:t>
            </a:r>
            <a:r>
              <a:rPr lang="zh-CN" altLang="en-US" dirty="0"/>
              <a:t>近邻召回即可，相似度使用用户向量和物品向量之间的余弦相似度。这样，线上召回的时间复杂度就控制在</a:t>
            </a:r>
            <a:r>
              <a:rPr lang="en-US" altLang="zh-CN" dirty="0"/>
              <a:t>O(log(n))</a:t>
            </a:r>
            <a:r>
              <a:rPr lang="zh-CN" altLang="en-US" dirty="0"/>
              <a:t>内，能够在线快速处理千万级物品候选。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8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召回任务，注重选出的商品是否包含用户可能点击的商品。</a:t>
            </a:r>
            <a:r>
              <a:rPr lang="en-US" altLang="zh-CN" dirty="0"/>
              <a:t>ICAN</a:t>
            </a:r>
            <a:r>
              <a:rPr lang="zh-CN" altLang="en-US" dirty="0"/>
              <a:t>模型在成熟队列和冷启动队列上都得到了最佳的效果，其中在冷启动队列上提升更为显著。</a:t>
            </a:r>
            <a:endParaRPr lang="en-US" altLang="zh-CN" dirty="0"/>
          </a:p>
          <a:p>
            <a:r>
              <a:rPr lang="zh-CN" altLang="en-US" dirty="0"/>
              <a:t>召回模型，离线指标上更加关注用户可能点击的物品是否被召回，并不在意点击的物品具体排在第几位。，使用点击率作为指标。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8B6F-C95D-4BA3-A736-DAFE6BCB9B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8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6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7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8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4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8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46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16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7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47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63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79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20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514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8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30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6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2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64D3FF-8C40-4B71-A37E-2B6C109EF56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AAA33D-E812-4C07-8D32-45286C770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04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6.png"/><Relationship Id="rId5" Type="http://schemas.openxmlformats.org/officeDocument/2006/relationships/image" Target="../media/image8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78BAA4-A675-457C-BE5B-BCCA8089BFD5}"/>
              </a:ext>
            </a:extLst>
          </p:cNvPr>
          <p:cNvSpPr txBox="1"/>
          <p:nvPr/>
        </p:nvSpPr>
        <p:spPr>
          <a:xfrm>
            <a:off x="370788" y="2565081"/>
            <a:ext cx="1172245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Internaland</a:t>
            </a:r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Contextual Attention Network for Cold-start Multi-channel Matching </a:t>
            </a:r>
            <a:r>
              <a:rPr lang="en-US" altLang="zh-CN" sz="4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inRecommendation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F2674-44A1-48E1-917F-018139A8BB5F}"/>
              </a:ext>
            </a:extLst>
          </p:cNvPr>
          <p:cNvSpPr txBox="1"/>
          <p:nvPr/>
        </p:nvSpPr>
        <p:spPr>
          <a:xfrm>
            <a:off x="478894" y="6151407"/>
            <a:ext cx="1182121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Ruobing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Zhijie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Jun Rao , et al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WeChat,IJCAI-2020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2C668-DB9E-4A20-80EA-A8A0027C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54" y="888401"/>
            <a:ext cx="5400714" cy="1333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DB9D28-1DB5-4F94-B584-191C55B7724C}"/>
              </a:ext>
            </a:extLst>
          </p:cNvPr>
          <p:cNvSpPr txBox="1"/>
          <p:nvPr/>
        </p:nvSpPr>
        <p:spPr>
          <a:xfrm>
            <a:off x="2612570" y="409905"/>
            <a:ext cx="70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数据集：包含文章、短视频和长视频三个数据源的综合推荐数据集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E2BFA9-FF4D-4947-8310-D52C7D324416}"/>
              </a:ext>
            </a:extLst>
          </p:cNvPr>
          <p:cNvSpPr txBox="1"/>
          <p:nvPr/>
        </p:nvSpPr>
        <p:spPr>
          <a:xfrm>
            <a:off x="3355803" y="379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6DDF0-2BE1-414C-8FD1-5774358389AE}"/>
              </a:ext>
            </a:extLst>
          </p:cNvPr>
          <p:cNvSpPr txBox="1"/>
          <p:nvPr/>
        </p:nvSpPr>
        <p:spPr>
          <a:xfrm>
            <a:off x="3054005" y="2331075"/>
            <a:ext cx="598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其中文章和长视频为成熟数据源，短视频为冷启动数据源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77FA41-E8FA-43FE-8F07-A32B6471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61" y="2653578"/>
            <a:ext cx="10348988" cy="35177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7D79CD-FA7A-40FD-8092-E97B5B21DED3}"/>
              </a:ext>
            </a:extLst>
          </p:cNvPr>
          <p:cNvSpPr txBox="1"/>
          <p:nvPr/>
        </p:nvSpPr>
        <p:spPr>
          <a:xfrm>
            <a:off x="2356353" y="6210864"/>
            <a:ext cx="870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评价指标：命中率（</a:t>
            </a:r>
            <a:r>
              <a:rPr lang="en-US" altLang="zh-CN" dirty="0"/>
              <a:t>Hit Rate</a:t>
            </a:r>
            <a:r>
              <a:rPr lang="zh-CN" altLang="en-US" dirty="0"/>
              <a:t>），推荐</a:t>
            </a:r>
            <a:r>
              <a:rPr lang="en-US" altLang="zh-CN" dirty="0"/>
              <a:t>N</a:t>
            </a:r>
            <a:r>
              <a:rPr lang="zh-CN" altLang="en-US" dirty="0"/>
              <a:t>个商品，包含用户感兴趣物品的概率</a:t>
            </a:r>
          </a:p>
        </p:txBody>
      </p:sp>
    </p:spTree>
    <p:extLst>
      <p:ext uri="{BB962C8B-B14F-4D97-AF65-F5344CB8AC3E}">
        <p14:creationId xmlns:p14="http://schemas.microsoft.com/office/powerpoint/2010/main" val="291722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235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注意力可视化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321AA-3D67-4860-8499-7DB1EFB0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3" y="630341"/>
            <a:ext cx="5762248" cy="26298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10B72B-9041-4DE9-8C84-B27065D32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05" y="3429000"/>
            <a:ext cx="5819818" cy="30908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50A165-094C-4838-AE75-68036129BD19}"/>
              </a:ext>
            </a:extLst>
          </p:cNvPr>
          <p:cNvSpPr txBox="1"/>
          <p:nvPr/>
        </p:nvSpPr>
        <p:spPr>
          <a:xfrm>
            <a:off x="256753" y="1396373"/>
            <a:ext cx="536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）成熟队列的注意力权重更多分配到自己的特征域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）冷启动（短视频）队列召回时，长视频的</a:t>
            </a:r>
            <a:r>
              <a:rPr lang="en-US" altLang="zh-CN" dirty="0"/>
              <a:t>tag</a:t>
            </a:r>
            <a:r>
              <a:rPr lang="zh-CN" altLang="en-US" dirty="0"/>
              <a:t>特征权重高于短视频本身的</a:t>
            </a:r>
            <a:r>
              <a:rPr lang="en-US" altLang="zh-CN" dirty="0"/>
              <a:t>tag</a:t>
            </a:r>
            <a:r>
              <a:rPr lang="zh-CN" altLang="en-US" dirty="0"/>
              <a:t>特征权重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1517-3A6F-426C-A6E0-BE504E92C446}"/>
              </a:ext>
            </a:extLst>
          </p:cNvPr>
          <p:cNvSpPr txBox="1"/>
          <p:nvPr/>
        </p:nvSpPr>
        <p:spPr>
          <a:xfrm>
            <a:off x="438386" y="4207140"/>
            <a:ext cx="440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）在使用多头自注意力的过程中，在部分子空间，队列会更多考虑其他的队列的特征域信息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BC8C0D-74F4-4C30-B9E4-CDE83A2243E8}"/>
              </a:ext>
            </a:extLst>
          </p:cNvPr>
          <p:cNvSpPr txBox="1"/>
          <p:nvPr/>
        </p:nvSpPr>
        <p:spPr>
          <a:xfrm>
            <a:off x="614058" y="900731"/>
            <a:ext cx="15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上下文注意力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B67AE-7445-4D9F-BB8D-A3F254CC381B}"/>
              </a:ext>
            </a:extLst>
          </p:cNvPr>
          <p:cNvSpPr txBox="1"/>
          <p:nvPr/>
        </p:nvSpPr>
        <p:spPr>
          <a:xfrm>
            <a:off x="554750" y="3742278"/>
            <a:ext cx="15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内部注意力</a:t>
            </a:r>
          </a:p>
        </p:txBody>
      </p:sp>
    </p:spTree>
    <p:extLst>
      <p:ext uri="{BB962C8B-B14F-4D97-AF65-F5344CB8AC3E}">
        <p14:creationId xmlns:p14="http://schemas.microsoft.com/office/powerpoint/2010/main" val="220633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473851" y="109845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50C05E6-252C-47FF-AC6C-69BCD877D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160672"/>
              </p:ext>
            </p:extLst>
          </p:nvPr>
        </p:nvGraphicFramePr>
        <p:xfrm>
          <a:off x="2334827" y="2317072"/>
          <a:ext cx="7776839" cy="191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20FCE6-2411-4ACC-9A2C-003D6658C901}"/>
              </a:ext>
            </a:extLst>
          </p:cNvPr>
          <p:cNvSpPr txBox="1"/>
          <p:nvPr/>
        </p:nvSpPr>
        <p:spPr>
          <a:xfrm>
            <a:off x="3265873" y="4840523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可以看到工业界的模型和研究类模型有一个很明显的区别，就是工业界不会用非常复杂的模型，因为它们更多的要考虑计算成本和实时性的问题</a:t>
            </a:r>
          </a:p>
        </p:txBody>
      </p:sp>
    </p:spTree>
    <p:extLst>
      <p:ext uri="{BB962C8B-B14F-4D97-AF65-F5344CB8AC3E}">
        <p14:creationId xmlns:p14="http://schemas.microsoft.com/office/powerpoint/2010/main" val="15705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473851" y="109845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10C500-B35D-488C-8922-B1CC238159B0}"/>
              </a:ext>
            </a:extLst>
          </p:cNvPr>
          <p:cNvSpPr txBox="1"/>
          <p:nvPr/>
        </p:nvSpPr>
        <p:spPr>
          <a:xfrm>
            <a:off x="774377" y="1540604"/>
            <a:ext cx="10643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综合推荐中的多队列冷启动召回任务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任务特点：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综合推荐结合不同数据源（公众号、短视频、网页）的物品进行联合推荐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不同数据源的信息结构不同，特征不统一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新的数据源存在冷启动问题（用户行为稀疏）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6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473851" y="109845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8B972-CE03-4F61-916C-EC6F8178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2" y="933512"/>
            <a:ext cx="10209219" cy="46378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D67A33-F39C-4D2E-97E1-E9C70699A8D1}"/>
              </a:ext>
            </a:extLst>
          </p:cNvPr>
          <p:cNvSpPr txBox="1"/>
          <p:nvPr/>
        </p:nvSpPr>
        <p:spPr>
          <a:xfrm>
            <a:off x="636010" y="5731618"/>
            <a:ext cx="237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工业级综合推荐系统：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55FD32-612A-417E-806C-C6D9C90EE5C7}"/>
              </a:ext>
            </a:extLst>
          </p:cNvPr>
          <p:cNvSpPr txBox="1"/>
          <p:nvPr/>
        </p:nvSpPr>
        <p:spPr>
          <a:xfrm>
            <a:off x="3423369" y="5731618"/>
            <a:ext cx="2519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）召回（</a:t>
            </a:r>
            <a:r>
              <a:rPr lang="en-US" altLang="zh-CN" dirty="0"/>
              <a:t>matching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E40220-DE30-4D87-A555-E907F5A77298}"/>
              </a:ext>
            </a:extLst>
          </p:cNvPr>
          <p:cNvSpPr txBox="1"/>
          <p:nvPr/>
        </p:nvSpPr>
        <p:spPr>
          <a:xfrm>
            <a:off x="6023929" y="5731618"/>
            <a:ext cx="202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）排序（</a:t>
            </a:r>
            <a:r>
              <a:rPr lang="en-US" altLang="zh-CN" dirty="0"/>
              <a:t>ranking</a:t>
            </a:r>
            <a:r>
              <a:rPr lang="zh-CN" altLang="en-US" dirty="0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78DB4-B1BA-465A-BDE0-F09FECA8A4CE}"/>
              </a:ext>
            </a:extLst>
          </p:cNvPr>
          <p:cNvSpPr txBox="1"/>
          <p:nvPr/>
        </p:nvSpPr>
        <p:spPr>
          <a:xfrm>
            <a:off x="8730343" y="5731618"/>
            <a:ext cx="202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）综合推荐</a:t>
            </a:r>
          </a:p>
        </p:txBody>
      </p:sp>
    </p:spTree>
    <p:extLst>
      <p:ext uri="{BB962C8B-B14F-4D97-AF65-F5344CB8AC3E}">
        <p14:creationId xmlns:p14="http://schemas.microsoft.com/office/powerpoint/2010/main" val="687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2B290-BF2F-4A7C-AD0B-1DAB411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8" y="288425"/>
            <a:ext cx="6094498" cy="63685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11D7943-01CA-4355-A9EA-D6C147B25631}"/>
              </a:ext>
            </a:extLst>
          </p:cNvPr>
          <p:cNvSpPr txBox="1"/>
          <p:nvPr/>
        </p:nvSpPr>
        <p:spPr>
          <a:xfrm>
            <a:off x="-1123" y="4888229"/>
            <a:ext cx="5533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多队列输入和特征整合：不同数据源的用户行为序列</a:t>
            </a:r>
            <a:endParaRPr lang="en-US" altLang="zh-CN" dirty="0"/>
          </a:p>
          <a:p>
            <a:pPr algn="ctr"/>
            <a:r>
              <a:rPr lang="zh-CN" altLang="en-US" dirty="0"/>
              <a:t>（包含成熟队列和冷启动队列）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0CA77C-03BB-4F39-ACE5-C0864C63CAC8}"/>
              </a:ext>
            </a:extLst>
          </p:cNvPr>
          <p:cNvSpPr txBox="1"/>
          <p:nvPr/>
        </p:nvSpPr>
        <p:spPr>
          <a:xfrm>
            <a:off x="884855" y="3541887"/>
            <a:ext cx="436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注意层：上下文注意力和内部注意力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E022DC-0865-4BE6-B6F1-C4BF579672BC}"/>
              </a:ext>
            </a:extLst>
          </p:cNvPr>
          <p:cNvSpPr txBox="1"/>
          <p:nvPr/>
        </p:nvSpPr>
        <p:spPr>
          <a:xfrm>
            <a:off x="1039737" y="2477112"/>
            <a:ext cx="4369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融合层：融合用户行为、用户基本属性、文本信息和社交属性信息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355F071-1DBF-4A81-BC36-45B672CF2B2F}"/>
              </a:ext>
            </a:extLst>
          </p:cNvPr>
          <p:cNvSpPr txBox="1"/>
          <p:nvPr/>
        </p:nvSpPr>
        <p:spPr>
          <a:xfrm>
            <a:off x="1095702" y="1823668"/>
            <a:ext cx="44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全连接层：通过</a:t>
            </a:r>
            <a:r>
              <a:rPr lang="en-US" altLang="zh-CN" dirty="0"/>
              <a:t>MLP</a:t>
            </a:r>
            <a:r>
              <a:rPr lang="zh-CN" altLang="en-US" dirty="0"/>
              <a:t>得到用户偏好向量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309611-3D9F-490B-9AF6-67FA95EB497E}"/>
              </a:ext>
            </a:extLst>
          </p:cNvPr>
          <p:cNvSpPr txBox="1"/>
          <p:nvPr/>
        </p:nvSpPr>
        <p:spPr>
          <a:xfrm>
            <a:off x="1389993" y="936342"/>
            <a:ext cx="44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物品推荐：离线训练和线上推荐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009090E7-6C00-4C64-B395-F7A0AC34BDE4}"/>
              </a:ext>
            </a:extLst>
          </p:cNvPr>
          <p:cNvSpPr/>
          <p:nvPr/>
        </p:nvSpPr>
        <p:spPr>
          <a:xfrm>
            <a:off x="5254418" y="4297230"/>
            <a:ext cx="315311" cy="212213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D2598E7-0387-48B4-802A-0C9810CD25E3}"/>
              </a:ext>
            </a:extLst>
          </p:cNvPr>
          <p:cNvSpPr/>
          <p:nvPr/>
        </p:nvSpPr>
        <p:spPr>
          <a:xfrm>
            <a:off x="5217258" y="3200775"/>
            <a:ext cx="315311" cy="98384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725C4961-5D7C-44C7-9854-7743BCAA6B2C}"/>
              </a:ext>
            </a:extLst>
          </p:cNvPr>
          <p:cNvSpPr/>
          <p:nvPr/>
        </p:nvSpPr>
        <p:spPr>
          <a:xfrm>
            <a:off x="5225180" y="2540067"/>
            <a:ext cx="315311" cy="46812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EF034F8E-33B5-429A-B130-E468F675EE1A}"/>
              </a:ext>
            </a:extLst>
          </p:cNvPr>
          <p:cNvSpPr/>
          <p:nvPr/>
        </p:nvSpPr>
        <p:spPr>
          <a:xfrm>
            <a:off x="5225180" y="1646605"/>
            <a:ext cx="315311" cy="77115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2ABB18A-741C-4D60-85A8-B5AEFA9158AE}"/>
              </a:ext>
            </a:extLst>
          </p:cNvPr>
          <p:cNvSpPr/>
          <p:nvPr/>
        </p:nvSpPr>
        <p:spPr>
          <a:xfrm>
            <a:off x="5225180" y="725645"/>
            <a:ext cx="315311" cy="77115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2B290-BF2F-4A7C-AD0B-1DAB411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8" y="288425"/>
            <a:ext cx="6094498" cy="636854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ACA6F2-F5B7-4B59-8CB0-BF927EA42A0D}"/>
              </a:ext>
            </a:extLst>
          </p:cNvPr>
          <p:cNvSpPr/>
          <p:nvPr/>
        </p:nvSpPr>
        <p:spPr>
          <a:xfrm>
            <a:off x="5531444" y="4198132"/>
            <a:ext cx="6333234" cy="250446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49346-5861-4C19-8BE5-10B6D16D2E39}"/>
              </a:ext>
            </a:extLst>
          </p:cNvPr>
          <p:cNvSpPr txBox="1"/>
          <p:nvPr/>
        </p:nvSpPr>
        <p:spPr>
          <a:xfrm>
            <a:off x="1166647" y="2414376"/>
            <a:ext cx="385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）输入不同队列的用户行为序列（实验中为点击行为序列）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）按特征域数量拆分为</a:t>
            </a:r>
            <a:r>
              <a:rPr lang="en-US" altLang="zh-CN" dirty="0"/>
              <a:t>n</a:t>
            </a:r>
            <a:r>
              <a:rPr lang="zh-CN" altLang="en-US" dirty="0"/>
              <a:t>份行为序列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EAE28-8122-4CEB-A961-F9AC5DA72B4F}"/>
              </a:ext>
            </a:extLst>
          </p:cNvPr>
          <p:cNvSpPr txBox="1"/>
          <p:nvPr/>
        </p:nvSpPr>
        <p:spPr>
          <a:xfrm>
            <a:off x="909896" y="3599042"/>
            <a:ext cx="43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例：文章队列</a:t>
            </a:r>
            <a:r>
              <a:rPr lang="en-US" altLang="zh-CN" dirty="0"/>
              <a:t>—article[ID, tag,</a:t>
            </a:r>
            <a:r>
              <a:rPr lang="zh-CN" altLang="en-US" dirty="0"/>
              <a:t> </a:t>
            </a:r>
            <a:r>
              <a:rPr lang="en-US" altLang="zh-CN" dirty="0"/>
              <a:t>category]</a:t>
            </a:r>
          </a:p>
          <a:p>
            <a:r>
              <a:rPr lang="en-US" altLang="zh-CN" dirty="0"/>
              <a:t>article</a:t>
            </a:r>
            <a:r>
              <a:rPr lang="zh-CN" altLang="en-US" dirty="0"/>
              <a:t>由</a:t>
            </a:r>
            <a:r>
              <a:rPr lang="en-US" altLang="zh-CN" dirty="0"/>
              <a:t>ID, tag,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三个特征域组成，故拆分为</a:t>
            </a:r>
            <a:r>
              <a:rPr lang="en-US" altLang="zh-CN" dirty="0"/>
              <a:t>ID, tag,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三个行为序列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3C7D3B-7AAE-4980-9ABA-7E5EC90D49E6}"/>
              </a:ext>
            </a:extLst>
          </p:cNvPr>
          <p:cNvSpPr txBox="1"/>
          <p:nvPr/>
        </p:nvSpPr>
        <p:spPr>
          <a:xfrm>
            <a:off x="-221844" y="1196863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多队列输入：不同数据源的用户行为序列</a:t>
            </a:r>
            <a:endParaRPr lang="en-US" altLang="zh-CN" dirty="0"/>
          </a:p>
          <a:p>
            <a:pPr algn="ctr"/>
            <a:r>
              <a:rPr lang="zh-CN" altLang="en-US" dirty="0"/>
              <a:t>（包含成熟队列和冷启动队列）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37F7EC-D929-4726-A81C-60D61367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84" y="5253259"/>
            <a:ext cx="4119593" cy="43339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DBDA25B-4B99-46EE-A2F1-74FB3FA7F390}"/>
              </a:ext>
            </a:extLst>
          </p:cNvPr>
          <p:cNvSpPr txBox="1"/>
          <p:nvPr/>
        </p:nvSpPr>
        <p:spPr>
          <a:xfrm>
            <a:off x="793891" y="4908888"/>
            <a:ext cx="23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特征整合：</a:t>
            </a:r>
          </a:p>
        </p:txBody>
      </p:sp>
    </p:spTree>
    <p:extLst>
      <p:ext uri="{BB962C8B-B14F-4D97-AF65-F5344CB8AC3E}">
        <p14:creationId xmlns:p14="http://schemas.microsoft.com/office/powerpoint/2010/main" val="423866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2B290-BF2F-4A7C-AD0B-1DAB411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8" y="288425"/>
            <a:ext cx="6094498" cy="636854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ACA6F2-F5B7-4B59-8CB0-BF927EA42A0D}"/>
              </a:ext>
            </a:extLst>
          </p:cNvPr>
          <p:cNvSpPr/>
          <p:nvPr/>
        </p:nvSpPr>
        <p:spPr>
          <a:xfrm>
            <a:off x="5328745" y="3017969"/>
            <a:ext cx="6333234" cy="10044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F791BD-AE11-4577-BF85-F167CAD44780}"/>
              </a:ext>
            </a:extLst>
          </p:cNvPr>
          <p:cNvSpPr txBox="1"/>
          <p:nvPr/>
        </p:nvSpPr>
        <p:spPr>
          <a:xfrm>
            <a:off x="602094" y="1051576"/>
            <a:ext cx="436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注意层：上下文注意力和交互注意力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DDB6E-3361-49DE-959F-056664EFDCE5}"/>
              </a:ext>
            </a:extLst>
          </p:cNvPr>
          <p:cNvSpPr txBox="1"/>
          <p:nvPr/>
        </p:nvSpPr>
        <p:spPr>
          <a:xfrm>
            <a:off x="1147503" y="1536862"/>
            <a:ext cx="382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上下文注意力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D143CC-2F3E-4234-A43D-17B039D65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79" y="1837483"/>
            <a:ext cx="3519513" cy="73819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E9AE0BE-53DF-4E7B-B3EB-15698634946B}"/>
              </a:ext>
            </a:extLst>
          </p:cNvPr>
          <p:cNvSpPr txBox="1"/>
          <p:nvPr/>
        </p:nvSpPr>
        <p:spPr>
          <a:xfrm>
            <a:off x="831005" y="2826367"/>
            <a:ext cx="3911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计算特征域向量中和当前队列的环境信息相关的特征之间的影响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环境信息包括网络因素（</a:t>
            </a:r>
            <a:r>
              <a:rPr lang="en-US" altLang="zh-CN" dirty="0"/>
              <a:t> 4G</a:t>
            </a:r>
            <a:r>
              <a:rPr lang="zh-CN" altLang="en-US" dirty="0"/>
              <a:t>、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）和当前队列（数据源）的特征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D763D53-F7EB-4F2D-A2B6-BD16E264C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87" y="4986190"/>
            <a:ext cx="5419814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7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2B290-BF2F-4A7C-AD0B-1DAB411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8" y="288425"/>
            <a:ext cx="6094498" cy="636854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ACA6F2-F5B7-4B59-8CB0-BF927EA42A0D}"/>
              </a:ext>
            </a:extLst>
          </p:cNvPr>
          <p:cNvSpPr/>
          <p:nvPr/>
        </p:nvSpPr>
        <p:spPr>
          <a:xfrm>
            <a:off x="5328745" y="3017969"/>
            <a:ext cx="6333234" cy="10044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F791BD-AE11-4577-BF85-F167CAD44780}"/>
              </a:ext>
            </a:extLst>
          </p:cNvPr>
          <p:cNvSpPr txBox="1"/>
          <p:nvPr/>
        </p:nvSpPr>
        <p:spPr>
          <a:xfrm>
            <a:off x="602094" y="1051576"/>
            <a:ext cx="436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注意层：上下文注意力和交互注意力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6A2E09-DEA3-4628-B40C-8E4E946F99C6}"/>
              </a:ext>
            </a:extLst>
          </p:cNvPr>
          <p:cNvSpPr txBox="1"/>
          <p:nvPr/>
        </p:nvSpPr>
        <p:spPr>
          <a:xfrm>
            <a:off x="1115235" y="1837483"/>
            <a:ext cx="334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内部注意力（多头自注意力）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7996F1-9120-4776-8517-D7F28A6E5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53" y="2285507"/>
            <a:ext cx="3957666" cy="4429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133C1A-0676-4785-8793-A1F6190F0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28" y="2728423"/>
            <a:ext cx="4086255" cy="6810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CA7B77-47AF-4907-BCFE-7CC4A7FF6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30" y="3454636"/>
            <a:ext cx="5129250" cy="43815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DB798BF-1541-49B3-A5D0-3CEF421D5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72" y="3892789"/>
            <a:ext cx="3843366" cy="39529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CF0F5F-41AF-4FC8-A166-DCA735F90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043" y="4319686"/>
            <a:ext cx="2595581" cy="4667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A83DE2-6067-4235-8323-030E889F4AD7}"/>
              </a:ext>
            </a:extLst>
          </p:cNvPr>
          <p:cNvSpPr txBox="1"/>
          <p:nvPr/>
        </p:nvSpPr>
        <p:spPr>
          <a:xfrm>
            <a:off x="719511" y="5160093"/>
            <a:ext cx="4661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实现不同队列下的不同特征域之间进行充分的特征交互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1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441E21-C2F4-44BD-92BE-52F2080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03" y="45762"/>
            <a:ext cx="7634343" cy="5124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1EDA28-1D6A-48FD-84D8-9DA1F61C0091}"/>
              </a:ext>
            </a:extLst>
          </p:cNvPr>
          <p:cNvSpPr txBox="1"/>
          <p:nvPr/>
        </p:nvSpPr>
        <p:spPr>
          <a:xfrm>
            <a:off x="263747" y="828474"/>
            <a:ext cx="36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 attention</a:t>
            </a:r>
            <a:r>
              <a:rPr lang="zh-CN" altLang="en-US" dirty="0"/>
              <a:t>在</a:t>
            </a:r>
            <a:r>
              <a:rPr lang="en-US" altLang="zh-CN" dirty="0"/>
              <a:t>CTR</a:t>
            </a:r>
            <a:r>
              <a:rPr lang="zh-CN" altLang="en-US" dirty="0"/>
              <a:t>预测中的运用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62EB4B-E3D7-4435-A95F-60D0C786FD40}"/>
              </a:ext>
            </a:extLst>
          </p:cNvPr>
          <p:cNvGrpSpPr/>
          <p:nvPr/>
        </p:nvGrpSpPr>
        <p:grpSpPr>
          <a:xfrm>
            <a:off x="660867" y="1224184"/>
            <a:ext cx="2596940" cy="1476386"/>
            <a:chOff x="432073" y="1855065"/>
            <a:chExt cx="2596940" cy="14763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8A0596-48BD-4C35-B7DE-7E87907BA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073" y="1855065"/>
              <a:ext cx="2252679" cy="14763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ECB1B-E264-4345-BEC8-1DE02E824103}"/>
                    </a:ext>
                  </a:extLst>
                </p:cNvPr>
                <p:cNvSpPr txBox="1"/>
                <p:nvPr/>
              </p:nvSpPr>
              <p:spPr>
                <a:xfrm>
                  <a:off x="2684752" y="1909916"/>
                  <a:ext cx="276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ECB1B-E264-4345-BEC8-1DE02E824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52" y="1909916"/>
                  <a:ext cx="2767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76BF4C6-6B27-4E79-8F10-BFBE61A65D7B}"/>
                    </a:ext>
                  </a:extLst>
                </p:cNvPr>
                <p:cNvSpPr txBox="1"/>
                <p:nvPr/>
              </p:nvSpPr>
              <p:spPr>
                <a:xfrm>
                  <a:off x="2684752" y="2186915"/>
                  <a:ext cx="282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76BF4C6-6B27-4E79-8F10-BFBE61A65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52" y="2186915"/>
                  <a:ext cx="282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C35606F-FD64-4C87-BBBF-F154A8E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9333" y="2517057"/>
              <a:ext cx="147639" cy="1524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F1FA91-190B-4F06-A77B-B7A0D19E0160}"/>
                    </a:ext>
                  </a:extLst>
                </p:cNvPr>
                <p:cNvSpPr txBox="1"/>
                <p:nvPr/>
              </p:nvSpPr>
              <p:spPr>
                <a:xfrm>
                  <a:off x="2684752" y="2669458"/>
                  <a:ext cx="344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F1FA91-190B-4F06-A77B-B7A0D19E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52" y="2669458"/>
                  <a:ext cx="3442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772" r="-175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0CBB0-D29A-4A44-9446-C3885D740AA2}"/>
              </a:ext>
            </a:extLst>
          </p:cNvPr>
          <p:cNvSpPr txBox="1"/>
          <p:nvPr/>
        </p:nvSpPr>
        <p:spPr>
          <a:xfrm>
            <a:off x="356623" y="2782669"/>
            <a:ext cx="37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对输入特征，通过矩阵线性变换为注意力空间下的三个向量表示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6D37F1-879D-4EBF-A58D-79F79FD7E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23" y="3510406"/>
            <a:ext cx="3933854" cy="4000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1EF264-B528-4C63-9B1F-B72C7EDA3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747" y="3985650"/>
            <a:ext cx="2014552" cy="3762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281CBAC-1D57-451E-B55A-3E739E0FF89C}"/>
              </a:ext>
            </a:extLst>
          </p:cNvPr>
          <p:cNvSpPr/>
          <p:nvPr/>
        </p:nvSpPr>
        <p:spPr>
          <a:xfrm>
            <a:off x="291310" y="5149334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计算</a:t>
            </a:r>
            <a:r>
              <a:rPr lang="en-US" altLang="zh-CN" dirty="0" err="1"/>
              <a:t>softmax</a:t>
            </a:r>
            <a:r>
              <a:rPr lang="zh-CN" altLang="en-US" dirty="0"/>
              <a:t>归一化注意力分布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F60C8FF-A9C4-405F-82BB-11B123CEF6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310" y="5600765"/>
            <a:ext cx="3428215" cy="79245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920323E-2B10-4F64-8745-662797865D0A}"/>
              </a:ext>
            </a:extLst>
          </p:cNvPr>
          <p:cNvSpPr/>
          <p:nvPr/>
        </p:nvSpPr>
        <p:spPr>
          <a:xfrm>
            <a:off x="4359303" y="514765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加权求和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48DA5C7-C5E8-4515-BDB2-501F371908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0423" y="5055956"/>
            <a:ext cx="3341011" cy="1089617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8C72D3-3359-4C28-B01B-004E87769E44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573B9E8-0C78-4EE8-9AB6-2C4B3163B652}"/>
              </a:ext>
            </a:extLst>
          </p:cNvPr>
          <p:cNvSpPr txBox="1"/>
          <p:nvPr/>
        </p:nvSpPr>
        <p:spPr>
          <a:xfrm>
            <a:off x="370892" y="168676"/>
            <a:ext cx="237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自注意力机制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F373396-9EAF-4732-B99B-59828F745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7962" y="5721658"/>
            <a:ext cx="3314037" cy="11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5D2E5-BAEC-42B0-BF87-19A50BB90F20}"/>
              </a:ext>
            </a:extLst>
          </p:cNvPr>
          <p:cNvCxnSpPr>
            <a:cxnSpLocks/>
          </p:cNvCxnSpPr>
          <p:nvPr/>
        </p:nvCxnSpPr>
        <p:spPr>
          <a:xfrm flipV="1">
            <a:off x="0" y="630341"/>
            <a:ext cx="1864311" cy="466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17E3A-79F8-4944-ADF4-B2C25117890B}"/>
              </a:ext>
            </a:extLst>
          </p:cNvPr>
          <p:cNvSpPr txBox="1"/>
          <p:nvPr/>
        </p:nvSpPr>
        <p:spPr>
          <a:xfrm>
            <a:off x="370893" y="168676"/>
            <a:ext cx="19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2B290-BF2F-4A7C-AD0B-1DAB411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8" y="288425"/>
            <a:ext cx="6094498" cy="636854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ACA6F2-F5B7-4B59-8CB0-BF927EA42A0D}"/>
              </a:ext>
            </a:extLst>
          </p:cNvPr>
          <p:cNvSpPr/>
          <p:nvPr/>
        </p:nvSpPr>
        <p:spPr>
          <a:xfrm>
            <a:off x="5495408" y="258558"/>
            <a:ext cx="6213866" cy="268283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B4983A7-BBE9-41F8-BB02-0C1D5B88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55" y="1662838"/>
            <a:ext cx="3705252" cy="51435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A2DE3EA-FDA9-4693-9237-193CE8946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729" y="2177192"/>
            <a:ext cx="3252811" cy="59055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6E73981-EA3C-4EA0-B533-79F78B68D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18" y="4477865"/>
            <a:ext cx="4776822" cy="70485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19C2FC6-4499-43D6-8EAF-7FAB3E5AD08B}"/>
              </a:ext>
            </a:extLst>
          </p:cNvPr>
          <p:cNvSpPr txBox="1"/>
          <p:nvPr/>
        </p:nvSpPr>
        <p:spPr>
          <a:xfrm>
            <a:off x="599218" y="4052702"/>
            <a:ext cx="139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目标函数：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6512E0-5BBA-4573-9BFB-DBE07BCEEDA9}"/>
              </a:ext>
            </a:extLst>
          </p:cNvPr>
          <p:cNvSpPr txBox="1"/>
          <p:nvPr/>
        </p:nvSpPr>
        <p:spPr>
          <a:xfrm>
            <a:off x="687123" y="957643"/>
            <a:ext cx="2211480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用户偏好向量：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78AEBB-B9B2-4010-B009-6012C5143951}"/>
              </a:ext>
            </a:extLst>
          </p:cNvPr>
          <p:cNvSpPr txBox="1"/>
          <p:nvPr/>
        </p:nvSpPr>
        <p:spPr>
          <a:xfrm>
            <a:off x="1238700" y="5259534"/>
            <a:ext cx="36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目标函数采用</a:t>
            </a:r>
            <a:r>
              <a:rPr lang="en-US" altLang="zh-CN" dirty="0"/>
              <a:t>BPR</a:t>
            </a:r>
            <a:r>
              <a:rPr lang="zh-CN" altLang="en-US" dirty="0"/>
              <a:t>的形式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B2F6EF-62E5-41A6-8E96-16E69A9F5712}"/>
              </a:ext>
            </a:extLst>
          </p:cNvPr>
          <p:cNvSpPr txBox="1"/>
          <p:nvPr/>
        </p:nvSpPr>
        <p:spPr>
          <a:xfrm>
            <a:off x="599218" y="2831390"/>
            <a:ext cx="477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用户基本信息包括性别、年龄和地理位置</a:t>
            </a:r>
            <a:endParaRPr lang="en-US" altLang="zh-CN" dirty="0"/>
          </a:p>
          <a:p>
            <a:r>
              <a:rPr lang="zh-CN" altLang="en-US" dirty="0"/>
              <a:t>文本信息包括用户接触的的高频</a:t>
            </a:r>
            <a:r>
              <a:rPr lang="en-US" altLang="zh-CN" dirty="0"/>
              <a:t>tag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</a:p>
          <a:p>
            <a:r>
              <a:rPr lang="zh-CN" altLang="en-US" dirty="0"/>
              <a:t>社交网络信息通过</a:t>
            </a:r>
            <a:r>
              <a:rPr lang="en-US" altLang="zh-CN" dirty="0" err="1"/>
              <a:t>DeepWalk</a:t>
            </a:r>
            <a:r>
              <a:rPr lang="zh-CN" altLang="en-US" dirty="0"/>
              <a:t>方法在社交网络上学习得到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CF5D470-5C95-490B-A2E5-31A3CABB7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723" y="1331746"/>
            <a:ext cx="2595581" cy="46672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71765DE-7672-4CD2-BBA5-07F00520BEBF}"/>
              </a:ext>
            </a:extLst>
          </p:cNvPr>
          <p:cNvSpPr txBox="1"/>
          <p:nvPr/>
        </p:nvSpPr>
        <p:spPr>
          <a:xfrm>
            <a:off x="1050729" y="5698108"/>
            <a:ext cx="36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取用户交互过的物品作为正样本，</a:t>
            </a:r>
            <a:endParaRPr lang="en-US" altLang="zh-CN" dirty="0"/>
          </a:p>
          <a:p>
            <a:r>
              <a:rPr lang="zh-CN" altLang="en-US" dirty="0"/>
              <a:t>未交互过的物品作为负样本</a:t>
            </a:r>
          </a:p>
        </p:txBody>
      </p:sp>
    </p:spTree>
    <p:extLst>
      <p:ext uri="{BB962C8B-B14F-4D97-AF65-F5344CB8AC3E}">
        <p14:creationId xmlns:p14="http://schemas.microsoft.com/office/powerpoint/2010/main" val="11917671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1183</Words>
  <Application>Microsoft Office PowerPoint</Application>
  <PresentationFormat>宽屏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-apple-system</vt:lpstr>
      <vt:lpstr>等线</vt:lpstr>
      <vt:lpstr>宋体</vt:lpstr>
      <vt:lpstr>微软雅黑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Mink Orange</dc:creator>
  <cp:lastModifiedBy>Mink Orange</cp:lastModifiedBy>
  <cp:revision>153</cp:revision>
  <dcterms:created xsi:type="dcterms:W3CDTF">2019-05-10T03:55:25Z</dcterms:created>
  <dcterms:modified xsi:type="dcterms:W3CDTF">2020-12-18T16:07:24Z</dcterms:modified>
</cp:coreProperties>
</file>