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60" r:id="rId5"/>
    <p:sldId id="261" r:id="rId6"/>
    <p:sldId id="259" r:id="rId7"/>
    <p:sldId id="262" r:id="rId8"/>
    <p:sldId id="263" r:id="rId9"/>
    <p:sldId id="276" r:id="rId10"/>
    <p:sldId id="265" r:id="rId11"/>
    <p:sldId id="264" r:id="rId12"/>
    <p:sldId id="266" r:id="rId13"/>
    <p:sldId id="267" r:id="rId14"/>
    <p:sldId id="268" r:id="rId15"/>
    <p:sldId id="269" r:id="rId16"/>
    <p:sldId id="270" r:id="rId18"/>
    <p:sldId id="278" r:id="rId19"/>
    <p:sldId id="277" r:id="rId20"/>
    <p:sldId id="280" r:id="rId21"/>
    <p:sldId id="281" r:id="rId22"/>
    <p:sldId id="271" r:id="rId23"/>
    <p:sldId id="272" r:id="rId24"/>
    <p:sldId id="273" r:id="rId25"/>
    <p:sldId id="274" r:id="rId26"/>
    <p:sldId id="275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We still have a quadratic memory footprint with respect to the</a:t>
            </a:r>
            <a:endParaRPr lang="zh-CN" altLang="en-US"/>
          </a:p>
          <a:p>
            <a:r>
              <a:rPr lang="zh-CN" altLang="en-US"/>
              <a:t>input length due to the Enm parameters that capture position-based interactions. However this</a:t>
            </a:r>
            <a:endParaRPr lang="zh-CN" altLang="en-US"/>
          </a:p>
          <a:p>
            <a:r>
              <a:rPr lang="zh-CN" altLang="en-US"/>
              <a:t>quadratic term does not scale with the batch size as is the case with the attention operation which</a:t>
            </a:r>
            <a:endParaRPr lang="zh-CN" altLang="en-US"/>
          </a:p>
          <a:p>
            <a:r>
              <a:rPr lang="zh-CN" altLang="en-US"/>
              <a:t>produces per-example attention maps. In practice, the hyperparameter |k| is set to a small value</a:t>
            </a:r>
            <a:endParaRPr lang="zh-CN" altLang="en-US"/>
          </a:p>
          <a:p>
            <a:r>
              <a:rPr lang="zh-CN" altLang="en-US"/>
              <a:t>(such as |k|=16) and we can process large batches of large inputs in cases where attention cannot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We construct LambdaResNets by replacing the 3x3 convolutions in the ResNet architec_x0002_ture (He et al., 2016). Unless specified otherwise, all lambda layers use |k|=16, |h|=4 and |u|=1</a:t>
            </a:r>
            <a:endParaRPr lang="zh-CN" altLang="en-US"/>
          </a:p>
          <a:p>
            <a:r>
              <a:rPr lang="zh-CN" altLang="en-US"/>
              <a:t>with a scope size of |m|=23x23 and are implemented using the einsum implementation (Equation 4).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2440" y="1122680"/>
            <a:ext cx="11090910" cy="2387600"/>
          </a:xfrm>
        </p:spPr>
        <p:txBody>
          <a:bodyPr>
            <a:normAutofit fontScale="90000"/>
          </a:bodyPr>
          <a:p>
            <a:r>
              <a:rPr lang="en-US" altLang="zh-CN"/>
              <a:t>LambdaNetworks:Modeling Long Range Interactions Without Attention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Annonymous authors</a:t>
            </a:r>
            <a:endParaRPr lang="en-US" altLang="zh-CN"/>
          </a:p>
          <a:p>
            <a:r>
              <a:rPr lang="en-US" altLang="zh-CN"/>
              <a:t>under double-blind review at ICLR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Structure of lambda layers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2325" y="1459865"/>
            <a:ext cx="762190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Lambda Layers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            (invariant to permutation 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1579245"/>
            <a:ext cx="8719185" cy="115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2894330"/>
            <a:ext cx="3599815" cy="344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55" y="3937000"/>
            <a:ext cx="4130040" cy="325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4789170"/>
            <a:ext cx="8416290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Lambda Interpretation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6150"/>
            <a:ext cx="10309225" cy="2040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Reducing Complexity with Multiquery Lambdas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6525" y="3961765"/>
            <a:ext cx="9378950" cy="636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595" t="6084" r="937" b="-8112"/>
          <a:stretch>
            <a:fillRect/>
          </a:stretch>
        </p:blipFill>
        <p:spPr>
          <a:xfrm>
            <a:off x="1406525" y="2623185"/>
            <a:ext cx="8111490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6525" y="1691005"/>
            <a:ext cx="6583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不使用</a:t>
            </a:r>
            <a:r>
              <a:rPr lang="en-US" altLang="zh-CN" sz="2800"/>
              <a:t>multiquer</a:t>
            </a:r>
            <a:r>
              <a:rPr lang="zh-CN" altLang="en-US" sz="2800"/>
              <a:t>的复杂度情况：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Reducing Complexity with Multiquery Lambdas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080" y="2789555"/>
            <a:ext cx="8321040" cy="2179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2425" y="1521460"/>
            <a:ext cx="8317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与</a:t>
            </a:r>
            <a:r>
              <a:rPr lang="en-US" altLang="zh-CN" sz="2800"/>
              <a:t>multi-head attention</a:t>
            </a:r>
            <a:r>
              <a:rPr lang="zh-CN" altLang="en-US" sz="2800"/>
              <a:t>不同，增加</a:t>
            </a:r>
            <a:r>
              <a:rPr lang="en-US" altLang="zh-CN" sz="2800"/>
              <a:t>multiquery</a:t>
            </a:r>
            <a:r>
              <a:rPr lang="zh-CN" altLang="en-US" sz="2800"/>
              <a:t>机制</a:t>
            </a:r>
            <a:endParaRPr lang="zh-CN" altLang="en-US" sz="2800"/>
          </a:p>
          <a:p>
            <a:r>
              <a:rPr lang="zh-CN" altLang="en-US" sz="2800"/>
              <a:t>可以降低复杂度而非提高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Batched multiquery implementation with einsum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The einsum operation denotes general contractions between tensors of arbitary dimensions.(numerically equivalent to broadcasting)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435" y="3040380"/>
            <a:ext cx="509587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Linear Attention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Linear attention: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approximate the attention kernel by leveraging a low-rank factorization of the attention maps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do not consider position-based interactions</a:t>
            </a:r>
            <a:endParaRPr lang="en-US" altLang="zh-CN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Lambda layers: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can model position-based interactions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allow for more non-linearities and normalizations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multiquery lambdas instead of multihead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参数设置的讨论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8435" y="1847850"/>
            <a:ext cx="6485255" cy="4150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1680" y="1819275"/>
            <a:ext cx="45167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提升</a:t>
            </a:r>
            <a:r>
              <a:rPr lang="en-US" altLang="zh-CN" sz="2000"/>
              <a:t>query depth </a:t>
            </a:r>
            <a:r>
              <a:rPr lang="zh-CN" altLang="en-US" sz="2000"/>
              <a:t>或 </a:t>
            </a:r>
            <a:r>
              <a:rPr lang="en-US" altLang="zh-CN" sz="2000"/>
              <a:t>intra-depth</a:t>
            </a:r>
            <a:r>
              <a:rPr lang="zh-CN" altLang="en-US" sz="2000"/>
              <a:t>都可以提高模型性能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存在最佳的</a:t>
            </a:r>
            <a:r>
              <a:rPr lang="en-US" altLang="zh-CN" sz="2000"/>
              <a:t>query head </a:t>
            </a:r>
            <a:r>
              <a:rPr lang="zh-CN" altLang="en-US" sz="2000"/>
              <a:t>数</a:t>
            </a:r>
            <a:endParaRPr lang="zh-CN" altLang="en-US" sz="20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过高时显著降低</a:t>
            </a:r>
            <a:r>
              <a:rPr lang="en-US" altLang="zh-CN" sz="2000">
                <a:solidFill>
                  <a:schemeClr val="tx1"/>
                </a:solidFill>
              </a:rPr>
              <a:t>value depth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过低时</a:t>
            </a:r>
            <a:r>
              <a:rPr lang="en-US" altLang="zh-CN" sz="2000">
                <a:solidFill>
                  <a:schemeClr val="tx1"/>
                </a:solidFill>
              </a:rPr>
              <a:t>translate to too few queries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Normalization</a:t>
            </a:r>
            <a:r>
              <a:rPr lang="zh-CN" altLang="en-US"/>
              <a:t>讨论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985" t="11537" r="6200" b="14351"/>
          <a:stretch>
            <a:fillRect/>
          </a:stretch>
        </p:blipFill>
        <p:spPr>
          <a:xfrm>
            <a:off x="4852035" y="1691005"/>
            <a:ext cx="6887845" cy="2804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8190" y="1663700"/>
            <a:ext cx="3556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Normalizing keys is crucial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other normalization functions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batch normalization</a:t>
            </a:r>
            <a:endParaRPr lang="en-US" altLang="zh-CN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图片大小的重要性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enable considering global contexts</a:t>
            </a:r>
            <a:endParaRPr lang="en-US" altLang="zh-CN"/>
          </a:p>
          <a:p>
            <a:r>
              <a:rPr lang="en-US" altLang="zh-CN"/>
              <a:t>accuracies whe varying scope sizes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benefits from using larger scopes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validate the long-range actions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3916680"/>
            <a:ext cx="828294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710" y="833120"/>
            <a:ext cx="10844530" cy="5110480"/>
          </a:xfrm>
        </p:spPr>
        <p:txBody>
          <a:bodyPr>
            <a:normAutofit lnSpcReduction="10000"/>
          </a:bodyPr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3600"/>
              <a:t> </a:t>
            </a:r>
            <a:r>
              <a:rPr lang="en-US" altLang="zh-CN" sz="4000"/>
              <a:t>Introduction&amp;Previous work</a:t>
            </a:r>
            <a:endParaRPr lang="en-US" altLang="zh-CN" sz="400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4000"/>
              <a:t> Modeling Long Range Interactions</a:t>
            </a:r>
            <a:endParaRPr lang="en-US" altLang="zh-CN" sz="400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4000"/>
              <a:t> Lambda Layer</a:t>
            </a:r>
            <a:endParaRPr lang="en-US" altLang="zh-CN" sz="400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4000"/>
              <a:t> </a:t>
            </a:r>
            <a:r>
              <a:rPr lang="zh-CN" altLang="en-US" sz="4000"/>
              <a:t>实验结果</a:t>
            </a:r>
            <a:endParaRPr lang="zh-CN" altLang="en-US" sz="400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4000"/>
              <a:t>Conclusion</a:t>
            </a:r>
            <a:endParaRPr lang="en-US" altLang="zh-CN" sz="4000"/>
          </a:p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实验结果与对比</a:t>
            </a:r>
            <a:r>
              <a:rPr lang="en-US" altLang="zh-CN"/>
              <a:t>——</a:t>
            </a:r>
            <a:r>
              <a:rPr lang="zh-CN" altLang="en-US"/>
              <a:t>参数量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1875155"/>
            <a:ext cx="889254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实验结果与对比</a:t>
            </a:r>
            <a:r>
              <a:rPr lang="en-US" altLang="zh-CN"/>
              <a:t>——</a:t>
            </a:r>
            <a:r>
              <a:rPr lang="zh-CN" altLang="en-US"/>
              <a:t>内存与吞吐量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0800" y="1691005"/>
            <a:ext cx="918083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实验结果与对比</a:t>
            </a:r>
            <a:r>
              <a:rPr lang="en-US" altLang="zh-CN"/>
              <a:t>——</a:t>
            </a:r>
            <a:r>
              <a:rPr lang="zh-CN" altLang="en-US"/>
              <a:t>计算效率</a:t>
            </a:r>
            <a:r>
              <a:rPr lang="en-US" altLang="zh-CN"/>
              <a:t>vs.EfficientNets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65985"/>
            <a:ext cx="10316210" cy="2526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3885" y="825500"/>
            <a:ext cx="8443595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Versatility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masked context e.g.denoising tasks or auto-regressive training</a:t>
            </a:r>
            <a:endParaRPr lang="en-US" altLang="zh-CN"/>
          </a:p>
          <a:p>
            <a:r>
              <a:rPr lang="en-US" altLang="zh-CN"/>
              <a:t> hybrid lambdanetworks  e.g. LambdaResNets</a:t>
            </a:r>
            <a:endParaRPr lang="en-US" altLang="zh-CN"/>
          </a:p>
          <a:p>
            <a:r>
              <a:rPr lang="en-US" altLang="zh-CN"/>
              <a:t> Graphs, time series,spatial lattices, object detections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825625"/>
            <a:ext cx="11182350" cy="4351655"/>
          </a:xfrm>
        </p:spPr>
        <p:txBody>
          <a:bodyPr/>
          <a:p>
            <a:r>
              <a:rPr lang="en-US" altLang="zh-CN"/>
              <a:t>Lambda layers——a general and scalable framework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summarize availble contexts into fixed-size linear functions,i.e. lambdas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directly applied to the associated query</a:t>
            </a:r>
            <a:endParaRPr lang="en-US" altLang="zh-CN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Lambdanetworks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LambdaResNets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SOTA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significantly improve the speed-accuracy tradeoff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Previous Work——Transformer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zh-CN" altLang="en-US" sz="3200"/>
              <a:t>用于</a:t>
            </a:r>
            <a:r>
              <a:rPr lang="en-US" altLang="zh-CN" sz="3200"/>
              <a:t>modeling long-range interactions</a:t>
            </a:r>
            <a:endParaRPr lang="en-US" altLang="zh-CN" sz="3200"/>
          </a:p>
          <a:p>
            <a:pPr>
              <a:lnSpc>
                <a:spcPct val="100000"/>
              </a:lnSpc>
            </a:pPr>
            <a:r>
              <a:rPr lang="en-US" altLang="zh-CN" sz="3200">
                <a:sym typeface="+mn-ea"/>
              </a:rPr>
              <a:t>NLP</a:t>
            </a:r>
            <a:r>
              <a:rPr lang="zh-CN" altLang="en-US" sz="3200">
                <a:sym typeface="+mn-ea"/>
              </a:rPr>
              <a:t>领域提出：</a:t>
            </a:r>
            <a:r>
              <a:rPr lang="en-US" altLang="zh-CN" sz="3200">
                <a:sym typeface="+mn-ea"/>
              </a:rPr>
              <a:t>BERT, GPT</a:t>
            </a:r>
            <a:endParaRPr lang="en-US" altLang="zh-CN" sz="3200"/>
          </a:p>
          <a:p>
            <a:pPr>
              <a:lnSpc>
                <a:spcPct val="100000"/>
              </a:lnSpc>
            </a:pPr>
            <a:r>
              <a:rPr lang="zh-CN" altLang="en-US" sz="3200"/>
              <a:t>应用缺陷：</a:t>
            </a:r>
            <a:r>
              <a:rPr lang="en-US" altLang="zh-CN" sz="3200"/>
              <a:t>quadratic memory footprint of self-attention</a:t>
            </a:r>
            <a:endParaRPr lang="en-US" altLang="zh-CN" sz="32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/>
              <a:t>    </a:t>
            </a:r>
            <a:r>
              <a:rPr lang="en-US" altLang="zh-CN" sz="2400"/>
              <a:t>e.g. </a:t>
            </a:r>
            <a:r>
              <a:rPr lang="zh-CN" altLang="en-US" sz="2400"/>
              <a:t>一批</a:t>
            </a:r>
            <a:r>
              <a:rPr lang="en-US" altLang="zh-CN" sz="2400"/>
              <a:t>256</a:t>
            </a:r>
            <a:r>
              <a:rPr lang="zh-CN" altLang="en-US" sz="2400"/>
              <a:t>个 </a:t>
            </a:r>
            <a:r>
              <a:rPr lang="en-US" altLang="zh-CN" sz="2400"/>
              <a:t>64</a:t>
            </a:r>
            <a:r>
              <a:rPr lang="en-US" altLang="zh-CN" sz="2400">
                <a:latin typeface="Arial" panose="020B0604020202020204" pitchFamily="34" charset="0"/>
              </a:rPr>
              <a:t>×</a:t>
            </a:r>
            <a:r>
              <a:rPr lang="en-US" altLang="zh-CN" sz="2400"/>
              <a:t>64</a:t>
            </a:r>
            <a:r>
              <a:rPr lang="zh-CN" altLang="en-US" sz="2400"/>
              <a:t>图象输入</a:t>
            </a:r>
            <a:r>
              <a:rPr lang="en-US" altLang="zh-CN" sz="2400"/>
              <a:t>,8 heads</a:t>
            </a:r>
            <a:r>
              <a:rPr lang="zh-CN" altLang="en-US" sz="2400"/>
              <a:t>需要</a:t>
            </a:r>
            <a:r>
              <a:rPr lang="en-US" altLang="zh-CN" sz="2400"/>
              <a:t>32G</a:t>
            </a:r>
            <a:r>
              <a:rPr lang="zh-CN" altLang="en-US" sz="2400"/>
              <a:t>内存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3200"/>
              <a:t> </a:t>
            </a:r>
            <a:r>
              <a:rPr lang="en-US" altLang="zh-CN" sz="3200"/>
              <a:t>long sequences&amp;multidimensional inputs such as images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2695" y="999490"/>
            <a:ext cx="4665345" cy="456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056005"/>
            <a:ext cx="4682490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0195"/>
            <a:ext cx="10515600" cy="4351338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 sz="3200"/>
              <a:t>capture long-range interactions between an input and structured contextual information(e.g. a pixel surrounded by other pixels)</a:t>
            </a:r>
            <a:endParaRPr lang="en-US" altLang="zh-CN" sz="3200"/>
          </a:p>
          <a:p>
            <a:pPr>
              <a:lnSpc>
                <a:spcPct val="100000"/>
              </a:lnSpc>
            </a:pPr>
            <a:r>
              <a:rPr lang="en-US" altLang="zh-CN" sz="3200"/>
              <a:t>by transforming available contexts into linear functions,termed lambdas, and applying these linear functions to each input separately.</a:t>
            </a:r>
            <a:endParaRPr lang="en-US" altLang="zh-CN" sz="3200"/>
          </a:p>
          <a:p>
            <a:pPr>
              <a:lnSpc>
                <a:spcPct val="100000"/>
              </a:lnSpc>
            </a:pPr>
            <a:r>
              <a:rPr lang="en-US" altLang="zh-CN" sz="3200"/>
              <a:t>outperforms the convolutional and attentional counterparts while being more computionally efficient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661670"/>
            <a:ext cx="1079563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Defining queries,contexts and interactions</a:t>
            </a:r>
            <a:endParaRPr lang="en-US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902335" y="1691005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/>
              <a:t> queries and the context characterized by content and position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general problem: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type of interactions:</a:t>
            </a:r>
            <a:endParaRPr lang="en-US" altLang="zh-CN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   content-based interaction</a:t>
            </a:r>
            <a:endParaRPr lang="en-US" altLang="zh-CN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/>
              <a:t>    position-based interaction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introducing keys:                    </a:t>
            </a:r>
            <a:r>
              <a:rPr lang="zh-CN" altLang="en-US"/>
              <a:t>基于内容的</a:t>
            </a:r>
            <a:r>
              <a:rPr lang="en-US" altLang="zh-CN"/>
              <a:t>key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                                                      positional embedding 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392" t="9278" r="378" b="9149"/>
          <a:stretch>
            <a:fillRect/>
          </a:stretch>
        </p:blipFill>
        <p:spPr>
          <a:xfrm>
            <a:off x="1826260" y="2304415"/>
            <a:ext cx="4699000" cy="401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299" b="16898"/>
          <a:stretch>
            <a:fillRect/>
          </a:stretch>
        </p:blipFill>
        <p:spPr>
          <a:xfrm>
            <a:off x="4692015" y="2889885"/>
            <a:ext cx="3528695" cy="421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r="-431" b="13477"/>
          <a:stretch>
            <a:fillRect/>
          </a:stretch>
        </p:blipFill>
        <p:spPr>
          <a:xfrm>
            <a:off x="5930265" y="3926205"/>
            <a:ext cx="1209040" cy="3536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05" y="4441190"/>
            <a:ext cx="1484630" cy="388620"/>
          </a:xfrm>
          <a:prstGeom prst="rect">
            <a:avLst/>
          </a:prstGeom>
        </p:spPr>
      </p:pic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070" y="4757420"/>
          <a:ext cx="55118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77165" imgH="177165" progId="Equation.KSEE3">
                  <p:embed/>
                </p:oleObj>
              </mc:Choice>
              <mc:Fallback>
                <p:oleObj name="" r:id="rId5" imgW="1771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070" y="4757420"/>
                        <a:ext cx="551180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9890" y="5488305"/>
          <a:ext cx="63754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28600" imgH="139700" progId="Equation.KSEE3">
                  <p:embed/>
                </p:oleObj>
              </mc:Choice>
              <mc:Fallback>
                <p:oleObj name="" r:id="rId7" imgW="2286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9890" y="5488305"/>
                        <a:ext cx="63754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 and position-based interactions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375" y="1998980"/>
            <a:ext cx="10698480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Attention interactions vs.Lambda interactions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825625"/>
            <a:ext cx="10588625" cy="4351655"/>
          </a:xfrm>
        </p:spPr>
        <p:txBody>
          <a:bodyPr/>
          <a:p>
            <a:r>
              <a:rPr lang="en-US" altLang="zh-CN"/>
              <a:t> Attention interactions: 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create a similarity kernel between the query and context elements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当</a:t>
            </a:r>
            <a:r>
              <a:rPr lang="en-US" altLang="zh-CN" sz="2800">
                <a:solidFill>
                  <a:schemeClr val="tx1"/>
                </a:solidFill>
              </a:rPr>
              <a:t>context</a:t>
            </a:r>
            <a:r>
              <a:rPr lang="zh-CN" altLang="en-US" sz="2800">
                <a:solidFill>
                  <a:schemeClr val="tx1"/>
                </a:solidFill>
              </a:rPr>
              <a:t>元素个数</a:t>
            </a:r>
            <a:r>
              <a:rPr lang="en-US" altLang="zh-CN" sz="2800">
                <a:solidFill>
                  <a:schemeClr val="tx1"/>
                </a:solidFill>
              </a:rPr>
              <a:t>m</a:t>
            </a:r>
            <a:r>
              <a:rPr lang="zh-CN" altLang="en-US" sz="2800">
                <a:solidFill>
                  <a:schemeClr val="tx1"/>
                </a:solidFill>
              </a:rPr>
              <a:t>增长时，</a:t>
            </a:r>
            <a:r>
              <a:rPr lang="en-US" altLang="zh-CN" sz="2800">
                <a:solidFill>
                  <a:schemeClr val="tx1"/>
                </a:solidFill>
              </a:rPr>
              <a:t>input</a:t>
            </a:r>
            <a:r>
              <a:rPr lang="zh-CN" altLang="en-US" sz="2800">
                <a:solidFill>
                  <a:schemeClr val="tx1"/>
                </a:solidFill>
              </a:rPr>
              <a:t>与</a:t>
            </a:r>
            <a:r>
              <a:rPr lang="en-US" altLang="zh-CN" sz="2800">
                <a:solidFill>
                  <a:schemeClr val="tx1"/>
                </a:solidFill>
              </a:rPr>
              <a:t>output</a:t>
            </a:r>
            <a:r>
              <a:rPr lang="zh-CN" altLang="en-US" sz="2800">
                <a:solidFill>
                  <a:schemeClr val="tx1"/>
                </a:solidFill>
              </a:rPr>
              <a:t>的维度</a:t>
            </a:r>
            <a:r>
              <a:rPr lang="en-US" altLang="zh-CN" sz="2800">
                <a:solidFill>
                  <a:schemeClr val="tx1"/>
                </a:solidFill>
              </a:rPr>
              <a:t>k,v</a:t>
            </a:r>
            <a:r>
              <a:rPr lang="zh-CN" altLang="en-US" sz="2800">
                <a:solidFill>
                  <a:schemeClr val="tx1"/>
                </a:solidFill>
              </a:rPr>
              <a:t>不变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</a:rPr>
              <a:t>v&lt;&lt;m</a:t>
            </a:r>
            <a:r>
              <a:rPr lang="zh-CN" altLang="en-US" sz="2800">
                <a:solidFill>
                  <a:schemeClr val="tx1"/>
                </a:solidFill>
              </a:rPr>
              <a:t>时，可以假定计算</a:t>
            </a:r>
            <a:r>
              <a:rPr lang="en-US" altLang="zh-CN" sz="2800">
                <a:solidFill>
                  <a:schemeClr val="tx1"/>
                </a:solidFill>
              </a:rPr>
              <a:t>attention maps</a:t>
            </a:r>
            <a:r>
              <a:rPr lang="zh-CN" altLang="en-US" sz="2800">
                <a:solidFill>
                  <a:schemeClr val="tx1"/>
                </a:solidFill>
              </a:rPr>
              <a:t>的工作浪费算力</a:t>
            </a:r>
            <a:endParaRPr lang="zh-CN" altLang="en-US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Lambda interactions: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the context is aggregated into a fixed-size linear function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 exist independently of the context and is discarded after being applied to its associated query(reminiscent of lambda-calculus)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4139565"/>
            <a:ext cx="4355465" cy="374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28,&quot;width&quot;:45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3195</Words>
  <Application>WPS 演示</Application>
  <PresentationFormat>宽屏</PresentationFormat>
  <Paragraphs>125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88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黑体</vt:lpstr>
      <vt:lpstr>Blackadder ITC</vt:lpstr>
      <vt:lpstr>华文琥珀</vt:lpstr>
      <vt:lpstr>华文隶书</vt:lpstr>
      <vt:lpstr>Lucida Calligraphy</vt:lpstr>
      <vt:lpstr>Leelawadee</vt:lpstr>
      <vt:lpstr>Lucida Handwriting</vt:lpstr>
      <vt:lpstr>Niagara Solid</vt:lpstr>
      <vt:lpstr>Nirmala UI</vt:lpstr>
      <vt:lpstr>Segoe Script</vt:lpstr>
      <vt:lpstr>Segoe Print</vt:lpstr>
      <vt:lpstr>Segoe UI</vt:lpstr>
      <vt:lpstr>Segoe UI Historic</vt:lpstr>
      <vt:lpstr>Segoe UI Symbol</vt:lpstr>
      <vt:lpstr>Wide Latin</vt:lpstr>
      <vt:lpstr>Tw Cen MT</vt:lpstr>
      <vt:lpstr>Sylfaen</vt:lpstr>
      <vt:lpstr>Sitka Banner</vt:lpstr>
      <vt:lpstr>Roboto Condensed</vt:lpstr>
      <vt:lpstr>Poiret One</vt:lpstr>
      <vt:lpstr>Pristina</vt:lpstr>
      <vt:lpstr>Lucida Sans</vt:lpstr>
      <vt:lpstr>Century Schoolbook</vt:lpstr>
      <vt:lpstr>Bodoni MT Black</vt:lpstr>
      <vt:lpstr>华文仿宋</vt:lpstr>
      <vt:lpstr>Arial Rounded MT Bold</vt:lpstr>
      <vt:lpstr>Arial Narrow</vt:lpstr>
      <vt:lpstr>Bahnschrift Light Condensed</vt:lpstr>
      <vt:lpstr>Bernard MT Condensed</vt:lpstr>
      <vt:lpstr>Bradley Hand ITC</vt:lpstr>
      <vt:lpstr>Bookshelf Symbol 7</vt:lpstr>
      <vt:lpstr>Brush Script MT</vt:lpstr>
      <vt:lpstr>Britannic Bold</vt:lpstr>
      <vt:lpstr>Comic Sans MS</vt:lpstr>
      <vt:lpstr>Edwardian Script ITC</vt:lpstr>
      <vt:lpstr>Freestyle Script</vt:lpstr>
      <vt:lpstr>French Script MT</vt:lpstr>
      <vt:lpstr>Gabriola</vt:lpstr>
      <vt:lpstr>Georgia</vt:lpstr>
      <vt:lpstr>Garamond</vt:lpstr>
      <vt:lpstr>Gigi</vt:lpstr>
      <vt:lpstr>Gill Sans Ultra Bold</vt:lpstr>
      <vt:lpstr>High Tower Text</vt:lpstr>
      <vt:lpstr>Informal Roman</vt:lpstr>
      <vt:lpstr>Kunstler Script</vt:lpstr>
      <vt:lpstr>Kristen ITC</vt:lpstr>
      <vt:lpstr>Juice ITC</vt:lpstr>
      <vt:lpstr>Lucida Bright</vt:lpstr>
      <vt:lpstr>Palace Script MT</vt:lpstr>
      <vt:lpstr>Rockwell Condensed</vt:lpstr>
      <vt:lpstr>Segoe UI Semibold</vt:lpstr>
      <vt:lpstr>Segoe MDL2 Assets</vt:lpstr>
      <vt:lpstr>Script MT Bold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于笑竹</cp:lastModifiedBy>
  <cp:revision>3</cp:revision>
  <dcterms:created xsi:type="dcterms:W3CDTF">2020-12-18T10:44:57Z</dcterms:created>
  <dcterms:modified xsi:type="dcterms:W3CDTF">2020-12-18T18:26:49Z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