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5" r:id="rId9"/>
    <p:sldId id="276" r:id="rId10"/>
    <p:sldId id="27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73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94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EEA59-8830-49F5-9749-720F3645F228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201C8-5558-45AA-AE4C-DDDA8E8C7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33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32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97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727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984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64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1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9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276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306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351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18778-4800-4126-8921-97E798B4A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8E7F0E-46E2-4EF4-9F09-A1950C041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6A8E2-71E2-44EE-BDA5-2A0FBFBD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4FE6EA-0860-453E-9190-62D987AC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C4C43-C3F9-4C7A-8C15-5BC1E593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96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34FD2-34E7-4D90-85AD-EC11215D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D1DBDA-2AA7-4AA6-BADE-92B584325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B448D-7B2E-4028-A4E3-E613EF5B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2FA4C-4C88-4494-ACAB-01B3B83B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CBE3B-5C40-47A6-9F5A-75C5C93C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73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C5AAEF-5AA7-4743-B54D-4E7AC60DD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C9593D-D62A-4550-9F11-9934B7F1D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B1A2E-E6C3-44CB-837B-6107F21C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21172-5801-4E25-9E04-C60A47AE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414B7-363A-473F-8BB1-3F48586E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8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AB81D-BB21-4A5C-BDFF-006BE735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0E6C4-01B7-4971-A03F-061CD5900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15D53-6E77-4216-9699-D0BBE0E3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EB7AF5-F10F-4573-AF47-71033239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7322-1D24-44C0-A5A3-9CDB2673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24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D6AD7-C7E1-4B8D-82DE-28E59B1B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A936D-07A8-49C2-AED5-180854E85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BB09D-DD63-4D96-85C7-6E52189F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35415-0C4E-4A1B-827D-D23F8338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EBFD1-FBF4-4EB9-98C5-FBBA62D9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70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41E38-D186-451F-8ACB-4BCDFF80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C265C-86E6-46CC-B39D-5B84E9A18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0A7458-1E3F-43E9-98BD-1363C70F3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9728B7-FDAF-4F77-A922-26E79E91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85D0C7-94BB-49FE-B2AF-B096E70C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1666B7-B7D3-4A78-9EAE-5E1D282F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87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15B15-4AB8-40BE-A92A-EC542364C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D9E3FF-6B9C-4550-998F-F92351DCC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A02A83-57E8-41D4-A6BE-85F05002B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6AFE6E-D323-4AE7-9240-860497110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EB4668-327F-4C33-B144-189D49578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60B09-91F5-41B1-A2E4-72FD4922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7FF535-4DD8-4C32-8C6E-BBFFFEDD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33B98-0146-4597-8786-16B96513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6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EF6A4-BC30-45EE-99A3-AEFEB3C9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7FC4F9-0365-4B87-B5A6-8EB9FFA3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16F30D-71AC-4D24-BBAA-53C9B607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970178-70D2-470E-86CF-C6D051DE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28DD6C-33B5-45E7-BAB5-71FAEDB7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F55032-760A-4EDB-9382-0A99772B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0F680-1563-4632-8B5F-404362CC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69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0B53E-078C-48A9-886B-E7C1D40B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DB155-0F69-40CE-8932-10E0019B7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D4BA53-F9EB-4335-8EC6-F51B4798B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446998-8CD2-4864-B16E-C38F31DF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CBAAFE-F5B5-4B12-AE28-E40FDC9C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09426F-E028-4A97-B015-50A94A32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5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F6C19-0CFA-462A-A8EB-D8162E91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6E3F09-4D75-489F-8474-E3DF02EF5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B0626B-FBEF-4B3F-846B-DD4A81A39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DBE026-7499-40A9-A80A-763DA26B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31037C-DB8D-4E55-B03A-89CC3AA9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14A25F-C438-4BE4-86F7-2FC1576B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49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4F69FE-811F-46BD-87B5-341CBB8C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4DACD5-E664-46A2-9B25-33CEA1035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D4546-417E-4B90-A514-EEB69C5EB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384-989F-4B75-9DC3-690057E58E54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3CF752-A51C-4FA5-900E-F035263D9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E3626-AF53-42F5-A772-2BC942C9A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0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A635B-66DE-4C7E-A3AF-12776D1E5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812" y="313923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级联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模型的放疗危及器官自动分割</a:t>
            </a:r>
            <a:b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石军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中国科学技术大学计算机科学与技术学院</a:t>
            </a:r>
            <a:b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赵敏帆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中国科学技术大学计算机科学与技术学院</a:t>
            </a:r>
            <a:b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2020 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中国图像图形学报</a:t>
            </a:r>
          </a:p>
        </p:txBody>
      </p:sp>
    </p:spTree>
    <p:extLst>
      <p:ext uri="{BB962C8B-B14F-4D97-AF65-F5344CB8AC3E}">
        <p14:creationId xmlns:p14="http://schemas.microsoft.com/office/powerpoint/2010/main" val="2996662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72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173"/>
            <a:ext cx="3526766" cy="115312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4FB8A3-EF9C-4585-825E-0EDFB0CAEB73}"/>
              </a:ext>
            </a:extLst>
          </p:cNvPr>
          <p:cNvSpPr txBox="1"/>
          <p:nvPr/>
        </p:nvSpPr>
        <p:spPr>
          <a:xfrm>
            <a:off x="1759788" y="1796357"/>
            <a:ext cx="9753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合并分类器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6CC7FE-BFA1-4285-A2D3-F6C4C7E2E595}"/>
              </a:ext>
            </a:extLst>
          </p:cNvPr>
          <p:cNvSpPr txBox="1"/>
          <p:nvPr/>
        </p:nvSpPr>
        <p:spPr>
          <a:xfrm>
            <a:off x="1779352" y="2776606"/>
            <a:ext cx="88901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泛化能力弱，临床需求不够</a:t>
            </a:r>
          </a:p>
        </p:txBody>
      </p:sp>
    </p:spTree>
    <p:extLst>
      <p:ext uri="{BB962C8B-B14F-4D97-AF65-F5344CB8AC3E}">
        <p14:creationId xmlns:p14="http://schemas.microsoft.com/office/powerpoint/2010/main" val="3456751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2906154" y="20253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407" y="1983873"/>
            <a:ext cx="7223185" cy="2890254"/>
          </a:xfrm>
        </p:spPr>
        <p:txBody>
          <a:bodyPr>
            <a:noAutofit/>
          </a:bodyPr>
          <a:lstStyle/>
          <a:p>
            <a:pPr algn="ctr"/>
            <a:r>
              <a:rPr lang="en-US" altLang="zh-C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Thank you</a:t>
            </a:r>
            <a:endParaRPr lang="zh-CN" alt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81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72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173"/>
            <a:ext cx="3526766" cy="115312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4FB8A3-EF9C-4585-825E-0EDFB0CAEB73}"/>
              </a:ext>
            </a:extLst>
          </p:cNvPr>
          <p:cNvSpPr txBox="1"/>
          <p:nvPr/>
        </p:nvSpPr>
        <p:spPr>
          <a:xfrm>
            <a:off x="1759788" y="1796357"/>
            <a:ext cx="975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Task: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精准勾画放疗中的危及器官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6CC7FE-BFA1-4285-A2D3-F6C4C7E2E595}"/>
              </a:ext>
            </a:extLst>
          </p:cNvPr>
          <p:cNvSpPr txBox="1"/>
          <p:nvPr/>
        </p:nvSpPr>
        <p:spPr>
          <a:xfrm>
            <a:off x="1779352" y="2770350"/>
            <a:ext cx="88901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级联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模型，先分类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VGG16)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再分割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U-net).</a:t>
            </a:r>
            <a:endParaRPr lang="zh-CN" altLang="en-US" sz="2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2C85C84-9E58-4596-BE1F-4FD6792B57B4}"/>
              </a:ext>
            </a:extLst>
          </p:cNvPr>
          <p:cNvSpPr txBox="1"/>
          <p:nvPr/>
        </p:nvSpPr>
        <p:spPr>
          <a:xfrm>
            <a:off x="1779352" y="3746487"/>
            <a:ext cx="88901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Domain: 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宫颈癌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CT.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B8AC35-1406-4F55-8F20-84A4718F4C5A}"/>
              </a:ext>
            </a:extLst>
          </p:cNvPr>
          <p:cNvSpPr txBox="1"/>
          <p:nvPr/>
        </p:nvSpPr>
        <p:spPr>
          <a:xfrm>
            <a:off x="1779352" y="4657898"/>
            <a:ext cx="88901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 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缓解标注稀疏，临近器官对比度低的问题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4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CCDD531-A642-47A9-92D3-44BAEF4F6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924" y="2695259"/>
            <a:ext cx="10258425" cy="4276725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72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172"/>
            <a:ext cx="4439024" cy="1176803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4FB8A3-EF9C-4585-825E-0EDFB0CAEB73}"/>
              </a:ext>
            </a:extLst>
          </p:cNvPr>
          <p:cNvSpPr txBox="1"/>
          <p:nvPr/>
        </p:nvSpPr>
        <p:spPr>
          <a:xfrm>
            <a:off x="1779352" y="1800249"/>
            <a:ext cx="975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灰度截断，归一化，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阈值分割，高级形态学方法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9515C1-4C2A-44AA-815E-C5228189D794}"/>
              </a:ext>
            </a:extLst>
          </p:cNvPr>
          <p:cNvSpPr txBox="1"/>
          <p:nvPr/>
        </p:nvSpPr>
        <p:spPr>
          <a:xfrm>
            <a:off x="1779352" y="6005105"/>
            <a:ext cx="975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92BED8-D400-4563-A073-03C4691F70AD}"/>
              </a:ext>
            </a:extLst>
          </p:cNvPr>
          <p:cNvSpPr txBox="1"/>
          <p:nvPr/>
        </p:nvSpPr>
        <p:spPr>
          <a:xfrm>
            <a:off x="1779352" y="2316114"/>
            <a:ext cx="93428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去噪，归一化样本空间，提高对比度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8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39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173"/>
            <a:ext cx="4445000" cy="132556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VGG16 Classifier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AE7195-7AF0-420D-981F-C1B510C9A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01247"/>
            <a:ext cx="6575046" cy="56089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C9A2A7C-461D-46EB-8D4E-A87B4B8194AD}"/>
              </a:ext>
            </a:extLst>
          </p:cNvPr>
          <p:cNvSpPr txBox="1"/>
          <p:nvPr/>
        </p:nvSpPr>
        <p:spPr>
          <a:xfrm>
            <a:off x="7941540" y="2673072"/>
            <a:ext cx="453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层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C2EEDC-590F-4C0A-AADE-1C4BE5734671}"/>
              </a:ext>
            </a:extLst>
          </p:cNvPr>
          <p:cNvSpPr txBox="1"/>
          <p:nvPr/>
        </p:nvSpPr>
        <p:spPr>
          <a:xfrm>
            <a:off x="7941540" y="3339389"/>
            <a:ext cx="453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全局最大池化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D33EF22-8DB5-44D1-B7EC-6F9DB6B3790E}"/>
              </a:ext>
            </a:extLst>
          </p:cNvPr>
          <p:cNvSpPr txBox="1"/>
          <p:nvPr/>
        </p:nvSpPr>
        <p:spPr>
          <a:xfrm>
            <a:off x="7941540" y="4475834"/>
            <a:ext cx="453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参数量缩小为原来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0.35%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3F3C47-0E9D-4589-9122-B5CE96A7FE44}"/>
              </a:ext>
            </a:extLst>
          </p:cNvPr>
          <p:cNvSpPr txBox="1"/>
          <p:nvPr/>
        </p:nvSpPr>
        <p:spPr>
          <a:xfrm>
            <a:off x="7941540" y="3952614"/>
            <a:ext cx="453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cross-entropy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73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39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173"/>
            <a:ext cx="4445000" cy="1325562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Segmentation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9A2A7C-461D-46EB-8D4E-A87B4B8194AD}"/>
              </a:ext>
            </a:extLst>
          </p:cNvPr>
          <p:cNvSpPr txBox="1"/>
          <p:nvPr/>
        </p:nvSpPr>
        <p:spPr>
          <a:xfrm>
            <a:off x="7941540" y="2673072"/>
            <a:ext cx="453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C2EEDC-590F-4C0A-AADE-1C4BE5734671}"/>
              </a:ext>
            </a:extLst>
          </p:cNvPr>
          <p:cNvSpPr txBox="1"/>
          <p:nvPr/>
        </p:nvSpPr>
        <p:spPr>
          <a:xfrm>
            <a:off x="7941540" y="3327436"/>
            <a:ext cx="453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Bilinear Interpolation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8EE5676-D3E9-4518-8E75-A17302B21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83" y="1216189"/>
            <a:ext cx="7114157" cy="557903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8920459-4A51-4EF3-8EFE-C61394FAE644}"/>
              </a:ext>
            </a:extLst>
          </p:cNvPr>
          <p:cNvSpPr txBox="1"/>
          <p:nvPr/>
        </p:nvSpPr>
        <p:spPr>
          <a:xfrm>
            <a:off x="7941540" y="3928164"/>
            <a:ext cx="453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4AC616-1640-4001-A737-38B5AF9F7B5C}"/>
              </a:ext>
            </a:extLst>
          </p:cNvPr>
          <p:cNvSpPr txBox="1"/>
          <p:nvPr/>
        </p:nvSpPr>
        <p:spPr>
          <a:xfrm>
            <a:off x="7941540" y="4528892"/>
            <a:ext cx="453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Dice Loss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738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72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173"/>
            <a:ext cx="3526766" cy="115312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4FB8A3-EF9C-4585-825E-0EDFB0CAEB73}"/>
              </a:ext>
            </a:extLst>
          </p:cNvPr>
          <p:cNvSpPr txBox="1"/>
          <p:nvPr/>
        </p:nvSpPr>
        <p:spPr>
          <a:xfrm>
            <a:off x="1759788" y="1796357"/>
            <a:ext cx="975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中科大第一附属医院肿瘤放射科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6CC7FE-BFA1-4285-A2D3-F6C4C7E2E595}"/>
              </a:ext>
            </a:extLst>
          </p:cNvPr>
          <p:cNvSpPr txBox="1"/>
          <p:nvPr/>
        </p:nvSpPr>
        <p:spPr>
          <a:xfrm>
            <a:off x="1779352" y="2776606"/>
            <a:ext cx="88901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Scale: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名患者，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种危机器官，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17070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张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切片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2C85C84-9E58-4596-BE1F-4FD6792B57B4}"/>
              </a:ext>
            </a:extLst>
          </p:cNvPr>
          <p:cNvSpPr txBox="1"/>
          <p:nvPr/>
        </p:nvSpPr>
        <p:spPr>
          <a:xfrm>
            <a:off x="1779352" y="3746487"/>
            <a:ext cx="88901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Gold Standard: 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专业放射医疗医师手动标注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27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8C2AA6-2F0F-49E1-A228-4A502D185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482166"/>
            <a:ext cx="6763870" cy="5256018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39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173"/>
            <a:ext cx="4445000" cy="132556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Classifier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9A2A7C-461D-46EB-8D4E-A87B4B8194AD}"/>
              </a:ext>
            </a:extLst>
          </p:cNvPr>
          <p:cNvSpPr txBox="1"/>
          <p:nvPr/>
        </p:nvSpPr>
        <p:spPr>
          <a:xfrm>
            <a:off x="7732363" y="1972228"/>
            <a:ext cx="4536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骨骼组织轮廓明显，对比度高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C2EEDC-590F-4C0A-AADE-1C4BE5734671}"/>
              </a:ext>
            </a:extLst>
          </p:cNvPr>
          <p:cNvSpPr txBox="1"/>
          <p:nvPr/>
        </p:nvSpPr>
        <p:spPr>
          <a:xfrm>
            <a:off x="7732363" y="3036181"/>
            <a:ext cx="453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直肠形态多变，不规则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3F3C47-0E9D-4589-9122-B5CE96A7FE44}"/>
              </a:ext>
            </a:extLst>
          </p:cNvPr>
          <p:cNvSpPr txBox="1"/>
          <p:nvPr/>
        </p:nvSpPr>
        <p:spPr>
          <a:xfrm>
            <a:off x="7732363" y="3885890"/>
            <a:ext cx="453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8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39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173"/>
            <a:ext cx="6220012" cy="138598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Segmentation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75CE52-B092-49B4-BB94-FC99EE767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62" y="1472547"/>
            <a:ext cx="7503220" cy="41692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8B566C6-DC3D-4EC3-AF88-41013518458E}"/>
              </a:ext>
            </a:extLst>
          </p:cNvPr>
          <p:cNvSpPr txBox="1"/>
          <p:nvPr/>
        </p:nvSpPr>
        <p:spPr>
          <a:xfrm>
            <a:off x="8449744" y="3429000"/>
            <a:ext cx="453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Dice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提高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4.1%-6.6%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783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39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173"/>
            <a:ext cx="6220012" cy="138598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Result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8EF32C5-1277-4355-9186-F30B89A43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646" y="1285333"/>
            <a:ext cx="6276708" cy="557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257</Words>
  <Application>Microsoft Office PowerPoint</Application>
  <PresentationFormat>宽屏</PresentationFormat>
  <Paragraphs>44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黑体</vt:lpstr>
      <vt:lpstr>宋体</vt:lpstr>
      <vt:lpstr>Arial</vt:lpstr>
      <vt:lpstr>Times New Roman</vt:lpstr>
      <vt:lpstr>Wingdings</vt:lpstr>
      <vt:lpstr>Office 主题​​</vt:lpstr>
      <vt:lpstr> 2D级联CNN模型的放疗危及器官自动分割      石军, 中国科学技术大学计算机科学与技术学院  赵敏帆,中国科学技术大学计算机科学与技术学院    2020 中国图像图形学报</vt:lpstr>
      <vt:lpstr>Background</vt:lpstr>
      <vt:lpstr>Data preprocessing</vt:lpstr>
      <vt:lpstr>VGG16 Classifier</vt:lpstr>
      <vt:lpstr>Unet Segmentation</vt:lpstr>
      <vt:lpstr>Dataset</vt:lpstr>
      <vt:lpstr>Result Of Classifier</vt:lpstr>
      <vt:lpstr>Result Of Segmentation</vt:lpstr>
      <vt:lpstr>Visualization Result</vt:lpstr>
      <vt:lpstr>Improvement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DU-Net: Convolutional Network for the Detection of Arterial Calcifications in Mammograms      Manal AlGhamdi, Member, IEEE,   Mohamed Abdel-Mottaleb, Fellow, IEEE,   and Fernando Collado-Mesa</dc:title>
  <dc:creator>陈 开一</dc:creator>
  <cp:lastModifiedBy>陈 开一</cp:lastModifiedBy>
  <cp:revision>56</cp:revision>
  <dcterms:created xsi:type="dcterms:W3CDTF">2020-10-10T10:30:03Z</dcterms:created>
  <dcterms:modified xsi:type="dcterms:W3CDTF">2020-11-04T07:42:17Z</dcterms:modified>
</cp:coreProperties>
</file>