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304" r:id="rId5"/>
    <p:sldId id="290" r:id="rId6"/>
    <p:sldId id="305" r:id="rId7"/>
    <p:sldId id="300" r:id="rId8"/>
    <p:sldId id="306" r:id="rId9"/>
    <p:sldId id="307" r:id="rId10"/>
    <p:sldId id="308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91"/>
  </p:normalViewPr>
  <p:slideViewPr>
    <p:cSldViewPr snapToGrid="0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94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EEA59-8830-49F5-9749-720F3645F22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01C8-5558-45AA-AE4C-DDDA8E8C7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32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RP</a:t>
            </a:r>
            <a:r>
              <a:rPr lang="zh-CN" altLang="en-US" dirty="0"/>
              <a:t> </a:t>
            </a:r>
            <a:r>
              <a:rPr lang="en-US" altLang="zh-CN" dirty="0"/>
              <a:t>Shortcomings</a:t>
            </a:r>
            <a:r>
              <a:rPr lang="zh-CN" altLang="en-US" dirty="0"/>
              <a:t>：</a:t>
            </a:r>
            <a:r>
              <a:rPr lang="en-US" altLang="zh-CN" dirty="0"/>
              <a:t>1.relative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multi</a:t>
            </a:r>
            <a:r>
              <a:rPr lang="zh-CN" altLang="en-US" dirty="0"/>
              <a:t> </a:t>
            </a:r>
            <a:r>
              <a:rPr lang="en-US" altLang="zh-CN" dirty="0"/>
              <a:t>result. 2.CNN learn trivial features. 3. not whole picture.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2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2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5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36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7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7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6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8778-4800-4126-8921-97E798B4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E7F0E-46E2-4EF4-9F09-A1950C04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6A8E2-71E2-44EE-BDA5-2A0FBFBD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FE6EA-0860-453E-9190-62D987AC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C4C43-C3F9-4C7A-8C15-5BC1E593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4FD2-34E7-4D90-85AD-EC11215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1DBDA-2AA7-4AA6-BADE-92B58432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B448D-7B2E-4028-A4E3-E613EF5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2FA4C-4C88-4494-ACAB-01B3B83B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CBE3B-5C40-47A6-9F5A-75C5C93C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C5AAEF-5AA7-4743-B54D-4E7AC60DD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9593D-D62A-4550-9F11-9934B7F1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B1A2E-E6C3-44CB-837B-6107F21C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21172-5801-4E25-9E04-C60A47AE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14B7-363A-473F-8BB1-3F48586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B81D-BB21-4A5C-BDFF-006BE735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0E6C4-01B7-4971-A03F-061CD590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15D53-6E77-4216-9699-D0BBE0E3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B7AF5-F10F-4573-AF47-7103323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7322-1D24-44C0-A5A3-9CDB267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6AD7-C7E1-4B8D-82DE-28E59B1B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A936D-07A8-49C2-AED5-180854E8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B09D-DD63-4D96-85C7-6E52189F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35415-0C4E-4A1B-827D-D23F8338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BFD1-FBF4-4EB9-98C5-FBBA62D9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0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1E38-D186-451F-8ACB-4BCDFF80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C265C-86E6-46CC-B39D-5B84E9A18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0A7458-1E3F-43E9-98BD-1363C70F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28B7-FDAF-4F77-A922-26E79E9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5D0C7-94BB-49FE-B2AF-B096E70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666B7-B7D3-4A78-9EAE-5E1D282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5B15-4AB8-40BE-A92A-EC542364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9E3FF-6B9C-4550-998F-F92351DC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02A83-57E8-41D4-A6BE-85F05002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AFE6E-D323-4AE7-9240-860497110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B4668-327F-4C33-B144-189D49578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60B09-91F5-41B1-A2E4-72FD49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FF535-4DD8-4C32-8C6E-BBFFFEDD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33B98-0146-4597-8786-16B96513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F6A4-BC30-45EE-99A3-AEFEB3C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FC4F9-0365-4B87-B5A6-8EB9FFA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F30D-71AC-4D24-BBAA-53C9B607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70178-70D2-470E-86CF-C6D051D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8DD6C-33B5-45E7-BAB5-71FAED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55032-760A-4EDB-9382-0A99772B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0F680-1563-4632-8B5F-404362C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53E-078C-48A9-886B-E7C1D40B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B155-0F69-40CE-8932-10E0019B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4BA53-F9EB-4335-8EC6-F51B4798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6998-8CD2-4864-B16E-C38F31DF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BAAFE-F5B5-4B12-AE28-E40FDC9C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9426F-E028-4A97-B015-50A94A32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F6C19-0CFA-462A-A8EB-D8162E91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E3F09-4D75-489F-8474-E3DF02EF5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0626B-FBEF-4B3F-846B-DD4A81A3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BE026-7499-40A9-A80A-763DA26B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1037C-DB8D-4E55-B03A-89CC3AA9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4A25F-C438-4BE4-86F7-2FC1576B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F69FE-811F-46BD-87B5-341CBB8C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DACD5-E664-46A2-9B25-33CEA103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D4546-417E-4B90-A514-EEB69C5EB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384-989F-4B75-9DC3-690057E58E54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CF752-A51C-4FA5-900E-F035263D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E3626-AF53-42F5-A772-2BC942C9A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635B-66DE-4C7E-A3AF-12776D1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2" y="31392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Region-Aware Convolution 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Xijun Wang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Beijing Academy of Artificial Intelligence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495221DF-004A-844B-B7DB-14E5608CD34E}"/>
              </a:ext>
            </a:extLst>
          </p:cNvPr>
          <p:cNvSpPr txBox="1"/>
          <p:nvPr/>
        </p:nvSpPr>
        <p:spPr>
          <a:xfrm>
            <a:off x="838198" y="2247131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DRConv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ntirely become substitute of standard convolution in any existing networks 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D625FD-D77D-0F44-881E-EA44926CC020}"/>
              </a:ext>
            </a:extLst>
          </p:cNvPr>
          <p:cNvSpPr txBox="1"/>
          <p:nvPr/>
        </p:nvSpPr>
        <p:spPr>
          <a:xfrm>
            <a:off x="838198" y="293346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DRConv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translation-invariance.</a:t>
            </a: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D4D0361A-F45E-FC4D-8871-23F72D8F099C}"/>
              </a:ext>
            </a:extLst>
          </p:cNvPr>
          <p:cNvSpPr txBox="1"/>
          <p:nvPr/>
        </p:nvSpPr>
        <p:spPr>
          <a:xfrm>
            <a:off x="838198" y="3603795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effective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80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975" y="2647241"/>
            <a:ext cx="5200049" cy="18583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(Q&amp;A)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8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Params sharing, translation-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invariance.x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CC7FE-BFA1-4285-A2D3-F6C4C7E2E595}"/>
              </a:ext>
            </a:extLst>
          </p:cNvPr>
          <p:cNvSpPr txBox="1"/>
          <p:nvPr/>
        </p:nvSpPr>
        <p:spPr>
          <a:xfrm>
            <a:off x="1759787" y="2478494"/>
            <a:ext cx="932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and depth increased, cost 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optimazation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D1A92B-3385-411C-A948-336119A07DD4}"/>
              </a:ext>
            </a:extLst>
          </p:cNvPr>
          <p:cNvSpPr txBox="1"/>
          <p:nvPr/>
        </p:nvSpPr>
        <p:spPr>
          <a:xfrm>
            <a:off x="1759787" y="3172584"/>
            <a:ext cx="988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Conv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R-FCN, etc. (Large parameters &amp; destroys translation-invariance.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9">
            <a:extLst>
              <a:ext uri="{FF2B5EF4-FFF2-40B4-BE49-F238E27FC236}">
                <a16:creationId xmlns:a16="http://schemas.microsoft.com/office/drawing/2014/main" id="{2F5C75E1-CF3C-C04F-8994-940B09678DF5}"/>
              </a:ext>
            </a:extLst>
          </p:cNvPr>
          <p:cNvSpPr txBox="1"/>
          <p:nvPr/>
        </p:nvSpPr>
        <p:spPr>
          <a:xfrm>
            <a:off x="1759787" y="4008157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Mechanism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Attention,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CondConv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(Weak robustness)  </a:t>
            </a:r>
          </a:p>
        </p:txBody>
      </p:sp>
    </p:spTree>
    <p:extLst>
      <p:ext uri="{BB962C8B-B14F-4D97-AF65-F5344CB8AC3E}">
        <p14:creationId xmlns:p14="http://schemas.microsoft.com/office/powerpoint/2010/main" val="12183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 learnable guided mask module to automatically generate the filters’      	              region-sharing-pattern.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2. divide spatial dimension into several regions and only one filter is shared         	              within each region.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3.</a:t>
            </a: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for different samples and different regions are dynamically generated     	              based on the corresponding input features.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26D6CF-AA1A-4249-BE48-B7FEC8B5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47" y="3711394"/>
            <a:ext cx="4697905" cy="31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860972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Region-Aware Conv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4FB8A3-EF9C-4585-825E-0EDFB0CAEB73}"/>
                  </a:ext>
                </a:extLst>
              </p:cNvPr>
              <p:cNvSpPr txBox="1"/>
              <p:nvPr/>
            </p:nvSpPr>
            <p:spPr>
              <a:xfrm>
                <a:off x="1759789" y="1615657"/>
                <a:ext cx="9753600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4FB8A3-EF9C-4585-825E-0EDFB0CA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9" y="1615657"/>
                <a:ext cx="9753600" cy="401135"/>
              </a:xfrm>
              <a:prstGeom prst="rect">
                <a:avLst/>
              </a:prstGeom>
              <a:blipFill>
                <a:blip r:embed="rId3"/>
                <a:stretch>
                  <a:fillRect l="-520"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8">
                <a:extLst>
                  <a:ext uri="{FF2B5EF4-FFF2-40B4-BE49-F238E27FC236}">
                    <a16:creationId xmlns:a16="http://schemas.microsoft.com/office/drawing/2014/main" id="{61E477C9-D394-DA4E-A766-17E8CC7B6950}"/>
                  </a:ext>
                </a:extLst>
              </p:cNvPr>
              <p:cNvSpPr txBox="1"/>
              <p:nvPr/>
            </p:nvSpPr>
            <p:spPr>
              <a:xfrm>
                <a:off x="1759789" y="2464551"/>
                <a:ext cx="9753600" cy="476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Standard: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∗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8">
                <a:extLst>
                  <a:ext uri="{FF2B5EF4-FFF2-40B4-BE49-F238E27FC236}">
                    <a16:creationId xmlns:a16="http://schemas.microsoft.com/office/drawing/2014/main" id="{61E477C9-D394-DA4E-A766-17E8CC7B6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9" y="2464551"/>
                <a:ext cx="9753600" cy="476669"/>
              </a:xfrm>
              <a:prstGeom prst="rect">
                <a:avLst/>
              </a:prstGeom>
              <a:blipFill>
                <a:blip r:embed="rId4"/>
                <a:stretch>
                  <a:fillRect l="-520" t="-82051" b="-14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8">
                <a:extLst>
                  <a:ext uri="{FF2B5EF4-FFF2-40B4-BE49-F238E27FC236}">
                    <a16:creationId xmlns:a16="http://schemas.microsoft.com/office/drawing/2014/main" id="{5292DA67-D3DF-5241-B701-0481C09DC36E}"/>
                  </a:ext>
                </a:extLst>
              </p:cNvPr>
              <p:cNvSpPr txBox="1"/>
              <p:nvPr/>
            </p:nvSpPr>
            <p:spPr>
              <a:xfrm>
                <a:off x="1759789" y="3375935"/>
                <a:ext cx="9753600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Local: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∗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8">
                <a:extLst>
                  <a:ext uri="{FF2B5EF4-FFF2-40B4-BE49-F238E27FC236}">
                    <a16:creationId xmlns:a16="http://schemas.microsoft.com/office/drawing/2014/main" id="{5292DA67-D3DF-5241-B701-0481C09D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9" y="3375935"/>
                <a:ext cx="9753600" cy="489686"/>
              </a:xfrm>
              <a:prstGeom prst="rect">
                <a:avLst/>
              </a:prstGeom>
              <a:blipFill>
                <a:blip r:embed="rId5"/>
                <a:stretch>
                  <a:fillRect l="-520" t="-80000" b="-1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8">
                <a:extLst>
                  <a:ext uri="{FF2B5EF4-FFF2-40B4-BE49-F238E27FC236}">
                    <a16:creationId xmlns:a16="http://schemas.microsoft.com/office/drawing/2014/main" id="{65F99613-41AC-1742-BE1F-3F43C7684291}"/>
                  </a:ext>
                </a:extLst>
              </p:cNvPr>
              <p:cNvSpPr txBox="1"/>
              <p:nvPr/>
            </p:nvSpPr>
            <p:spPr>
              <a:xfrm>
                <a:off x="1759789" y="4210760"/>
                <a:ext cx="9753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DRConv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8">
                <a:extLst>
                  <a:ext uri="{FF2B5EF4-FFF2-40B4-BE49-F238E27FC236}">
                    <a16:creationId xmlns:a16="http://schemas.microsoft.com/office/drawing/2014/main" id="{65F99613-41AC-1742-BE1F-3F43C768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9" y="4210760"/>
                <a:ext cx="9753600" cy="400110"/>
              </a:xfrm>
              <a:prstGeom prst="rect">
                <a:avLst/>
              </a:prstGeom>
              <a:blipFill>
                <a:blip r:embed="rId6"/>
                <a:stretch>
                  <a:fillRect l="-520"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8">
                <a:extLst>
                  <a:ext uri="{FF2B5EF4-FFF2-40B4-BE49-F238E27FC236}">
                    <a16:creationId xmlns:a16="http://schemas.microsoft.com/office/drawing/2014/main" id="{B4EAC32E-6D82-704A-9B8D-700FB980D30A}"/>
                  </a:ext>
                </a:extLst>
              </p:cNvPr>
              <p:cNvSpPr txBox="1"/>
              <p:nvPr/>
            </p:nvSpPr>
            <p:spPr>
              <a:xfrm>
                <a:off x="1324362" y="4762596"/>
                <a:ext cx="9753600" cy="959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∗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8">
                <a:extLst>
                  <a:ext uri="{FF2B5EF4-FFF2-40B4-BE49-F238E27FC236}">
                    <a16:creationId xmlns:a16="http://schemas.microsoft.com/office/drawing/2014/main" id="{B4EAC32E-6D82-704A-9B8D-700FB980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62" y="4762596"/>
                <a:ext cx="9753600" cy="959493"/>
              </a:xfrm>
              <a:prstGeom prst="rect">
                <a:avLst/>
              </a:prstGeom>
              <a:blipFill>
                <a:blip r:embed="rId7"/>
                <a:stretch>
                  <a:fillRect t="-96104" b="-150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38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860972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Learnable guided mask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4FB8A3-EF9C-4585-825E-0EDFB0CAEB73}"/>
                  </a:ext>
                </a:extLst>
              </p:cNvPr>
              <p:cNvSpPr txBox="1"/>
              <p:nvPr/>
            </p:nvSpPr>
            <p:spPr>
              <a:xfrm>
                <a:off x="1759789" y="1615657"/>
                <a:ext cx="4602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4FB8A3-EF9C-4585-825E-0EDFB0CA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9" y="1615657"/>
                <a:ext cx="4602911" cy="400110"/>
              </a:xfrm>
              <a:prstGeom prst="rect">
                <a:avLst/>
              </a:prstGeom>
              <a:blipFill>
                <a:blip r:embed="rId3"/>
                <a:stretch>
                  <a:fillRect l="-1099"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8">
                <a:extLst>
                  <a:ext uri="{FF2B5EF4-FFF2-40B4-BE49-F238E27FC236}">
                    <a16:creationId xmlns:a16="http://schemas.microsoft.com/office/drawing/2014/main" id="{B4EAC32E-6D82-704A-9B8D-700FB980D30A}"/>
                  </a:ext>
                </a:extLst>
              </p:cNvPr>
              <p:cNvSpPr txBox="1"/>
              <p:nvPr/>
            </p:nvSpPr>
            <p:spPr>
              <a:xfrm>
                <a:off x="1411379" y="2345892"/>
                <a:ext cx="5225210" cy="419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arg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8">
                <a:extLst>
                  <a:ext uri="{FF2B5EF4-FFF2-40B4-BE49-F238E27FC236}">
                    <a16:creationId xmlns:a16="http://schemas.microsoft.com/office/drawing/2014/main" id="{B4EAC32E-6D82-704A-9B8D-700FB980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9" y="2345892"/>
                <a:ext cx="5225210" cy="419089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A4620FF-7772-F24B-9B18-D8F4A9A90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646" y="1473199"/>
            <a:ext cx="5969878" cy="4608327"/>
          </a:xfrm>
          <a:prstGeom prst="rect">
            <a:avLst/>
          </a:prstGeom>
        </p:spPr>
      </p:pic>
      <p:sp>
        <p:nvSpPr>
          <p:cNvPr id="14" name="文本框 8">
            <a:extLst>
              <a:ext uri="{FF2B5EF4-FFF2-40B4-BE49-F238E27FC236}">
                <a16:creationId xmlns:a16="http://schemas.microsoft.com/office/drawing/2014/main" id="{AFE12099-A2A3-8B46-A38C-B43A36D2476F}"/>
              </a:ext>
            </a:extLst>
          </p:cNvPr>
          <p:cNvSpPr txBox="1"/>
          <p:nvPr/>
        </p:nvSpPr>
        <p:spPr>
          <a:xfrm>
            <a:off x="1759789" y="3230169"/>
            <a:ext cx="4602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hardmax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104C8B23-C3DB-D34A-BE6C-8A1C67AEE633}"/>
              </a:ext>
            </a:extLst>
          </p:cNvPr>
          <p:cNvSpPr txBox="1"/>
          <p:nvPr/>
        </p:nvSpPr>
        <p:spPr>
          <a:xfrm>
            <a:off x="1759789" y="3823088"/>
            <a:ext cx="4602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73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860972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filter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08989" y="3403738"/>
            <a:ext cx="4602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average pooling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08328-DD1E-784E-8F42-3DD24973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690" y="1641913"/>
            <a:ext cx="3660111" cy="48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9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Experiment-Classification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9FB5D-543C-9140-9689-74852D7B9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498600"/>
            <a:ext cx="8610600" cy="5359400"/>
          </a:xfrm>
          <a:prstGeom prst="rect">
            <a:avLst/>
          </a:prstGeom>
        </p:spPr>
      </p:pic>
      <p:sp>
        <p:nvSpPr>
          <p:cNvPr id="7" name="文本框 8">
            <a:extLst>
              <a:ext uri="{FF2B5EF4-FFF2-40B4-BE49-F238E27FC236}">
                <a16:creationId xmlns:a16="http://schemas.microsoft.com/office/drawing/2014/main" id="{BC1E60B6-685D-6E45-8B04-081AE4E73554}"/>
              </a:ext>
            </a:extLst>
          </p:cNvPr>
          <p:cNvSpPr txBox="1"/>
          <p:nvPr/>
        </p:nvSpPr>
        <p:spPr>
          <a:xfrm>
            <a:off x="9238594" y="3406224"/>
            <a:ext cx="3195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multiply-adds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Experiment-Face 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Recognization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188E3D-817A-4248-B695-6281731D2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81" y="2505624"/>
            <a:ext cx="7661037" cy="23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Experiment-Ablation Study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495221DF-004A-844B-B7DB-14E5608CD34E}"/>
              </a:ext>
            </a:extLst>
          </p:cNvPr>
          <p:cNvSpPr txBox="1"/>
          <p:nvPr/>
        </p:nvSpPr>
        <p:spPr>
          <a:xfrm>
            <a:off x="838198" y="1784404"/>
            <a:ext cx="2441030" cy="4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9A122-6DEB-F44D-9238-6AF0297F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300399"/>
            <a:ext cx="6681979" cy="3820721"/>
          </a:xfrm>
          <a:prstGeom prst="rect">
            <a:avLst/>
          </a:prstGeom>
        </p:spPr>
      </p:pic>
      <p:sp>
        <p:nvSpPr>
          <p:cNvPr id="7" name="文本框 8">
            <a:extLst>
              <a:ext uri="{FF2B5EF4-FFF2-40B4-BE49-F238E27FC236}">
                <a16:creationId xmlns:a16="http://schemas.microsoft.com/office/drawing/2014/main" id="{F82A8850-8658-F24E-ACE7-01FFC7A007CA}"/>
              </a:ext>
            </a:extLst>
          </p:cNvPr>
          <p:cNvSpPr txBox="1"/>
          <p:nvPr/>
        </p:nvSpPr>
        <p:spPr>
          <a:xfrm>
            <a:off x="7375631" y="1784404"/>
            <a:ext cx="2441030" cy="4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Size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6F96A-6361-FD44-A9BC-DED0E4627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774" y="2041804"/>
            <a:ext cx="2593056" cy="47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314</Words>
  <Application>Microsoft Macintosh PowerPoint</Application>
  <PresentationFormat>Widescreen</PresentationFormat>
  <Paragraphs>46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Dynamic Region-Aware Convolution         Jin Chen, Xijun Wang    Beijing Academy of Artificial Intelligence</vt:lpstr>
      <vt:lpstr>Background</vt:lpstr>
      <vt:lpstr>Introduction</vt:lpstr>
      <vt:lpstr>Method – Dynamic Region-Aware Conv</vt:lpstr>
      <vt:lpstr>Method – Learnable guided mask</vt:lpstr>
      <vt:lpstr>Method – Dynamic filter</vt:lpstr>
      <vt:lpstr>Experiment-Classification</vt:lpstr>
      <vt:lpstr>Experiment-Face Recognization</vt:lpstr>
      <vt:lpstr>Experiment-Ablation Study</vt:lpstr>
      <vt:lpstr>Conclusion</vt:lpstr>
      <vt:lpstr>Thank you (Q&amp;A)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DU-Net: Convolutional Network for the Detection of Arterial Calcifications in Mammograms      Manal AlGhamdi, Member, IEEE,   Mohamed Abdel-Mottaleb, Fellow, IEEE,   and Fernando Collado-Mesa </dc:title>
  <dc:creator>陈 开一</dc:creator>
  <cp:lastModifiedBy>陈 开一</cp:lastModifiedBy>
  <cp:revision>100</cp:revision>
  <dcterms:created xsi:type="dcterms:W3CDTF">2020-10-10T10:30:03Z</dcterms:created>
  <dcterms:modified xsi:type="dcterms:W3CDTF">2021-04-10T04:24:25Z</dcterms:modified>
</cp:coreProperties>
</file>