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303" r:id="rId4"/>
    <p:sldId id="304" r:id="rId5"/>
    <p:sldId id="305" r:id="rId6"/>
    <p:sldId id="306" r:id="rId7"/>
    <p:sldId id="307" r:id="rId8"/>
    <p:sldId id="309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28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291"/>
  </p:normalViewPr>
  <p:slideViewPr>
    <p:cSldViewPr snapToGrid="0">
      <p:cViewPr varScale="1">
        <p:scale>
          <a:sx n="121" d="100"/>
          <a:sy n="121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94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EEA59-8830-49F5-9749-720F3645F228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201C8-5558-45AA-AE4C-DDDA8E8C7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33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532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202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164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566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691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910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RP</a:t>
            </a:r>
            <a:r>
              <a:rPr lang="zh-CN" altLang="en-US" dirty="0"/>
              <a:t> </a:t>
            </a:r>
            <a:r>
              <a:rPr lang="en-US" altLang="zh-CN" dirty="0"/>
              <a:t>Shortcomings</a:t>
            </a:r>
            <a:r>
              <a:rPr lang="zh-CN" altLang="en-US" dirty="0"/>
              <a:t>：</a:t>
            </a:r>
            <a:r>
              <a:rPr lang="en-US" altLang="zh-CN" dirty="0"/>
              <a:t>1.relative</a:t>
            </a:r>
            <a:r>
              <a:rPr lang="zh-CN" altLang="en-US" dirty="0"/>
              <a:t> </a:t>
            </a:r>
            <a:r>
              <a:rPr lang="en-US" altLang="zh-CN" dirty="0"/>
              <a:t>position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multi</a:t>
            </a:r>
            <a:r>
              <a:rPr lang="zh-CN" altLang="en-US" dirty="0"/>
              <a:t> </a:t>
            </a:r>
            <a:r>
              <a:rPr lang="en-US" altLang="zh-CN" dirty="0"/>
              <a:t>result. 2.CNN learn trivial features. 3. not whole picture.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43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111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475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990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672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590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831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8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469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18778-4800-4126-8921-97E798B4A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8E7F0E-46E2-4EF4-9F09-A1950C041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6A8E2-71E2-44EE-BDA5-2A0FBFBD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4FE6EA-0860-453E-9190-62D987ACC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9C4C43-C3F9-4C7A-8C15-5BC1E593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96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34FD2-34E7-4D90-85AD-EC11215D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D1DBDA-2AA7-4AA6-BADE-92B584325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DB448D-7B2E-4028-A4E3-E613EF5B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22FA4C-4C88-4494-ACAB-01B3B83B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4CBE3B-5C40-47A6-9F5A-75C5C93C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73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C5AAEF-5AA7-4743-B54D-4E7AC60DD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C9593D-D62A-4550-9F11-9934B7F1D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5B1A2E-E6C3-44CB-837B-6107F21C4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021172-5801-4E25-9E04-C60A47AE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2414B7-363A-473F-8BB1-3F48586E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28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AB81D-BB21-4A5C-BDFF-006BE7359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0E6C4-01B7-4971-A03F-061CD5900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015D53-6E77-4216-9699-D0BBE0E36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EB7AF5-F10F-4573-AF47-71033239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C7322-1D24-44C0-A5A3-9CDB2673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24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D6AD7-C7E1-4B8D-82DE-28E59B1B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9A936D-07A8-49C2-AED5-180854E85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7BB09D-DD63-4D96-85C7-6E52189F9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B35415-0C4E-4A1B-827D-D23F83380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4EBFD1-FBF4-4EB9-98C5-FBBA62D9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70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41E38-D186-451F-8ACB-4BCDFF80E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7C265C-86E6-46CC-B39D-5B84E9A18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0A7458-1E3F-43E9-98BD-1363C70F3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9728B7-FDAF-4F77-A922-26E79E91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85D0C7-94BB-49FE-B2AF-B096E70C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1666B7-B7D3-4A78-9EAE-5E1D282F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87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15B15-4AB8-40BE-A92A-EC542364C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D9E3FF-6B9C-4550-998F-F92351DCC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A02A83-57E8-41D4-A6BE-85F05002B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6AFE6E-D323-4AE7-9240-860497110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EB4668-327F-4C33-B144-189D49578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60B09-91F5-41B1-A2E4-72FD49223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7FF535-4DD8-4C32-8C6E-BBFFFEDD0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33B98-0146-4597-8786-16B96513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96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EF6A4-BC30-45EE-99A3-AEFEB3C9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7FC4F9-0365-4B87-B5A6-8EB9FFA3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16F30D-71AC-4D24-BBAA-53C9B607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970178-70D2-470E-86CF-C6D051DE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28DD6C-33B5-45E7-BAB5-71FAEDB7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F55032-760A-4EDB-9382-0A99772B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40F680-1563-4632-8B5F-404362CC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69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0B53E-078C-48A9-886B-E7C1D40BA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DB155-0F69-40CE-8932-10E0019B7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D4BA53-F9EB-4335-8EC6-F51B4798B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446998-8CD2-4864-B16E-C38F31DF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CBAAFE-F5B5-4B12-AE28-E40FDC9C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09426F-E028-4A97-B015-50A94A32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953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F6C19-0CFA-462A-A8EB-D8162E919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6E3F09-4D75-489F-8474-E3DF02EF5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B0626B-FBEF-4B3F-846B-DD4A81A39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DBE026-7499-40A9-A80A-763DA26B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31037C-DB8D-4E55-B03A-89CC3AA9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14A25F-C438-4BE4-86F7-2FC1576B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49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4F69FE-811F-46BD-87B5-341CBB8C6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4DACD5-E664-46A2-9B25-33CEA1035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D4546-417E-4B90-A514-EEB69C5EB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384-989F-4B75-9DC3-690057E58E54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3CF752-A51C-4FA5-900E-F035263D9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5E3626-AF53-42F5-A772-2BC942C9A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10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-research/fixmatch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A635B-66DE-4C7E-A3AF-12776D1E5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7812" y="3552497"/>
            <a:ext cx="9069981" cy="1974334"/>
          </a:xfrm>
        </p:spPr>
        <p:txBody>
          <a:bodyPr>
            <a:normAutofit fontScale="90000"/>
          </a:bodyPr>
          <a:lstStyle/>
          <a:p>
            <a:b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FixMatch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Simplifying Semi-Supervised Learning with Consistency and Confidence </a:t>
            </a:r>
            <a:br>
              <a:rPr lang="en-US" sz="3600" dirty="0"/>
            </a:br>
            <a:b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200" dirty="0"/>
            </a:br>
            <a:br>
              <a:rPr lang="en-US" altLang="zh-CN" sz="2200" dirty="0"/>
            </a:br>
            <a:br>
              <a:rPr lang="en-US" altLang="zh-CN" sz="2200" dirty="0"/>
            </a:br>
            <a:br>
              <a:rPr lang="en-US" altLang="zh-CN" sz="2200" dirty="0"/>
            </a:br>
            <a:br>
              <a:rPr lang="en-US" altLang="zh-CN" sz="2200" dirty="0"/>
            </a:b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Kihyuk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Sohn, David Berthelot, Chun-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LiangLi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Search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Information Processing Systems </a:t>
            </a:r>
            <a:br>
              <a:rPr lang="en-US" sz="1800" dirty="0"/>
            </a:b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662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263760" cy="10853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Barely Supervised Learning Validation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4FB8A3-EF9C-4585-825E-0EDFB0CAEB73}"/>
              </a:ext>
            </a:extLst>
          </p:cNvPr>
          <p:cNvSpPr txBox="1"/>
          <p:nvPr/>
        </p:nvSpPr>
        <p:spPr>
          <a:xfrm>
            <a:off x="1759789" y="1784403"/>
            <a:ext cx="5713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idea: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 into 8 buckets(high-to-low).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0D6D2A-498F-3946-8DDE-F246D281A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789" y="2214931"/>
            <a:ext cx="5139614" cy="4277943"/>
          </a:xfrm>
          <a:prstGeom prst="rect">
            <a:avLst/>
          </a:prstGeom>
        </p:spPr>
      </p:pic>
      <p:sp>
        <p:nvSpPr>
          <p:cNvPr id="13" name="文本框 8">
            <a:extLst>
              <a:ext uri="{FF2B5EF4-FFF2-40B4-BE49-F238E27FC236}">
                <a16:creationId xmlns:a16="http://schemas.microsoft.com/office/drawing/2014/main" id="{6C4F869B-3C8A-9440-B18A-924539D39437}"/>
              </a:ext>
            </a:extLst>
          </p:cNvPr>
          <p:cNvSpPr txBox="1"/>
          <p:nvPr/>
        </p:nvSpPr>
        <p:spPr>
          <a:xfrm>
            <a:off x="7078371" y="2278440"/>
            <a:ext cx="4047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Reaches 78% accuracy.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8">
            <a:extLst>
              <a:ext uri="{FF2B5EF4-FFF2-40B4-BE49-F238E27FC236}">
                <a16:creationId xmlns:a16="http://schemas.microsoft.com/office/drawing/2014/main" id="{44D46106-EAD4-C74C-85A2-1975E6BF17BF}"/>
              </a:ext>
            </a:extLst>
          </p:cNvPr>
          <p:cNvSpPr txBox="1"/>
          <p:nvPr/>
        </p:nvSpPr>
        <p:spPr>
          <a:xfrm>
            <a:off x="7078371" y="3888476"/>
            <a:ext cx="4047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Reaches 65% accuracy.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8">
            <a:extLst>
              <a:ext uri="{FF2B5EF4-FFF2-40B4-BE49-F238E27FC236}">
                <a16:creationId xmlns:a16="http://schemas.microsoft.com/office/drawing/2014/main" id="{230860D1-960E-6F49-A76B-0A0B78F9287E}"/>
              </a:ext>
            </a:extLst>
          </p:cNvPr>
          <p:cNvSpPr txBox="1"/>
          <p:nvPr/>
        </p:nvSpPr>
        <p:spPr>
          <a:xfrm>
            <a:off x="7078371" y="5995800"/>
            <a:ext cx="4047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Reaches only 10% accuracy.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626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53600" cy="95655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 Study-sharpening and thresholding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A1A91F-DF6A-EC4A-8387-20C17CB33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779" y="1204528"/>
            <a:ext cx="8497614" cy="3554835"/>
          </a:xfrm>
          <a:prstGeom prst="rect">
            <a:avLst/>
          </a:prstGeom>
        </p:spPr>
      </p:pic>
      <p:sp>
        <p:nvSpPr>
          <p:cNvPr id="13" name="文本框 8">
            <a:extLst>
              <a:ext uri="{FF2B5EF4-FFF2-40B4-BE49-F238E27FC236}">
                <a16:creationId xmlns:a16="http://schemas.microsoft.com/office/drawing/2014/main" id="{406F1706-DFCA-5B4E-88AC-578E84185FDA}"/>
              </a:ext>
            </a:extLst>
          </p:cNvPr>
          <p:cNvSpPr txBox="1"/>
          <p:nvPr/>
        </p:nvSpPr>
        <p:spPr>
          <a:xfrm>
            <a:off x="1219200" y="5198655"/>
            <a:ext cx="975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Sharpening results in a new para but no better performance.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Threshold 0.95 is the best.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787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53600" cy="95655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 Study- learning rate decay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8968FF-B0E6-3F4E-95E8-1ED9B9278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319" y="1984459"/>
            <a:ext cx="6062962" cy="322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30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53600" cy="95655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 Study- Optimizer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1C9331-0A44-2E4D-A471-B40B4D25D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524" y="207627"/>
            <a:ext cx="5761476" cy="62852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B74D24-1B98-FB49-97E6-05561D33D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376" y="2042757"/>
            <a:ext cx="64389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15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标题 3">
                <a:extLst>
                  <a:ext uri="{FF2B5EF4-FFF2-40B4-BE49-F238E27FC236}">
                    <a16:creationId xmlns:a16="http://schemas.microsoft.com/office/drawing/2014/main" id="{A38045CB-0441-4366-A905-3E13F5E6688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6"/>
                <a:ext cx="9753600" cy="95655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Ablation Study- ratio </a:t>
                </a:r>
                <a14:m>
                  <m:oMath xmlns:m="http://schemas.openxmlformats.org/officeDocument/2006/math">
                    <m:r>
                      <a:rPr kumimoji="1" lang="en-US" altLang="zh-CN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&amp; weight decay</a:t>
                </a:r>
                <a:endParaRPr lang="zh-CN" alt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标题 3">
                <a:extLst>
                  <a:ext uri="{FF2B5EF4-FFF2-40B4-BE49-F238E27FC236}">
                    <a16:creationId xmlns:a16="http://schemas.microsoft.com/office/drawing/2014/main" id="{A38045CB-0441-4366-A905-3E13F5E668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6"/>
                <a:ext cx="9753600" cy="956552"/>
              </a:xfrm>
              <a:blipFill>
                <a:blip r:embed="rId3"/>
                <a:stretch>
                  <a:fillRect l="-2211" t="-1299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48A3FAE-2308-EA47-8D76-374C77B1B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538490"/>
            <a:ext cx="5142187" cy="37810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7ADB9D-A322-EB45-8B9C-DBF3BC8E3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1616" y="1620262"/>
            <a:ext cx="5013432" cy="367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40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53600" cy="95655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8">
            <a:extLst>
              <a:ext uri="{FF2B5EF4-FFF2-40B4-BE49-F238E27FC236}">
                <a16:creationId xmlns:a16="http://schemas.microsoft.com/office/drawing/2014/main" id="{0B3F2065-FF1B-1543-B166-06BE3E25CC2F}"/>
              </a:ext>
            </a:extLst>
          </p:cNvPr>
          <p:cNvSpPr txBox="1"/>
          <p:nvPr/>
        </p:nvSpPr>
        <p:spPr>
          <a:xfrm>
            <a:off x="838199" y="1488504"/>
            <a:ext cx="9753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1.Simple and able 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thoroughly investigate how it works.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.Great performance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</a:p>
          <a:p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0FE00570-841E-4940-955F-C1E32B739F7B}"/>
              </a:ext>
            </a:extLst>
          </p:cNvPr>
          <p:cNvSpPr txBox="1"/>
          <p:nvPr/>
        </p:nvSpPr>
        <p:spPr>
          <a:xfrm>
            <a:off x="838199" y="3543277"/>
            <a:ext cx="9753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不适合分割,会损坏细节信息.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.强数据增强部分对与灰度图不适用.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</a:p>
          <a:p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F7ACD4-2FC7-614D-B6D8-C18A83798C5A}"/>
              </a:ext>
            </a:extLst>
          </p:cNvPr>
          <p:cNvSpPr txBox="1"/>
          <p:nvPr/>
        </p:nvSpPr>
        <p:spPr>
          <a:xfrm>
            <a:off x="838199" y="5674074"/>
            <a:ext cx="975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https://github.com/google-research/fixmatch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05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975" y="2647241"/>
            <a:ext cx="5200049" cy="185833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US" altLang="zh-C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(Q&amp;A)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68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526766" cy="1153124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4FB8A3-EF9C-4585-825E-0EDFB0CAEB73}"/>
              </a:ext>
            </a:extLst>
          </p:cNvPr>
          <p:cNvSpPr txBox="1"/>
          <p:nvPr/>
        </p:nvSpPr>
        <p:spPr>
          <a:xfrm>
            <a:off x="1759789" y="1784404"/>
            <a:ext cx="975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Idea: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consistency regularization &amp; pseudo-labeling.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E6CC7FE-BFA1-4285-A2D3-F6C4C7E2E595}"/>
              </a:ext>
            </a:extLst>
          </p:cNvPr>
          <p:cNvSpPr txBox="1"/>
          <p:nvPr/>
        </p:nvSpPr>
        <p:spPr>
          <a:xfrm>
            <a:off x="1759787" y="2478494"/>
            <a:ext cx="8929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Perturbed versions results in same predictions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CD1A92B-3385-411C-A948-336119A07DD4}"/>
              </a:ext>
            </a:extLst>
          </p:cNvPr>
          <p:cNvSpPr txBox="1"/>
          <p:nvPr/>
        </p:nvSpPr>
        <p:spPr>
          <a:xfrm>
            <a:off x="1759787" y="3172584"/>
            <a:ext cx="8929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Pseudo-labeling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labels(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 of the outputs).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FAEE176-E122-4144-8F8D-C43A21077BB1}"/>
                  </a:ext>
                </a:extLst>
              </p:cNvPr>
              <p:cNvSpPr txBox="1"/>
              <p:nvPr/>
            </p:nvSpPr>
            <p:spPr>
              <a:xfrm>
                <a:off x="1855077" y="3838849"/>
                <a:ext cx="27589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kumimoji="1"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∈(1,…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kumimoji="1" lang="en-US" altLang="zh-CN" dirty="0"/>
                  <a:t> 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FAEE176-E122-4144-8F8D-C43A21077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077" y="3838849"/>
                <a:ext cx="2758964" cy="276999"/>
              </a:xfrm>
              <a:prstGeom prst="rect">
                <a:avLst/>
              </a:prstGeom>
              <a:blipFill>
                <a:blip r:embed="rId3"/>
                <a:stretch>
                  <a:fillRect l="-2740" t="-27273" b="-5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19">
                <a:extLst>
                  <a:ext uri="{FF2B5EF4-FFF2-40B4-BE49-F238E27FC236}">
                    <a16:creationId xmlns:a16="http://schemas.microsoft.com/office/drawing/2014/main" id="{F737E871-EC04-6A49-B02F-22226EF27AD4}"/>
                  </a:ext>
                </a:extLst>
              </p:cNvPr>
              <p:cNvSpPr txBox="1"/>
              <p:nvPr/>
            </p:nvSpPr>
            <p:spPr>
              <a:xfrm>
                <a:off x="4486476" y="3777293"/>
                <a:ext cx="39533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batch of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labeled examples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19">
                <a:extLst>
                  <a:ext uri="{FF2B5EF4-FFF2-40B4-BE49-F238E27FC236}">
                    <a16:creationId xmlns:a16="http://schemas.microsoft.com/office/drawing/2014/main" id="{F737E871-EC04-6A49-B02F-22226EF27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476" y="3777293"/>
                <a:ext cx="3953331" cy="400110"/>
              </a:xfrm>
              <a:prstGeom prst="rect">
                <a:avLst/>
              </a:prstGeom>
              <a:blipFill>
                <a:blip r:embed="rId4"/>
                <a:stretch>
                  <a:fillRect l="-1603" t="-9375" b="-28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7834F4-9F22-2D40-8B01-899D28E46FD8}"/>
                  </a:ext>
                </a:extLst>
              </p:cNvPr>
              <p:cNvSpPr txBox="1"/>
              <p:nvPr/>
            </p:nvSpPr>
            <p:spPr>
              <a:xfrm>
                <a:off x="1855077" y="4305058"/>
                <a:ext cx="27589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𝒰</m:t>
                    </m:r>
                  </m:oMath>
                </a14:m>
                <a:r>
                  <a:rPr kumimoji="1"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∈(1,…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kumimoji="1" lang="en-US" altLang="zh-CN" dirty="0"/>
                  <a:t> 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7834F4-9F22-2D40-8B01-899D28E46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077" y="4305058"/>
                <a:ext cx="2758964" cy="276999"/>
              </a:xfrm>
              <a:prstGeom prst="rect">
                <a:avLst/>
              </a:prstGeom>
              <a:blipFill>
                <a:blip r:embed="rId5"/>
                <a:stretch>
                  <a:fillRect l="-2740" t="-21739" b="-47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9">
                <a:extLst>
                  <a:ext uri="{FF2B5EF4-FFF2-40B4-BE49-F238E27FC236}">
                    <a16:creationId xmlns:a16="http://schemas.microsoft.com/office/drawing/2014/main" id="{142AE2B6-B3E8-884B-A511-934989180E98}"/>
                  </a:ext>
                </a:extLst>
              </p:cNvPr>
              <p:cNvSpPr txBox="1"/>
              <p:nvPr/>
            </p:nvSpPr>
            <p:spPr>
              <a:xfrm>
                <a:off x="4486475" y="4259168"/>
                <a:ext cx="39533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batch of </a:t>
                </a:r>
                <a14:m>
                  <m:oMath xmlns:m="http://schemas.openxmlformats.org/officeDocument/2006/math">
                    <m: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unlabeled examples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9">
                <a:extLst>
                  <a:ext uri="{FF2B5EF4-FFF2-40B4-BE49-F238E27FC236}">
                    <a16:creationId xmlns:a16="http://schemas.microsoft.com/office/drawing/2014/main" id="{142AE2B6-B3E8-884B-A511-934989180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475" y="4259168"/>
                <a:ext cx="3953331" cy="400110"/>
              </a:xfrm>
              <a:prstGeom prst="rect">
                <a:avLst/>
              </a:prstGeom>
              <a:blipFill>
                <a:blip r:embed="rId6"/>
                <a:stretch>
                  <a:fillRect l="-1603" t="-9375" b="-28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247456-8F67-C546-B303-D11C4A5498D8}"/>
                  </a:ext>
                </a:extLst>
              </p:cNvPr>
              <p:cNvSpPr txBox="1"/>
              <p:nvPr/>
            </p:nvSpPr>
            <p:spPr>
              <a:xfrm>
                <a:off x="1720918" y="4848488"/>
                <a:ext cx="11193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247456-8F67-C546-B303-D11C4A549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918" y="4848488"/>
                <a:ext cx="1119351" cy="276999"/>
              </a:xfrm>
              <a:prstGeom prst="rect">
                <a:avLst/>
              </a:prstGeom>
              <a:blipFill>
                <a:blip r:embed="rId7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9C675FA-4EDD-B347-945E-8C239A7395B7}"/>
                  </a:ext>
                </a:extLst>
              </p:cNvPr>
              <p:cNvSpPr txBox="1"/>
              <p:nvPr/>
            </p:nvSpPr>
            <p:spPr>
              <a:xfrm>
                <a:off x="1636837" y="5391642"/>
                <a:ext cx="11193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9C675FA-4EDD-B347-945E-8C239A739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837" y="5391642"/>
                <a:ext cx="1119351" cy="276999"/>
              </a:xfrm>
              <a:prstGeom prst="rect">
                <a:avLst/>
              </a:prstGeom>
              <a:blipFill>
                <a:blip r:embed="rId8"/>
                <a:stretch>
                  <a:fillRect t="-4348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9">
            <a:extLst>
              <a:ext uri="{FF2B5EF4-FFF2-40B4-BE49-F238E27FC236}">
                <a16:creationId xmlns:a16="http://schemas.microsoft.com/office/drawing/2014/main" id="{79B83FCE-66F5-BD4A-B22D-2B87A93334C2}"/>
              </a:ext>
            </a:extLst>
          </p:cNvPr>
          <p:cNvSpPr txBox="1"/>
          <p:nvPr/>
        </p:nvSpPr>
        <p:spPr>
          <a:xfrm>
            <a:off x="4486473" y="4848212"/>
            <a:ext cx="3953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distribution of input x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9">
                <a:extLst>
                  <a:ext uri="{FF2B5EF4-FFF2-40B4-BE49-F238E27FC236}">
                    <a16:creationId xmlns:a16="http://schemas.microsoft.com/office/drawing/2014/main" id="{178BDA9D-F9E0-C947-8F66-BC96490F3B6E}"/>
                  </a:ext>
                </a:extLst>
              </p:cNvPr>
              <p:cNvSpPr txBox="1"/>
              <p:nvPr/>
            </p:nvSpPr>
            <p:spPr>
              <a:xfrm>
                <a:off x="4486474" y="5391642"/>
                <a:ext cx="39533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Cross Entropy between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文本框 19">
                <a:extLst>
                  <a:ext uri="{FF2B5EF4-FFF2-40B4-BE49-F238E27FC236}">
                    <a16:creationId xmlns:a16="http://schemas.microsoft.com/office/drawing/2014/main" id="{178BDA9D-F9E0-C947-8F66-BC96490F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474" y="5391642"/>
                <a:ext cx="3953331" cy="400110"/>
              </a:xfrm>
              <a:prstGeom prst="rect">
                <a:avLst/>
              </a:prstGeom>
              <a:blipFill>
                <a:blip r:embed="rId9"/>
                <a:stretch>
                  <a:fillRect l="-1603" t="-9091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EF31C0-F6C0-9A4C-BFD0-2337ECAA1869}"/>
                  </a:ext>
                </a:extLst>
              </p:cNvPr>
              <p:cNvSpPr txBox="1"/>
              <p:nvPr/>
            </p:nvSpPr>
            <p:spPr>
              <a:xfrm>
                <a:off x="1720917" y="5947232"/>
                <a:ext cx="11193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  <m:r>
                        <a:rPr kumimoji="1"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kumimoji="1" lang="en-US" altLang="zh-CN" dirty="0">
                          <a:latin typeface="Cambria Math" panose="02040503050406030204" pitchFamily="18" charset="0"/>
                        </a:rPr>
                        <m:t>α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EF31C0-F6C0-9A4C-BFD0-2337ECAA1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917" y="5947232"/>
                <a:ext cx="1119351" cy="276999"/>
              </a:xfrm>
              <a:prstGeom prst="rect">
                <a:avLst/>
              </a:prstGeom>
              <a:blipFill>
                <a:blip r:embed="rId10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19">
            <a:extLst>
              <a:ext uri="{FF2B5EF4-FFF2-40B4-BE49-F238E27FC236}">
                <a16:creationId xmlns:a16="http://schemas.microsoft.com/office/drawing/2014/main" id="{73440F7C-C616-8B47-9557-023EE4DA98A3}"/>
              </a:ext>
            </a:extLst>
          </p:cNvPr>
          <p:cNvSpPr txBox="1"/>
          <p:nvPr/>
        </p:nvSpPr>
        <p:spPr>
          <a:xfrm>
            <a:off x="4486474" y="5885676"/>
            <a:ext cx="4636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augmentation, week augmentation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34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912476" cy="115284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4FB8A3-EF9C-4585-825E-0EDFB0CAEB73}"/>
              </a:ext>
            </a:extLst>
          </p:cNvPr>
          <p:cNvSpPr txBox="1"/>
          <p:nvPr/>
        </p:nvSpPr>
        <p:spPr>
          <a:xfrm>
            <a:off x="1759789" y="1784404"/>
            <a:ext cx="975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Pseudo-labeling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model itself to obtain artificial labels.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E6CC7FE-BFA1-4285-A2D3-F6C4C7E2E595}"/>
                  </a:ext>
                </a:extLst>
              </p:cNvPr>
              <p:cNvSpPr txBox="1"/>
              <p:nvPr/>
            </p:nvSpPr>
            <p:spPr>
              <a:xfrm>
                <a:off x="2054076" y="2298365"/>
                <a:ext cx="89292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acc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𝑎𝑟𝑔𝑚𝑎𝑥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,then loss function is like: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E6CC7FE-BFA1-4285-A2D3-F6C4C7E2E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076" y="2298365"/>
                <a:ext cx="8929287" cy="400110"/>
              </a:xfrm>
              <a:prstGeom prst="rect">
                <a:avLst/>
              </a:prstGeom>
              <a:blipFill>
                <a:blip r:embed="rId3"/>
                <a:stretch>
                  <a:fillRect l="-710" t="-6061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7718D6C-821E-E64F-89BE-D75AA120AB18}"/>
                  </a:ext>
                </a:extLst>
              </p:cNvPr>
              <p:cNvSpPr txBox="1"/>
              <p:nvPr/>
            </p:nvSpPr>
            <p:spPr>
              <a:xfrm>
                <a:off x="3804053" y="2812326"/>
                <a:ext cx="3385023" cy="7788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a:rPr kumimoji="1"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7718D6C-821E-E64F-89BE-D75AA120A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053" y="2812326"/>
                <a:ext cx="3385023" cy="778868"/>
              </a:xfrm>
              <a:prstGeom prst="rect">
                <a:avLst/>
              </a:prstGeom>
              <a:blipFill>
                <a:blip r:embed="rId4"/>
                <a:stretch>
                  <a:fillRect l="-12734" t="-111290" r="-749" b="-174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10">
            <a:extLst>
              <a:ext uri="{FF2B5EF4-FFF2-40B4-BE49-F238E27FC236}">
                <a16:creationId xmlns:a16="http://schemas.microsoft.com/office/drawing/2014/main" id="{95144696-9025-8441-9AE0-9F4D7A20B5A5}"/>
              </a:ext>
            </a:extLst>
          </p:cNvPr>
          <p:cNvSpPr txBox="1"/>
          <p:nvPr/>
        </p:nvSpPr>
        <p:spPr>
          <a:xfrm>
            <a:off x="1759789" y="3702418"/>
            <a:ext cx="8929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Perturbed versions results in same predictions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loss function is like: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E2026B-2BB6-DE4E-9097-0A7EA8FE450E}"/>
                  </a:ext>
                </a:extLst>
              </p:cNvPr>
              <p:cNvSpPr txBox="1"/>
              <p:nvPr/>
            </p:nvSpPr>
            <p:spPr>
              <a:xfrm>
                <a:off x="3804052" y="4566383"/>
                <a:ext cx="4015645" cy="7788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kumimoji="1"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d>
                                    <m:d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E2026B-2BB6-DE4E-9097-0A7EA8FE4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052" y="4566383"/>
                <a:ext cx="4015645" cy="778868"/>
              </a:xfrm>
              <a:prstGeom prst="rect">
                <a:avLst/>
              </a:prstGeom>
              <a:blipFill>
                <a:blip r:embed="rId5"/>
                <a:stretch>
                  <a:fillRect l="-15457" t="-111290" b="-174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32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257800" cy="1106322"/>
          </a:xfrm>
        </p:spPr>
        <p:txBody>
          <a:bodyPr>
            <a:normAutofit/>
          </a:bodyPr>
          <a:lstStyle/>
          <a:p>
            <a:r>
              <a:rPr lang="en-US" altLang="zh-C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FixMatch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64FB8A3-EF9C-4585-825E-0EDFB0CAEB73}"/>
                  </a:ext>
                </a:extLst>
              </p:cNvPr>
              <p:cNvSpPr txBox="1"/>
              <p:nvPr/>
            </p:nvSpPr>
            <p:spPr>
              <a:xfrm>
                <a:off x="1759789" y="1784404"/>
                <a:ext cx="9753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Loss: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supervised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an unsupervised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64FB8A3-EF9C-4585-825E-0EDFB0CAE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789" y="1784404"/>
                <a:ext cx="9753600" cy="400110"/>
              </a:xfrm>
              <a:prstGeom prst="rect">
                <a:avLst/>
              </a:prstGeom>
              <a:blipFill>
                <a:blip r:embed="rId3"/>
                <a:stretch>
                  <a:fillRect l="-520" t="-9375" b="-28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0AB48B3-1775-7946-BCF2-8A5130975312}"/>
                  </a:ext>
                </a:extLst>
              </p:cNvPr>
              <p:cNvSpPr/>
              <p:nvPr/>
            </p:nvSpPr>
            <p:spPr>
              <a:xfrm>
                <a:off x="2012812" y="2184514"/>
                <a:ext cx="3468322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0AB48B3-1775-7946-BCF2-8A51309753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812" y="2184514"/>
                <a:ext cx="3468322" cy="871201"/>
              </a:xfrm>
              <a:prstGeom prst="rect">
                <a:avLst/>
              </a:prstGeom>
              <a:blipFill>
                <a:blip r:embed="rId4"/>
                <a:stretch>
                  <a:fillRect t="-92857" b="-14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C59E16D-FD24-F74B-AA06-0A8D0AD0E98C}"/>
                  </a:ext>
                </a:extLst>
              </p:cNvPr>
              <p:cNvSpPr/>
              <p:nvPr/>
            </p:nvSpPr>
            <p:spPr>
              <a:xfrm>
                <a:off x="5402586" y="2184514"/>
                <a:ext cx="4999702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a:rPr kumimoji="1"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kumimoji="1"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)≥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C59E16D-FD24-F74B-AA06-0A8D0AD0E9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586" y="2184514"/>
                <a:ext cx="4999702" cy="871201"/>
              </a:xfrm>
              <a:prstGeom prst="rect">
                <a:avLst/>
              </a:prstGeom>
              <a:blipFill>
                <a:blip r:embed="rId5"/>
                <a:stretch>
                  <a:fillRect t="-92857" b="-14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8">
                <a:extLst>
                  <a:ext uri="{FF2B5EF4-FFF2-40B4-BE49-F238E27FC236}">
                    <a16:creationId xmlns:a16="http://schemas.microsoft.com/office/drawing/2014/main" id="{E9A58696-5FD2-E44B-BD99-65297C735808}"/>
                  </a:ext>
                </a:extLst>
              </p:cNvPr>
              <p:cNvSpPr txBox="1"/>
              <p:nvPr/>
            </p:nvSpPr>
            <p:spPr>
              <a:xfrm>
                <a:off x="1759789" y="3109967"/>
                <a:ext cx="9753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Total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8">
                <a:extLst>
                  <a:ext uri="{FF2B5EF4-FFF2-40B4-BE49-F238E27FC236}">
                    <a16:creationId xmlns:a16="http://schemas.microsoft.com/office/drawing/2014/main" id="{E9A58696-5FD2-E44B-BD99-65297C735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789" y="3109967"/>
                <a:ext cx="9753600" cy="400110"/>
              </a:xfrm>
              <a:prstGeom prst="rect">
                <a:avLst/>
              </a:prstGeom>
              <a:blipFill>
                <a:blip r:embed="rId6"/>
                <a:stretch>
                  <a:fillRect l="-650" t="-6061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6881E29-8794-DE4D-9981-95AA8119A3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4109" y="3518440"/>
            <a:ext cx="8390107" cy="325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3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6697717" cy="110632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Augmentation in </a:t>
            </a:r>
            <a:r>
              <a:rPr lang="en-US" altLang="zh-C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FixMatch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4FB8A3-EF9C-4585-825E-0EDFB0CAEB73}"/>
              </a:ext>
            </a:extLst>
          </p:cNvPr>
          <p:cNvSpPr txBox="1"/>
          <p:nvPr/>
        </p:nvSpPr>
        <p:spPr>
          <a:xfrm>
            <a:off x="1759789" y="1784404"/>
            <a:ext cx="975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flip-and shift.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id="{6DD3B2D4-4655-554B-99DF-08A4F550D2B2}"/>
              </a:ext>
            </a:extLst>
          </p:cNvPr>
          <p:cNvSpPr txBox="1"/>
          <p:nvPr/>
        </p:nvSpPr>
        <p:spPr>
          <a:xfrm>
            <a:off x="1759789" y="2497470"/>
            <a:ext cx="975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Strong: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CutOut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AutoAugmentation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CF33810A-877C-E64E-8CB8-FF1336FA3F94}"/>
              </a:ext>
            </a:extLst>
          </p:cNvPr>
          <p:cNvSpPr txBox="1"/>
          <p:nvPr/>
        </p:nvSpPr>
        <p:spPr>
          <a:xfrm>
            <a:off x="1759789" y="3203683"/>
            <a:ext cx="975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RandAug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select M types and with a fixed magnitude.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33A57CAA-B226-044C-9A4C-1EDD7ECEABC1}"/>
              </a:ext>
            </a:extLst>
          </p:cNvPr>
          <p:cNvSpPr txBox="1"/>
          <p:nvPr/>
        </p:nvSpPr>
        <p:spPr>
          <a:xfrm>
            <a:off x="1759789" y="3909896"/>
            <a:ext cx="975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CTAAug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select M types and with a magnitude can be learned.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9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197663" cy="110632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important factors in </a:t>
            </a:r>
            <a:r>
              <a:rPr lang="en-US" altLang="zh-C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FixMatch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4FB8A3-EF9C-4585-825E-0EDFB0CAEB73}"/>
              </a:ext>
            </a:extLst>
          </p:cNvPr>
          <p:cNvSpPr txBox="1"/>
          <p:nvPr/>
        </p:nvSpPr>
        <p:spPr>
          <a:xfrm>
            <a:off x="1759789" y="1784404"/>
            <a:ext cx="975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id="{6DD3B2D4-4655-554B-99DF-08A4F550D2B2}"/>
              </a:ext>
            </a:extLst>
          </p:cNvPr>
          <p:cNvSpPr txBox="1"/>
          <p:nvPr/>
        </p:nvSpPr>
        <p:spPr>
          <a:xfrm>
            <a:off x="1759789" y="2497470"/>
            <a:ext cx="975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Algorithm 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SGD is better than Adam.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8">
                <a:extLst>
                  <a:ext uri="{FF2B5EF4-FFF2-40B4-BE49-F238E27FC236}">
                    <a16:creationId xmlns:a16="http://schemas.microsoft.com/office/drawing/2014/main" id="{CF33810A-877C-E64E-8CB8-FF1336FA3F94}"/>
                  </a:ext>
                </a:extLst>
              </p:cNvPr>
              <p:cNvSpPr txBox="1"/>
              <p:nvPr/>
            </p:nvSpPr>
            <p:spPr>
              <a:xfrm>
                <a:off x="1759789" y="3203683"/>
                <a:ext cx="9753600" cy="564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Learning</a:t>
                </a: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Rate :</a:t>
                </a: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16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𝐾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8">
                <a:extLst>
                  <a:ext uri="{FF2B5EF4-FFF2-40B4-BE49-F238E27FC236}">
                    <a16:creationId xmlns:a16="http://schemas.microsoft.com/office/drawing/2014/main" id="{CF33810A-877C-E64E-8CB8-FF1336FA3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789" y="3203683"/>
                <a:ext cx="9753600" cy="564065"/>
              </a:xfrm>
              <a:prstGeom prst="rect">
                <a:avLst/>
              </a:prstGeom>
              <a:blipFill>
                <a:blip r:embed="rId3"/>
                <a:stretch>
                  <a:fillRect l="-520"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59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197663" cy="110632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 of SSL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711CFA-B920-F04B-8C15-1D4262434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" y="1692166"/>
            <a:ext cx="118618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2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6697717" cy="110632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2DDB36-D834-BD40-ADBE-EC0706EF9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8593"/>
            <a:ext cx="12061201" cy="24200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F4D29B-C832-EE45-9FBF-6CB15645C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250" y="4335513"/>
            <a:ext cx="71755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61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7811815" cy="110632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Barely Supervised Learning Study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4FB8A3-EF9C-4585-825E-0EDFB0CAEB73}"/>
              </a:ext>
            </a:extLst>
          </p:cNvPr>
          <p:cNvSpPr txBox="1"/>
          <p:nvPr/>
        </p:nvSpPr>
        <p:spPr>
          <a:xfrm>
            <a:off x="1759789" y="1784404"/>
            <a:ext cx="975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idea: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example per class.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id="{6DD3B2D4-4655-554B-99DF-08A4F550D2B2}"/>
              </a:ext>
            </a:extLst>
          </p:cNvPr>
          <p:cNvSpPr txBox="1"/>
          <p:nvPr/>
        </p:nvSpPr>
        <p:spPr>
          <a:xfrm>
            <a:off x="1759789" y="2497470"/>
            <a:ext cx="975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4 datasets by randomly selecting one example per class.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CF33810A-877C-E64E-8CB8-FF1336FA3F94}"/>
              </a:ext>
            </a:extLst>
          </p:cNvPr>
          <p:cNvSpPr txBox="1"/>
          <p:nvPr/>
        </p:nvSpPr>
        <p:spPr>
          <a:xfrm>
            <a:off x="1759789" y="3203683"/>
            <a:ext cx="975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Inner-dataset variance is much more lower.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33A57CAA-B226-044C-9A4C-1EDD7ECEABC1}"/>
              </a:ext>
            </a:extLst>
          </p:cNvPr>
          <p:cNvSpPr txBox="1"/>
          <p:nvPr/>
        </p:nvSpPr>
        <p:spPr>
          <a:xfrm>
            <a:off x="1759789" y="3909896"/>
            <a:ext cx="975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745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3998</TotalTime>
  <Words>468</Words>
  <Application>Microsoft Macintosh PowerPoint</Application>
  <PresentationFormat>Widescreen</PresentationFormat>
  <Paragraphs>84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Arial</vt:lpstr>
      <vt:lpstr>Cambria Math</vt:lpstr>
      <vt:lpstr>Times New Roman</vt:lpstr>
      <vt:lpstr>Wingdings</vt:lpstr>
      <vt:lpstr>Office 主题​​</vt:lpstr>
      <vt:lpstr>   FixMatch: Simplifying Semi-Supervised Learning with Consistency and Confidence        Kihyuk Sohn, David Berthelot, Chun-LiangLi  Google Search  2020, Neural Information Processing Systems  </vt:lpstr>
      <vt:lpstr>Overview</vt:lpstr>
      <vt:lpstr>Background</vt:lpstr>
      <vt:lpstr>FixMatch Algorithm</vt:lpstr>
      <vt:lpstr>Augmentation in FixMatch</vt:lpstr>
      <vt:lpstr>Additional important factors in FixMatch</vt:lpstr>
      <vt:lpstr>Benchmark of SSL</vt:lpstr>
      <vt:lpstr>Experiments</vt:lpstr>
      <vt:lpstr>Barely Supervised Learning Study</vt:lpstr>
      <vt:lpstr>Barely Supervised Learning Validation</vt:lpstr>
      <vt:lpstr>Ablation Study-sharpening and thresholding</vt:lpstr>
      <vt:lpstr>Ablation Study- learning rate decay</vt:lpstr>
      <vt:lpstr>Ablation Study- Optimizer</vt:lpstr>
      <vt:lpstr>Ablation Study- ratio μ &amp; weight decay</vt:lpstr>
      <vt:lpstr>Conclusion</vt:lpstr>
      <vt:lpstr>Thank you (Q&amp;A)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DU-Net: Convolutional Network for the Detection of Arterial Calcifications in Mammograms      Manal AlGhamdi, Member, IEEE,   Mohamed Abdel-Mottaleb, Fellow, IEEE,   and Fernando Collado-Mesa </dc:title>
  <dc:creator>陈 开一</dc:creator>
  <cp:lastModifiedBy>陈 开一</cp:lastModifiedBy>
  <cp:revision>106</cp:revision>
  <dcterms:created xsi:type="dcterms:W3CDTF">2020-10-10T10:30:03Z</dcterms:created>
  <dcterms:modified xsi:type="dcterms:W3CDTF">2021-01-08T17:09:05Z</dcterms:modified>
</cp:coreProperties>
</file>