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69" r:id="rId4"/>
    <p:sldId id="290" r:id="rId5"/>
    <p:sldId id="291" r:id="rId6"/>
    <p:sldId id="292" r:id="rId7"/>
    <p:sldId id="295" r:id="rId8"/>
    <p:sldId id="294" r:id="rId9"/>
    <p:sldId id="296" r:id="rId10"/>
    <p:sldId id="298" r:id="rId11"/>
    <p:sldId id="297" r:id="rId12"/>
    <p:sldId id="299" r:id="rId13"/>
    <p:sldId id="300" r:id="rId14"/>
    <p:sldId id="301" r:id="rId15"/>
    <p:sldId id="302" r:id="rId16"/>
    <p:sldId id="303" r:id="rId17"/>
    <p:sldId id="282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6291"/>
  </p:normalViewPr>
  <p:slideViewPr>
    <p:cSldViewPr snapToGrid="0">
      <p:cViewPr varScale="1">
        <p:scale>
          <a:sx n="121" d="100"/>
          <a:sy n="121" d="100"/>
        </p:scale>
        <p:origin x="2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9" d="100"/>
          <a:sy n="59" d="100"/>
        </p:scale>
        <p:origin x="294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AEEA59-8830-49F5-9749-720F3645F228}" type="datetimeFigureOut">
              <a:rPr lang="zh-CN" altLang="en-US" smtClean="0"/>
              <a:t>2021/4/10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9201C8-5558-45AA-AE4C-DDDA8E8C7E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7339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9201C8-5558-45AA-AE4C-DDDA8E8C7ED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75327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9201C8-5558-45AA-AE4C-DDDA8E8C7ED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93591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9201C8-5558-45AA-AE4C-DDDA8E8C7ED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3264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9201C8-5558-45AA-AE4C-DDDA8E8C7ED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43791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9201C8-5558-45AA-AE4C-DDDA8E8C7ED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67169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9201C8-5558-45AA-AE4C-DDDA8E8C7ED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46035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9201C8-5558-45AA-AE4C-DDDA8E8C7ED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18588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RP</a:t>
            </a:r>
            <a:r>
              <a:rPr lang="zh-CN" altLang="en-US" dirty="0"/>
              <a:t> </a:t>
            </a:r>
            <a:r>
              <a:rPr lang="en-US" altLang="zh-CN" dirty="0"/>
              <a:t>Shortcomings</a:t>
            </a:r>
            <a:r>
              <a:rPr lang="zh-CN" altLang="en-US" dirty="0"/>
              <a:t>：</a:t>
            </a:r>
            <a:r>
              <a:rPr lang="en-US" altLang="zh-CN" dirty="0"/>
              <a:t>1.relative</a:t>
            </a:r>
            <a:r>
              <a:rPr lang="zh-CN" altLang="en-US" dirty="0"/>
              <a:t> </a:t>
            </a:r>
            <a:r>
              <a:rPr lang="en-US" altLang="zh-CN" dirty="0"/>
              <a:t>position</a:t>
            </a:r>
            <a:r>
              <a:rPr lang="zh-CN" altLang="en-US" dirty="0"/>
              <a:t> </a:t>
            </a:r>
            <a:r>
              <a:rPr lang="en-US" altLang="zh-CN" dirty="0"/>
              <a:t>has</a:t>
            </a:r>
            <a:r>
              <a:rPr lang="zh-CN" altLang="en-US" dirty="0"/>
              <a:t> </a:t>
            </a:r>
            <a:r>
              <a:rPr lang="en-US" altLang="zh-CN" dirty="0"/>
              <a:t>multi</a:t>
            </a:r>
            <a:r>
              <a:rPr lang="zh-CN" altLang="en-US" dirty="0"/>
              <a:t> </a:t>
            </a:r>
            <a:r>
              <a:rPr lang="en-US" altLang="zh-CN" dirty="0"/>
              <a:t>result. 2.CNN learn trivial features. 3. not whole picture.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9201C8-5558-45AA-AE4C-DDDA8E8C7ED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8431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9201C8-5558-45AA-AE4C-DDDA8E8C7ED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20277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9201C8-5558-45AA-AE4C-DDDA8E8C7ED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92505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9201C8-5558-45AA-AE4C-DDDA8E8C7ED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6595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9201C8-5558-45AA-AE4C-DDDA8E8C7ED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30079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9201C8-5558-45AA-AE4C-DDDA8E8C7ED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47671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9201C8-5558-45AA-AE4C-DDDA8E8C7ED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41712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9201C8-5558-45AA-AE4C-DDDA8E8C7ED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55528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9201C8-5558-45AA-AE4C-DDDA8E8C7ED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7312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718778-4800-4126-8921-97E798B4A8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38E7F0E-46E2-4EF4-9F09-A1950C0412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16A8E2-71E2-44EE-BDA5-2A0FBFBD9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8E384-989F-4B75-9DC3-690057E58E54}" type="datetimeFigureOut">
              <a:rPr lang="zh-CN" altLang="en-US" smtClean="0"/>
              <a:t>2021/4/10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4FE6EA-0860-453E-9190-62D987ACC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9C4C43-C3F9-4C7A-8C15-5BC1E593D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0DFCF-94F2-43BC-9952-4FE71B82A6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9968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334FD2-34E7-4D90-85AD-EC11215D6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8D1DBDA-2AA7-4AA6-BADE-92B5843254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DB448D-7B2E-4028-A4E3-E613EF5B3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8E384-989F-4B75-9DC3-690057E58E54}" type="datetimeFigureOut">
              <a:rPr lang="zh-CN" altLang="en-US" smtClean="0"/>
              <a:t>2021/4/10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22FA4C-4C88-4494-ACAB-01B3B83B5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4CBE3B-5C40-47A6-9F5A-75C5C93C7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0DFCF-94F2-43BC-9952-4FE71B82A6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6731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BC5AAEF-5AA7-4743-B54D-4E7AC60DD6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EC9593D-D62A-4550-9F11-9934B7F1D2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5B1A2E-E6C3-44CB-837B-6107F21C4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8E384-989F-4B75-9DC3-690057E58E54}" type="datetimeFigureOut">
              <a:rPr lang="zh-CN" altLang="en-US" smtClean="0"/>
              <a:t>2021/4/10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021172-5801-4E25-9E04-C60A47AE4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2414B7-363A-473F-8BB1-3F48586EF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0DFCF-94F2-43BC-9952-4FE71B82A6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7285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9AB81D-BB21-4A5C-BDFF-006BE7359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70E6C4-01B7-4971-A03F-061CD59004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015D53-6E77-4216-9699-D0BBE0E36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8E384-989F-4B75-9DC3-690057E58E54}" type="datetimeFigureOut">
              <a:rPr lang="zh-CN" altLang="en-US" smtClean="0"/>
              <a:t>2021/4/10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EB7AF5-F10F-4573-AF47-710332398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5C7322-1D24-44C0-A5A3-9CDB2673E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0DFCF-94F2-43BC-9952-4FE71B82A6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244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7D6AD7-C7E1-4B8D-82DE-28E59B1BB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59A936D-07A8-49C2-AED5-180854E850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7BB09D-DD63-4D96-85C7-6E52189F9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8E384-989F-4B75-9DC3-690057E58E54}" type="datetimeFigureOut">
              <a:rPr lang="zh-CN" altLang="en-US" smtClean="0"/>
              <a:t>2021/4/10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B35415-0C4E-4A1B-827D-D23F83380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4EBFD1-FBF4-4EB9-98C5-FBBA62D9E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0DFCF-94F2-43BC-9952-4FE71B82A6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5709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D41E38-D186-451F-8ACB-4BCDFF80E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7C265C-86E6-46CC-B39D-5B84E9A184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C0A7458-1E3F-43E9-98BD-1363C70F35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9728B7-FDAF-4F77-A922-26E79E918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8E384-989F-4B75-9DC3-690057E58E54}" type="datetimeFigureOut">
              <a:rPr lang="zh-CN" altLang="en-US" smtClean="0"/>
              <a:t>2021/4/10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85D0C7-94BB-49FE-B2AF-B096E70C6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C1666B7-B7D3-4A78-9EAE-5E1D282F5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0DFCF-94F2-43BC-9952-4FE71B82A6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1878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C15B15-4AB8-40BE-A92A-EC542364C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D9E3FF-6B9C-4550-998F-F92351DCCF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2A02A83-57E8-41D4-A6BE-85F05002B8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26AFE6E-D323-4AE7-9240-8604971102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BEB4668-327F-4C33-B144-189D49578A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1260B09-91F5-41B1-A2E4-72FD49223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8E384-989F-4B75-9DC3-690057E58E54}" type="datetimeFigureOut">
              <a:rPr lang="zh-CN" altLang="en-US" smtClean="0"/>
              <a:t>2021/4/10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37FF535-4DD8-4C32-8C6E-BBFFFEDD0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7033B98-0146-4597-8786-16B96513B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0DFCF-94F2-43BC-9952-4FE71B82A6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0962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CEF6A4-BC30-45EE-99A3-AEFEB3C9C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87FC4F9-0365-4B87-B5A6-8EB9FFA3B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8E384-989F-4B75-9DC3-690057E58E54}" type="datetimeFigureOut">
              <a:rPr lang="zh-CN" altLang="en-US" smtClean="0"/>
              <a:t>2021/4/10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916F30D-71AC-4D24-BBAA-53C9B6075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5970178-70D2-470E-86CF-C6D051DE5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0DFCF-94F2-43BC-9952-4FE71B82A6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1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E28DD6C-33B5-45E7-BAB5-71FAEDB71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8E384-989F-4B75-9DC3-690057E58E54}" type="datetimeFigureOut">
              <a:rPr lang="zh-CN" altLang="en-US" smtClean="0"/>
              <a:t>2021/4/10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BF55032-760A-4EDB-9382-0A99772BB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140F680-1563-4632-8B5F-404362CC2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0DFCF-94F2-43BC-9952-4FE71B82A6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6699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30B53E-078C-48A9-886B-E7C1D40BA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2DB155-0F69-40CE-8932-10E0019B7F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D4BA53-F9EB-4335-8EC6-F51B4798BA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9446998-8CD2-4864-B16E-C38F31DF1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8E384-989F-4B75-9DC3-690057E58E54}" type="datetimeFigureOut">
              <a:rPr lang="zh-CN" altLang="en-US" smtClean="0"/>
              <a:t>2021/4/10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CBAAFE-F5B5-4B12-AE28-E40FDC9CD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C09426F-E028-4A97-B015-50A94A327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0DFCF-94F2-43BC-9952-4FE71B82A6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9953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0F6C19-0CFA-462A-A8EB-D8162E919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36E3F09-4D75-489F-8474-E3DF02EF5E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EB0626B-FBEF-4B3F-846B-DD4A81A39C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DBE026-7499-40A9-A80A-763DA26B2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8E384-989F-4B75-9DC3-690057E58E54}" type="datetimeFigureOut">
              <a:rPr lang="zh-CN" altLang="en-US" smtClean="0"/>
              <a:t>2021/4/10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831037C-DB8D-4E55-B03A-89CC3AA90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14A25F-C438-4BE4-86F7-2FC1576B6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0DFCF-94F2-43BC-9952-4FE71B82A6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8496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E4F69FE-811F-46BD-87B5-341CBB8C6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44DACD5-E664-46A2-9B25-33CEA1035A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6D4546-417E-4B90-A514-EEB69C5EB2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8E384-989F-4B75-9DC3-690057E58E54}" type="datetimeFigureOut">
              <a:rPr lang="zh-CN" altLang="en-US" smtClean="0"/>
              <a:t>2021/4/10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3CF752-A51C-4FA5-900E-F035263D96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5E3626-AF53-42F5-A772-2BC942C9A9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90DFCF-94F2-43BC-9952-4FE71B82A6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7104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4A635B-66DE-4C7E-A3AF-12776D1E5D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7812" y="3139231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Revisiting </a:t>
            </a:r>
            <a:r>
              <a:rPr lang="en-US" sz="3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ResNets</a:t>
            </a:r>
            <a:r>
              <a:rPr lang="en-US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Improved Training and Scaling Strategies </a:t>
            </a:r>
            <a:br>
              <a:rPr lang="en-US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zh-CN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zh-CN" sz="2200" dirty="0"/>
            </a:br>
            <a:br>
              <a:rPr lang="en-US" altLang="zh-CN" sz="2200" dirty="0"/>
            </a:br>
            <a:br>
              <a:rPr lang="en-US" altLang="zh-CN" sz="2200" dirty="0"/>
            </a:br>
            <a:br>
              <a:rPr lang="en-US" altLang="zh-CN" sz="2200" dirty="0"/>
            </a:br>
            <a:br>
              <a:rPr lang="en-US" altLang="zh-CN" sz="2200" dirty="0"/>
            </a:b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Irwan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Bello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William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Fedus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Xianzhi Du,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Ekin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D.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Cubuk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Brain &amp; UC Berkeley </a:t>
            </a:r>
            <a:br>
              <a:rPr lang="en-US" sz="1800" dirty="0"/>
            </a:br>
            <a:b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2021, CVPR</a:t>
            </a:r>
            <a:endParaRPr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6662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0F9BC37-0EE9-4BC3-B22C-0AFD05CCE3E4}"/>
              </a:ext>
            </a:extLst>
          </p:cNvPr>
          <p:cNvSpPr txBox="1">
            <a:spLocks/>
          </p:cNvSpPr>
          <p:nvPr/>
        </p:nvSpPr>
        <p:spPr>
          <a:xfrm>
            <a:off x="1502924" y="132167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AutoNum type="arabicPeriod"/>
            </a:pPr>
            <a:endParaRPr lang="en-US" altLang="zh-CN" sz="100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A38045CB-0441-4366-A905-3E13F5E66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5124"/>
            <a:ext cx="8978463" cy="1589799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Method-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Improved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Scaling Strategy</a:t>
            </a:r>
            <a:endParaRPr lang="zh-CN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64FB8A3-EF9C-4585-825E-0EDFB0CAEB73}"/>
              </a:ext>
            </a:extLst>
          </p:cNvPr>
          <p:cNvSpPr txBox="1"/>
          <p:nvPr/>
        </p:nvSpPr>
        <p:spPr>
          <a:xfrm>
            <a:off x="1759789" y="1535118"/>
            <a:ext cx="975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Width [1.0,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1.5,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2.0], Depths  [26,50,101,200,300,350,400],  Re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[128,160,224,320,448] </a:t>
            </a:r>
          </a:p>
        </p:txBody>
      </p:sp>
      <p:sp>
        <p:nvSpPr>
          <p:cNvPr id="8" name="文本框 8">
            <a:extLst>
              <a:ext uri="{FF2B5EF4-FFF2-40B4-BE49-F238E27FC236}">
                <a16:creationId xmlns:a16="http://schemas.microsoft.com/office/drawing/2014/main" id="{3ED0ACB0-9A64-BC4B-8E01-879F753429EF}"/>
              </a:ext>
            </a:extLst>
          </p:cNvPr>
          <p:cNvSpPr txBox="1"/>
          <p:nvPr/>
        </p:nvSpPr>
        <p:spPr>
          <a:xfrm>
            <a:off x="1759789" y="5322882"/>
            <a:ext cx="975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best performing scaling strategy depends on the training regime.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E1E4F9-E033-FF4B-ADD3-168796655D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6915" y="1935228"/>
            <a:ext cx="5575300" cy="344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7541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0F9BC37-0EE9-4BC3-B22C-0AFD05CCE3E4}"/>
              </a:ext>
            </a:extLst>
          </p:cNvPr>
          <p:cNvSpPr txBox="1">
            <a:spLocks/>
          </p:cNvSpPr>
          <p:nvPr/>
        </p:nvSpPr>
        <p:spPr>
          <a:xfrm>
            <a:off x="1502924" y="132167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AutoNum type="arabicPeriod"/>
            </a:pPr>
            <a:endParaRPr lang="en-US" altLang="zh-CN" sz="100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A38045CB-0441-4366-A905-3E13F5E66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5124"/>
            <a:ext cx="8978463" cy="1589799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Method-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Strategy#1</a:t>
            </a:r>
            <a:endParaRPr lang="zh-CN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8">
            <a:extLst>
              <a:ext uri="{FF2B5EF4-FFF2-40B4-BE49-F238E27FC236}">
                <a16:creationId xmlns:a16="http://schemas.microsoft.com/office/drawing/2014/main" id="{3ED0ACB0-9A64-BC4B-8E01-879F753429EF}"/>
              </a:ext>
            </a:extLst>
          </p:cNvPr>
          <p:cNvSpPr txBox="1"/>
          <p:nvPr/>
        </p:nvSpPr>
        <p:spPr>
          <a:xfrm>
            <a:off x="1759789" y="5885912"/>
            <a:ext cx="975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Depth scaling outperforms width scaling for longer epoch regimes</a:t>
            </a:r>
            <a:r>
              <a:rPr lang="en-US" dirty="0"/>
              <a:t>.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1947CCB-D631-F144-B4FD-F6326F266C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700" y="2340145"/>
            <a:ext cx="11163300" cy="2527300"/>
          </a:xfrm>
          <a:prstGeom prst="rect">
            <a:avLst/>
          </a:prstGeom>
        </p:spPr>
      </p:pic>
      <p:sp>
        <p:nvSpPr>
          <p:cNvPr id="6" name="文本框 8">
            <a:extLst>
              <a:ext uri="{FF2B5EF4-FFF2-40B4-BE49-F238E27FC236}">
                <a16:creationId xmlns:a16="http://schemas.microsoft.com/office/drawing/2014/main" id="{D7F084A2-2E89-2D4F-BC62-254EF06746EF}"/>
              </a:ext>
            </a:extLst>
          </p:cNvPr>
          <p:cNvSpPr txBox="1"/>
          <p:nvPr/>
        </p:nvSpPr>
        <p:spPr>
          <a:xfrm>
            <a:off x="1759789" y="5322882"/>
            <a:ext cx="975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best performing scaling strategy depends on the training regime. </a:t>
            </a:r>
          </a:p>
        </p:txBody>
      </p:sp>
      <p:sp>
        <p:nvSpPr>
          <p:cNvPr id="7" name="文本框 8">
            <a:extLst>
              <a:ext uri="{FF2B5EF4-FFF2-40B4-BE49-F238E27FC236}">
                <a16:creationId xmlns:a16="http://schemas.microsoft.com/office/drawing/2014/main" id="{53A1395E-E87E-564E-8B14-50903C1B24C2}"/>
              </a:ext>
            </a:extLst>
          </p:cNvPr>
          <p:cNvSpPr txBox="1"/>
          <p:nvPr/>
        </p:nvSpPr>
        <p:spPr>
          <a:xfrm>
            <a:off x="1600202" y="1747424"/>
            <a:ext cx="975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Width [1.0,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1.5,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2.0], Depths  [101,200,300,400],  Re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[128,160,224,320] </a:t>
            </a:r>
          </a:p>
        </p:txBody>
      </p:sp>
    </p:spTree>
    <p:extLst>
      <p:ext uri="{BB962C8B-B14F-4D97-AF65-F5344CB8AC3E}">
        <p14:creationId xmlns:p14="http://schemas.microsoft.com/office/powerpoint/2010/main" val="508456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0F9BC37-0EE9-4BC3-B22C-0AFD05CCE3E4}"/>
              </a:ext>
            </a:extLst>
          </p:cNvPr>
          <p:cNvSpPr txBox="1">
            <a:spLocks/>
          </p:cNvSpPr>
          <p:nvPr/>
        </p:nvSpPr>
        <p:spPr>
          <a:xfrm>
            <a:off x="1502924" y="132167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AutoNum type="arabicPeriod"/>
            </a:pPr>
            <a:endParaRPr lang="en-US" altLang="zh-CN" sz="100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A38045CB-0441-4366-A905-3E13F5E66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5124"/>
            <a:ext cx="8978463" cy="1589799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Method-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Strategy#2</a:t>
            </a:r>
            <a:endParaRPr lang="zh-CN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8">
            <a:extLst>
              <a:ext uri="{FF2B5EF4-FFF2-40B4-BE49-F238E27FC236}">
                <a16:creationId xmlns:a16="http://schemas.microsoft.com/office/drawing/2014/main" id="{3ED0ACB0-9A64-BC4B-8E01-879F753429EF}"/>
              </a:ext>
            </a:extLst>
          </p:cNvPr>
          <p:cNvSpPr txBox="1"/>
          <p:nvPr/>
        </p:nvSpPr>
        <p:spPr>
          <a:xfrm>
            <a:off x="1600202" y="1711539"/>
            <a:ext cx="975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Slow Image Resolution Scaling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7182F8F-6FC7-A448-9704-0D182D08F5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9399" y="2221622"/>
            <a:ext cx="5473700" cy="33147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5ECACFE6-DC9E-EE4B-8359-E50EE96941E0}"/>
              </a:ext>
            </a:extLst>
          </p:cNvPr>
          <p:cNvSpPr txBox="1"/>
          <p:nvPr/>
        </p:nvSpPr>
        <p:spPr>
          <a:xfrm>
            <a:off x="1736836" y="5536322"/>
            <a:ext cx="975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scaling the image resolution results in diminishing returns. </a:t>
            </a:r>
          </a:p>
        </p:txBody>
      </p:sp>
    </p:spTree>
    <p:extLst>
      <p:ext uri="{BB962C8B-B14F-4D97-AF65-F5344CB8AC3E}">
        <p14:creationId xmlns:p14="http://schemas.microsoft.com/office/powerpoint/2010/main" val="26301039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0F9BC37-0EE9-4BC3-B22C-0AFD05CCE3E4}"/>
              </a:ext>
            </a:extLst>
          </p:cNvPr>
          <p:cNvSpPr txBox="1">
            <a:spLocks/>
          </p:cNvSpPr>
          <p:nvPr/>
        </p:nvSpPr>
        <p:spPr>
          <a:xfrm>
            <a:off x="1502924" y="132167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AutoNum type="arabicPeriod"/>
            </a:pPr>
            <a:endParaRPr lang="en-US" altLang="zh-CN" sz="100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A38045CB-0441-4366-A905-3E13F5E66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5124"/>
            <a:ext cx="8978463" cy="1589799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</a:t>
            </a:r>
            <a:endParaRPr lang="zh-CN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8">
            <a:extLst>
              <a:ext uri="{FF2B5EF4-FFF2-40B4-BE49-F238E27FC236}">
                <a16:creationId xmlns:a16="http://schemas.microsoft.com/office/drawing/2014/main" id="{3ED0ACB0-9A64-BC4B-8E01-879F753429EF}"/>
              </a:ext>
            </a:extLst>
          </p:cNvPr>
          <p:cNvSpPr txBox="1"/>
          <p:nvPr/>
        </p:nvSpPr>
        <p:spPr>
          <a:xfrm>
            <a:off x="1600202" y="1711539"/>
            <a:ext cx="975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ResNet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-RS on Speed-Accuracy Basis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9EADE5E-290F-6244-B4AB-0E3F51A950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3038" y="2344784"/>
            <a:ext cx="5410200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3613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0F9BC37-0EE9-4BC3-B22C-0AFD05CCE3E4}"/>
              </a:ext>
            </a:extLst>
          </p:cNvPr>
          <p:cNvSpPr txBox="1">
            <a:spLocks/>
          </p:cNvSpPr>
          <p:nvPr/>
        </p:nvSpPr>
        <p:spPr>
          <a:xfrm>
            <a:off x="1502924" y="132167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AutoNum type="arabicPeriod"/>
            </a:pPr>
            <a:endParaRPr lang="en-US" altLang="zh-CN" sz="100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A38045CB-0441-4366-A905-3E13F5E66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5124"/>
            <a:ext cx="8978463" cy="1589799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</a:t>
            </a:r>
            <a:endParaRPr lang="zh-CN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8">
            <a:extLst>
              <a:ext uri="{FF2B5EF4-FFF2-40B4-BE49-F238E27FC236}">
                <a16:creationId xmlns:a16="http://schemas.microsoft.com/office/drawing/2014/main" id="{3ED0ACB0-9A64-BC4B-8E01-879F753429EF}"/>
              </a:ext>
            </a:extLst>
          </p:cNvPr>
          <p:cNvSpPr txBox="1"/>
          <p:nvPr/>
        </p:nvSpPr>
        <p:spPr>
          <a:xfrm>
            <a:off x="1600202" y="1711539"/>
            <a:ext cx="975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FLOPs 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vs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Latency &amp; Parameters vs Memory.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7826B2-4B28-9145-97A5-293CE581F9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0100" y="2344784"/>
            <a:ext cx="5511800" cy="302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5784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0F9BC37-0EE9-4BC3-B22C-0AFD05CCE3E4}"/>
              </a:ext>
            </a:extLst>
          </p:cNvPr>
          <p:cNvSpPr txBox="1">
            <a:spLocks/>
          </p:cNvSpPr>
          <p:nvPr/>
        </p:nvSpPr>
        <p:spPr>
          <a:xfrm>
            <a:off x="1502924" y="132167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AutoNum type="arabicPeriod"/>
            </a:pPr>
            <a:endParaRPr lang="en-US" altLang="zh-CN" sz="100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A38045CB-0441-4366-A905-3E13F5E66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5124"/>
            <a:ext cx="8978463" cy="1589799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</a:t>
            </a:r>
            <a:endParaRPr lang="zh-CN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8">
            <a:extLst>
              <a:ext uri="{FF2B5EF4-FFF2-40B4-BE49-F238E27FC236}">
                <a16:creationId xmlns:a16="http://schemas.microsoft.com/office/drawing/2014/main" id="{3ED0ACB0-9A64-BC4B-8E01-879F753429EF}"/>
              </a:ext>
            </a:extLst>
          </p:cNvPr>
          <p:cNvSpPr txBox="1"/>
          <p:nvPr/>
        </p:nvSpPr>
        <p:spPr>
          <a:xfrm>
            <a:off x="1600202" y="1711539"/>
            <a:ext cx="975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Improving the Efficiency of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EfficientNets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(Strategy#2).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FE1F8B7-606E-A64A-BC50-304895AB77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6947" y="2344784"/>
            <a:ext cx="4787900" cy="353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9902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96F1EA0-B382-8249-ACFD-7BB5B505451A}"/>
              </a:ext>
            </a:extLst>
          </p:cNvPr>
          <p:cNvSpPr txBox="1"/>
          <p:nvPr/>
        </p:nvSpPr>
        <p:spPr>
          <a:xfrm>
            <a:off x="1600202" y="3127311"/>
            <a:ext cx="9753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strategies depends on the domain and dataset sizes and scaling strategies depends on the training regime.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B0F9BC37-0EE9-4BC3-B22C-0AFD05CCE3E4}"/>
              </a:ext>
            </a:extLst>
          </p:cNvPr>
          <p:cNvSpPr txBox="1">
            <a:spLocks/>
          </p:cNvSpPr>
          <p:nvPr/>
        </p:nvSpPr>
        <p:spPr>
          <a:xfrm>
            <a:off x="1502924" y="132167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AutoNum type="arabicPeriod"/>
            </a:pPr>
            <a:endParaRPr lang="en-US" altLang="zh-CN" sz="100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A38045CB-0441-4366-A905-3E13F5E66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5124"/>
            <a:ext cx="8978463" cy="1589799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zh-CN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8">
            <a:extLst>
              <a:ext uri="{FF2B5EF4-FFF2-40B4-BE49-F238E27FC236}">
                <a16:creationId xmlns:a16="http://schemas.microsoft.com/office/drawing/2014/main" id="{3ED0ACB0-9A64-BC4B-8E01-879F753429EF}"/>
              </a:ext>
            </a:extLst>
          </p:cNvPr>
          <p:cNvSpPr txBox="1"/>
          <p:nvPr/>
        </p:nvSpPr>
        <p:spPr>
          <a:xfrm>
            <a:off x="1600202" y="1711539"/>
            <a:ext cx="975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methods can be more task-specific than architectures. 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8">
            <a:extLst>
              <a:ext uri="{FF2B5EF4-FFF2-40B4-BE49-F238E27FC236}">
                <a16:creationId xmlns:a16="http://schemas.microsoft.com/office/drawing/2014/main" id="{785C57CB-A091-344A-B1FE-C4C56969C518}"/>
              </a:ext>
            </a:extLst>
          </p:cNvPr>
          <p:cNvSpPr txBox="1"/>
          <p:nvPr/>
        </p:nvSpPr>
        <p:spPr>
          <a:xfrm>
            <a:off x="1600202" y="2419425"/>
            <a:ext cx="975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critical to control for both aspects when comparing different architectures. 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18360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0F9BC37-0EE9-4BC3-B22C-0AFD05CCE3E4}"/>
              </a:ext>
            </a:extLst>
          </p:cNvPr>
          <p:cNvSpPr txBox="1">
            <a:spLocks/>
          </p:cNvSpPr>
          <p:nvPr/>
        </p:nvSpPr>
        <p:spPr>
          <a:xfrm>
            <a:off x="1502924" y="132167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AutoNum type="arabicPeriod"/>
            </a:pPr>
            <a:endParaRPr lang="en-US" altLang="zh-CN" sz="100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A38045CB-0441-4366-A905-3E13F5E66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5975" y="2647241"/>
            <a:ext cx="5200049" cy="1858333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br>
              <a:rPr lang="en-US" altLang="zh-CN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(Q&amp;A)</a:t>
            </a:r>
            <a:endParaRPr lang="zh-CN" alt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2688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0F9BC37-0EE9-4BC3-B22C-0AFD05CCE3E4}"/>
              </a:ext>
            </a:extLst>
          </p:cNvPr>
          <p:cNvSpPr txBox="1">
            <a:spLocks/>
          </p:cNvSpPr>
          <p:nvPr/>
        </p:nvSpPr>
        <p:spPr>
          <a:xfrm>
            <a:off x="1502924" y="132167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AutoNum type="arabicPeriod"/>
            </a:pPr>
            <a:endParaRPr lang="en-US" altLang="zh-CN" sz="100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A38045CB-0441-4366-A905-3E13F5E66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3526766" cy="1153124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  <a:endParaRPr lang="zh-CN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64FB8A3-EF9C-4585-825E-0EDFB0CAEB73}"/>
              </a:ext>
            </a:extLst>
          </p:cNvPr>
          <p:cNvSpPr txBox="1"/>
          <p:nvPr/>
        </p:nvSpPr>
        <p:spPr>
          <a:xfrm>
            <a:off x="1759789" y="1784404"/>
            <a:ext cx="975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CN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of model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architectures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training methods, scaling strategy.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E6CC7FE-BFA1-4285-A2D3-F6C4C7E2E595}"/>
              </a:ext>
            </a:extLst>
          </p:cNvPr>
          <p:cNvSpPr txBox="1"/>
          <p:nvPr/>
        </p:nvSpPr>
        <p:spPr>
          <a:xfrm>
            <a:off x="1759787" y="2478494"/>
            <a:ext cx="93286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Architectures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Lenet5,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AlexNet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VGG, Inception, 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ResNet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DenseNet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,..,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EfficientNet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CD1A92B-3385-411C-A948-336119A07DD4}"/>
              </a:ext>
            </a:extLst>
          </p:cNvPr>
          <p:cNvSpPr txBox="1"/>
          <p:nvPr/>
        </p:nvSpPr>
        <p:spPr>
          <a:xfrm>
            <a:off x="1759787" y="3172584"/>
            <a:ext cx="89292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Scaling Strategy 1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scale model depth in regimes where overfitting can occur (width scaling is preferable otherwise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19">
            <a:extLst>
              <a:ext uri="{FF2B5EF4-FFF2-40B4-BE49-F238E27FC236}">
                <a16:creationId xmlns:a16="http://schemas.microsoft.com/office/drawing/2014/main" id="{2F5C75E1-CF3C-C04F-8994-940B09678DF5}"/>
              </a:ext>
            </a:extLst>
          </p:cNvPr>
          <p:cNvSpPr txBox="1"/>
          <p:nvPr/>
        </p:nvSpPr>
        <p:spPr>
          <a:xfrm>
            <a:off x="1759787" y="4008157"/>
            <a:ext cx="89292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Scaling Strategy 2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 image resolution more slowly than previously recommended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8343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0F9BC37-0EE9-4BC3-B22C-0AFD05CCE3E4}"/>
              </a:ext>
            </a:extLst>
          </p:cNvPr>
          <p:cNvSpPr txBox="1">
            <a:spLocks/>
          </p:cNvSpPr>
          <p:nvPr/>
        </p:nvSpPr>
        <p:spPr>
          <a:xfrm>
            <a:off x="1502924" y="132167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AutoNum type="arabicPeriod"/>
            </a:pPr>
            <a:endParaRPr lang="en-US" altLang="zh-CN" sz="100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A38045CB-0441-4366-A905-3E13F5E66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3526766" cy="1153124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zh-CN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64FB8A3-EF9C-4585-825E-0EDFB0CAEB73}"/>
              </a:ext>
            </a:extLst>
          </p:cNvPr>
          <p:cNvSpPr txBox="1"/>
          <p:nvPr/>
        </p:nvSpPr>
        <p:spPr>
          <a:xfrm>
            <a:off x="1759789" y="1784404"/>
            <a:ext cx="975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Contribution: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Resnet-RS.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E6CC7FE-BFA1-4285-A2D3-F6C4C7E2E595}"/>
              </a:ext>
            </a:extLst>
          </p:cNvPr>
          <p:cNvSpPr txBox="1"/>
          <p:nvPr/>
        </p:nvSpPr>
        <p:spPr>
          <a:xfrm>
            <a:off x="3336286" y="2224472"/>
            <a:ext cx="89292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1.7x - 2.7x faster than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EfficientNets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0">
            <a:extLst>
              <a:ext uri="{FF2B5EF4-FFF2-40B4-BE49-F238E27FC236}">
                <a16:creationId xmlns:a16="http://schemas.microsoft.com/office/drawing/2014/main" id="{B334FA5F-4469-C547-911C-B057F86A1772}"/>
              </a:ext>
            </a:extLst>
          </p:cNvPr>
          <p:cNvSpPr txBox="1"/>
          <p:nvPr/>
        </p:nvSpPr>
        <p:spPr>
          <a:xfrm>
            <a:off x="3336286" y="2664540"/>
            <a:ext cx="89292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4.7x faster than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EfficientNets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86.2% top-1 accuracy in semi-supervised learning.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0">
            <a:extLst>
              <a:ext uri="{FF2B5EF4-FFF2-40B4-BE49-F238E27FC236}">
                <a16:creationId xmlns:a16="http://schemas.microsoft.com/office/drawing/2014/main" id="{DE60689D-8B99-3A42-93FF-2307D6879D76}"/>
              </a:ext>
            </a:extLst>
          </p:cNvPr>
          <p:cNvSpPr txBox="1"/>
          <p:nvPr/>
        </p:nvSpPr>
        <p:spPr>
          <a:xfrm>
            <a:off x="3336286" y="3081949"/>
            <a:ext cx="89292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Better than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SimCLR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SimCLRv2.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0">
            <a:extLst>
              <a:ext uri="{FF2B5EF4-FFF2-40B4-BE49-F238E27FC236}">
                <a16:creationId xmlns:a16="http://schemas.microsoft.com/office/drawing/2014/main" id="{EC6CC31B-0409-6D4E-9E14-6FCD2C69C87A}"/>
              </a:ext>
            </a:extLst>
          </p:cNvPr>
          <p:cNvSpPr txBox="1"/>
          <p:nvPr/>
        </p:nvSpPr>
        <p:spPr>
          <a:xfrm>
            <a:off x="3336286" y="3499358"/>
            <a:ext cx="89292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ResNet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-RS. Improve top-1 accuracy by 4.8%.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6445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0F9BC37-0EE9-4BC3-B22C-0AFD05CCE3E4}"/>
              </a:ext>
            </a:extLst>
          </p:cNvPr>
          <p:cNvSpPr txBox="1">
            <a:spLocks/>
          </p:cNvSpPr>
          <p:nvPr/>
        </p:nvSpPr>
        <p:spPr>
          <a:xfrm>
            <a:off x="1502924" y="132167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AutoNum type="arabicPeriod"/>
            </a:pPr>
            <a:endParaRPr lang="en-US" altLang="zh-CN" sz="100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A38045CB-0441-4366-A905-3E13F5E66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5972504" cy="1419279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Improvements on ImageNet</a:t>
            </a:r>
            <a:endParaRPr lang="zh-CN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64FB8A3-EF9C-4585-825E-0EDFB0CAEB73}"/>
              </a:ext>
            </a:extLst>
          </p:cNvPr>
          <p:cNvSpPr txBox="1"/>
          <p:nvPr/>
        </p:nvSpPr>
        <p:spPr>
          <a:xfrm>
            <a:off x="1759789" y="1784404"/>
            <a:ext cx="975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Architecture: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AlexNet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VGG,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ResNet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Inception,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NasNet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EfficientNet,etc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8">
            <a:extLst>
              <a:ext uri="{FF2B5EF4-FFF2-40B4-BE49-F238E27FC236}">
                <a16:creationId xmlns:a16="http://schemas.microsoft.com/office/drawing/2014/main" id="{61E477C9-D394-DA4E-A766-17E8CC7B6950}"/>
              </a:ext>
            </a:extLst>
          </p:cNvPr>
          <p:cNvSpPr txBox="1"/>
          <p:nvPr/>
        </p:nvSpPr>
        <p:spPr>
          <a:xfrm>
            <a:off x="1759789" y="2647240"/>
            <a:ext cx="975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and Regularization Methods: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 out, label smoothing, augmentation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8">
            <a:extLst>
              <a:ext uri="{FF2B5EF4-FFF2-40B4-BE49-F238E27FC236}">
                <a16:creationId xmlns:a16="http://schemas.microsoft.com/office/drawing/2014/main" id="{5292DA67-D3DF-5241-B701-0481C09DC36E}"/>
              </a:ext>
            </a:extLst>
          </p:cNvPr>
          <p:cNvSpPr txBox="1"/>
          <p:nvPr/>
        </p:nvSpPr>
        <p:spPr>
          <a:xfrm>
            <a:off x="1759789" y="3429000"/>
            <a:ext cx="975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Scaling Strategy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dimension(width, depth and resolution)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8">
            <a:extLst>
              <a:ext uri="{FF2B5EF4-FFF2-40B4-BE49-F238E27FC236}">
                <a16:creationId xmlns:a16="http://schemas.microsoft.com/office/drawing/2014/main" id="{65F99613-41AC-1742-BE1F-3F43C7684291}"/>
              </a:ext>
            </a:extLst>
          </p:cNvPr>
          <p:cNvSpPr txBox="1"/>
          <p:nvPr/>
        </p:nvSpPr>
        <p:spPr>
          <a:xfrm>
            <a:off x="1759789" y="4210760"/>
            <a:ext cx="975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 Data: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labeled, weakly labeled or unlabeled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8">
            <a:extLst>
              <a:ext uri="{FF2B5EF4-FFF2-40B4-BE49-F238E27FC236}">
                <a16:creationId xmlns:a16="http://schemas.microsoft.com/office/drawing/2014/main" id="{E7EE5C93-B412-DF49-AF4D-61587ADC51D6}"/>
              </a:ext>
            </a:extLst>
          </p:cNvPr>
          <p:cNvSpPr txBox="1"/>
          <p:nvPr/>
        </p:nvSpPr>
        <p:spPr>
          <a:xfrm>
            <a:off x="1759789" y="4992520"/>
            <a:ext cx="975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Problems: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work emphasizes little on scaling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stategy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6730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0F9BC37-0EE9-4BC3-B22C-0AFD05CCE3E4}"/>
              </a:ext>
            </a:extLst>
          </p:cNvPr>
          <p:cNvSpPr txBox="1">
            <a:spLocks/>
          </p:cNvSpPr>
          <p:nvPr/>
        </p:nvSpPr>
        <p:spPr>
          <a:xfrm>
            <a:off x="1502924" y="132167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AutoNum type="arabicPeriod"/>
            </a:pPr>
            <a:endParaRPr lang="en-US" altLang="zh-CN" sz="100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A38045CB-0441-4366-A905-3E13F5E66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5972504" cy="1419279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Method-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  <a:endParaRPr lang="zh-CN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64FB8A3-EF9C-4585-825E-0EDFB0CAEB73}"/>
              </a:ext>
            </a:extLst>
          </p:cNvPr>
          <p:cNvSpPr txBox="1"/>
          <p:nvPr/>
        </p:nvSpPr>
        <p:spPr>
          <a:xfrm>
            <a:off x="1759789" y="1784404"/>
            <a:ext cx="975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ResNet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-D: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Conv3*3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Strides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switched. Skip connection. Remove max pooling layer.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1DFBDEB-2A9C-234C-93E7-38629404E6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6656" y="2247130"/>
            <a:ext cx="2575838" cy="4597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775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0F9BC37-0EE9-4BC3-B22C-0AFD05CCE3E4}"/>
              </a:ext>
            </a:extLst>
          </p:cNvPr>
          <p:cNvSpPr txBox="1">
            <a:spLocks/>
          </p:cNvSpPr>
          <p:nvPr/>
        </p:nvSpPr>
        <p:spPr>
          <a:xfrm>
            <a:off x="1502924" y="132167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AutoNum type="arabicPeriod"/>
            </a:pPr>
            <a:endParaRPr lang="en-US" altLang="zh-CN" sz="100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A38045CB-0441-4366-A905-3E13F5E66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5972504" cy="1419279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Method-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  <a:endParaRPr lang="zh-CN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64FB8A3-EF9C-4585-825E-0EDFB0CAEB73}"/>
              </a:ext>
            </a:extLst>
          </p:cNvPr>
          <p:cNvSpPr txBox="1"/>
          <p:nvPr/>
        </p:nvSpPr>
        <p:spPr>
          <a:xfrm>
            <a:off x="1759789" y="1784404"/>
            <a:ext cx="975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Squeeze-and-Excitation.</a:t>
            </a:r>
          </a:p>
        </p:txBody>
      </p:sp>
      <p:pic>
        <p:nvPicPr>
          <p:cNvPr id="2050" name="Picture 2" descr="在这里插入图片描述">
            <a:extLst>
              <a:ext uri="{FF2B5EF4-FFF2-40B4-BE49-F238E27FC236}">
                <a16:creationId xmlns:a16="http://schemas.microsoft.com/office/drawing/2014/main" id="{5737645E-6A4F-1942-9F7B-EC605E5B38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699" y="2102807"/>
            <a:ext cx="9167722" cy="4589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7617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0F9BC37-0EE9-4BC3-B22C-0AFD05CCE3E4}"/>
              </a:ext>
            </a:extLst>
          </p:cNvPr>
          <p:cNvSpPr txBox="1">
            <a:spLocks/>
          </p:cNvSpPr>
          <p:nvPr/>
        </p:nvSpPr>
        <p:spPr>
          <a:xfrm>
            <a:off x="1502924" y="132167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AutoNum type="arabicPeriod"/>
            </a:pPr>
            <a:endParaRPr lang="en-US" altLang="zh-CN" sz="100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A38045CB-0441-4366-A905-3E13F5E66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7969470" cy="1495206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Method-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Method</a:t>
            </a:r>
            <a:endParaRPr lang="zh-CN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64FB8A3-EF9C-4585-825E-0EDFB0CAEB73}"/>
              </a:ext>
            </a:extLst>
          </p:cNvPr>
          <p:cNvSpPr txBox="1"/>
          <p:nvPr/>
        </p:nvSpPr>
        <p:spPr>
          <a:xfrm>
            <a:off x="1759789" y="1784404"/>
            <a:ext cx="975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from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EfficientNet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Setup: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 learning schedule, RA.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8">
            <a:extLst>
              <a:ext uri="{FF2B5EF4-FFF2-40B4-BE49-F238E27FC236}">
                <a16:creationId xmlns:a16="http://schemas.microsoft.com/office/drawing/2014/main" id="{7F65B8A1-110D-864E-B90F-6E34FC3979E1}"/>
              </a:ext>
            </a:extLst>
          </p:cNvPr>
          <p:cNvSpPr txBox="1"/>
          <p:nvPr/>
        </p:nvSpPr>
        <p:spPr>
          <a:xfrm>
            <a:off x="1759789" y="2709857"/>
            <a:ext cx="975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Regularization: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weight decay, label smoothing, dropout and stochastic depth.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8">
            <a:extLst>
              <a:ext uri="{FF2B5EF4-FFF2-40B4-BE49-F238E27FC236}">
                <a16:creationId xmlns:a16="http://schemas.microsoft.com/office/drawing/2014/main" id="{9036707A-9E7B-0948-958C-FE40F3E4A3E8}"/>
              </a:ext>
            </a:extLst>
          </p:cNvPr>
          <p:cNvSpPr txBox="1"/>
          <p:nvPr/>
        </p:nvSpPr>
        <p:spPr>
          <a:xfrm>
            <a:off x="1759789" y="3603794"/>
            <a:ext cx="975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Augmentation 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 Augmentation.</a:t>
            </a:r>
          </a:p>
        </p:txBody>
      </p:sp>
    </p:spTree>
    <p:extLst>
      <p:ext uri="{BB962C8B-B14F-4D97-AF65-F5344CB8AC3E}">
        <p14:creationId xmlns:p14="http://schemas.microsoft.com/office/powerpoint/2010/main" val="24357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0F9BC37-0EE9-4BC3-B22C-0AFD05CCE3E4}"/>
              </a:ext>
            </a:extLst>
          </p:cNvPr>
          <p:cNvSpPr txBox="1">
            <a:spLocks/>
          </p:cNvSpPr>
          <p:nvPr/>
        </p:nvSpPr>
        <p:spPr>
          <a:xfrm>
            <a:off x="1502924" y="132167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AutoNum type="arabicPeriod"/>
            </a:pPr>
            <a:endParaRPr lang="en-US" altLang="zh-CN" sz="100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A38045CB-0441-4366-A905-3E13F5E66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8936422" cy="1568778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Method-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Improved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Method</a:t>
            </a:r>
            <a:endParaRPr lang="zh-CN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64FB8A3-EF9C-4585-825E-0EDFB0CAEB73}"/>
              </a:ext>
            </a:extLst>
          </p:cNvPr>
          <p:cNvSpPr txBox="1"/>
          <p:nvPr/>
        </p:nvSpPr>
        <p:spPr>
          <a:xfrm>
            <a:off x="1759789" y="1784404"/>
            <a:ext cx="975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Additive study: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 learning schedule, RA.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24D9C51-9E68-C74F-8568-8FF8881BB8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6934" y="2488322"/>
            <a:ext cx="4102100" cy="3048000"/>
          </a:xfrm>
          <a:prstGeom prst="rect">
            <a:avLst/>
          </a:prstGeom>
        </p:spPr>
      </p:pic>
      <p:sp>
        <p:nvSpPr>
          <p:cNvPr id="8" name="文本框 8">
            <a:extLst>
              <a:ext uri="{FF2B5EF4-FFF2-40B4-BE49-F238E27FC236}">
                <a16:creationId xmlns:a16="http://schemas.microsoft.com/office/drawing/2014/main" id="{3ED0ACB0-9A64-BC4B-8E01-879F753429EF}"/>
              </a:ext>
            </a:extLst>
          </p:cNvPr>
          <p:cNvSpPr txBox="1"/>
          <p:nvPr/>
        </p:nvSpPr>
        <p:spPr>
          <a:xfrm>
            <a:off x="1759789" y="5850911"/>
            <a:ext cx="975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 3.2%(82.2%) through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training method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0774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0F9BC37-0EE9-4BC3-B22C-0AFD05CCE3E4}"/>
              </a:ext>
            </a:extLst>
          </p:cNvPr>
          <p:cNvSpPr txBox="1">
            <a:spLocks/>
          </p:cNvSpPr>
          <p:nvPr/>
        </p:nvSpPr>
        <p:spPr>
          <a:xfrm>
            <a:off x="1502924" y="132167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AutoNum type="arabicPeriod"/>
            </a:pPr>
            <a:endParaRPr lang="en-US" altLang="zh-CN" sz="100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A38045CB-0441-4366-A905-3E13F5E66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5124"/>
            <a:ext cx="8978463" cy="1589799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Method-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Improved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Method</a:t>
            </a:r>
            <a:endParaRPr lang="zh-CN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64FB8A3-EF9C-4585-825E-0EDFB0CAEB73}"/>
              </a:ext>
            </a:extLst>
          </p:cNvPr>
          <p:cNvSpPr txBox="1"/>
          <p:nvPr/>
        </p:nvSpPr>
        <p:spPr>
          <a:xfrm>
            <a:off x="1759789" y="1784404"/>
            <a:ext cx="975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Weight decay 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vs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regularization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8">
            <a:extLst>
              <a:ext uri="{FF2B5EF4-FFF2-40B4-BE49-F238E27FC236}">
                <a16:creationId xmlns:a16="http://schemas.microsoft.com/office/drawing/2014/main" id="{3ED0ACB0-9A64-BC4B-8E01-879F753429EF}"/>
              </a:ext>
            </a:extLst>
          </p:cNvPr>
          <p:cNvSpPr txBox="1"/>
          <p:nvPr/>
        </p:nvSpPr>
        <p:spPr>
          <a:xfrm>
            <a:off x="1759789" y="5619684"/>
            <a:ext cx="975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Weight decay’s value must be decreased in order to not overly regularize the model .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01A5584-3D21-AB46-9927-84E201F56E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5720" y="2689101"/>
            <a:ext cx="5054600" cy="237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836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1883</TotalTime>
  <Words>513</Words>
  <Application>Microsoft Macintosh PowerPoint</Application>
  <PresentationFormat>Widescreen</PresentationFormat>
  <Paragraphs>70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等线</vt:lpstr>
      <vt:lpstr>等线 Light</vt:lpstr>
      <vt:lpstr>Arial</vt:lpstr>
      <vt:lpstr>Times New Roman</vt:lpstr>
      <vt:lpstr>Wingdings</vt:lpstr>
      <vt:lpstr>Office 主题​​</vt:lpstr>
      <vt:lpstr>Revisiting ResNets: Improved Training and Scaling Strategies        Irwan Bello, William Fedus, Xianzhi Du, Ekin D. Cubuk   Google Brain &amp; UC Berkeley    2021, CVPR</vt:lpstr>
      <vt:lpstr>Background</vt:lpstr>
      <vt:lpstr>Introduction</vt:lpstr>
      <vt:lpstr>Improvements on ImageNet</vt:lpstr>
      <vt:lpstr>Method- Architecture</vt:lpstr>
      <vt:lpstr>Method- Architecture</vt:lpstr>
      <vt:lpstr>Method- Training Method</vt:lpstr>
      <vt:lpstr>Method- Improved Training Method</vt:lpstr>
      <vt:lpstr>Method- Improved Training Method</vt:lpstr>
      <vt:lpstr>Method- Improved Scaling Strategy</vt:lpstr>
      <vt:lpstr>Method- Strategy#1</vt:lpstr>
      <vt:lpstr>Method- Strategy#2</vt:lpstr>
      <vt:lpstr>Experiment</vt:lpstr>
      <vt:lpstr>Experiment</vt:lpstr>
      <vt:lpstr>Experiment</vt:lpstr>
      <vt:lpstr>Conclusion</vt:lpstr>
      <vt:lpstr>Thank you (Q&amp;A)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DU-Net: Convolutional Network for the Detection of Arterial Calcifications in Mammograms      Manal AlGhamdi, Member, IEEE,   Mohamed Abdel-Mottaleb, Fellow, IEEE,   and Fernando Collado-Mesa </dc:title>
  <dc:creator>陈 开一</dc:creator>
  <cp:lastModifiedBy>陈 开一</cp:lastModifiedBy>
  <cp:revision>88</cp:revision>
  <dcterms:created xsi:type="dcterms:W3CDTF">2020-10-10T10:30:03Z</dcterms:created>
  <dcterms:modified xsi:type="dcterms:W3CDTF">2021-04-10T03:13:18Z</dcterms:modified>
</cp:coreProperties>
</file>