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9" r:id="rId4"/>
    <p:sldId id="270" r:id="rId5"/>
    <p:sldId id="289" r:id="rId6"/>
    <p:sldId id="285" r:id="rId7"/>
    <p:sldId id="287" r:id="rId8"/>
    <p:sldId id="286" r:id="rId9"/>
    <p:sldId id="290" r:id="rId10"/>
    <p:sldId id="291" r:id="rId11"/>
    <p:sldId id="292" r:id="rId12"/>
    <p:sldId id="293" r:id="rId13"/>
    <p:sldId id="294" r:id="rId14"/>
    <p:sldId id="298" r:id="rId15"/>
    <p:sldId id="299" r:id="rId16"/>
    <p:sldId id="300" r:id="rId17"/>
    <p:sldId id="301" r:id="rId18"/>
    <p:sldId id="302" r:id="rId19"/>
    <p:sldId id="28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291"/>
  </p:normalViewPr>
  <p:slideViewPr>
    <p:cSldViewPr snapToGrid="0">
      <p:cViewPr varScale="1">
        <p:scale>
          <a:sx n="121" d="100"/>
          <a:sy n="121" d="100"/>
        </p:scale>
        <p:origin x="200" y="192"/>
      </p:cViewPr>
      <p:guideLst/>
    </p:cSldViewPr>
  </p:slideViewPr>
  <p:notesTextViewPr>
    <p:cViewPr>
      <p:scale>
        <a:sx n="1" d="1"/>
        <a:sy n="1" d="1"/>
      </p:scale>
      <p:origin x="0" y="0"/>
    </p:cViewPr>
  </p:notesTextViewPr>
  <p:notesViewPr>
    <p:cSldViewPr snapToGrid="0">
      <p:cViewPr varScale="1">
        <p:scale>
          <a:sx n="59" d="100"/>
          <a:sy n="59" d="100"/>
        </p:scale>
        <p:origin x="294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EEA59-8830-49F5-9749-720F3645F228}"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01C8-5558-45AA-AE4C-DDDA8E8C7ED3}" type="slidenum">
              <a:rPr lang="zh-CN" altLang="en-US" smtClean="0"/>
              <a:t>‹#›</a:t>
            </a:fld>
            <a:endParaRPr lang="zh-CN" altLang="en-US"/>
          </a:p>
        </p:txBody>
      </p:sp>
    </p:spTree>
    <p:extLst>
      <p:ext uri="{BB962C8B-B14F-4D97-AF65-F5344CB8AC3E}">
        <p14:creationId xmlns:p14="http://schemas.microsoft.com/office/powerpoint/2010/main" val="241733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2</a:t>
            </a:fld>
            <a:endParaRPr lang="zh-CN" altLang="en-US"/>
          </a:p>
        </p:txBody>
      </p:sp>
    </p:spTree>
    <p:extLst>
      <p:ext uri="{BB962C8B-B14F-4D97-AF65-F5344CB8AC3E}">
        <p14:creationId xmlns:p14="http://schemas.microsoft.com/office/powerpoint/2010/main" val="208753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11</a:t>
            </a:fld>
            <a:endParaRPr lang="zh-CN" altLang="en-US"/>
          </a:p>
        </p:txBody>
      </p:sp>
    </p:spTree>
    <p:extLst>
      <p:ext uri="{BB962C8B-B14F-4D97-AF65-F5344CB8AC3E}">
        <p14:creationId xmlns:p14="http://schemas.microsoft.com/office/powerpoint/2010/main" val="3217566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12</a:t>
            </a:fld>
            <a:endParaRPr lang="zh-CN" altLang="en-US"/>
          </a:p>
        </p:txBody>
      </p:sp>
    </p:spTree>
    <p:extLst>
      <p:ext uri="{BB962C8B-B14F-4D97-AF65-F5344CB8AC3E}">
        <p14:creationId xmlns:p14="http://schemas.microsoft.com/office/powerpoint/2010/main" val="63814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13</a:t>
            </a:fld>
            <a:endParaRPr lang="zh-CN" altLang="en-US"/>
          </a:p>
        </p:txBody>
      </p:sp>
    </p:spTree>
    <p:extLst>
      <p:ext uri="{BB962C8B-B14F-4D97-AF65-F5344CB8AC3E}">
        <p14:creationId xmlns:p14="http://schemas.microsoft.com/office/powerpoint/2010/main" val="253630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14</a:t>
            </a:fld>
            <a:endParaRPr lang="zh-CN" altLang="en-US"/>
          </a:p>
        </p:txBody>
      </p:sp>
    </p:spTree>
    <p:extLst>
      <p:ext uri="{BB962C8B-B14F-4D97-AF65-F5344CB8AC3E}">
        <p14:creationId xmlns:p14="http://schemas.microsoft.com/office/powerpoint/2010/main" val="742036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15</a:t>
            </a:fld>
            <a:endParaRPr lang="zh-CN" altLang="en-US"/>
          </a:p>
        </p:txBody>
      </p:sp>
    </p:spTree>
    <p:extLst>
      <p:ext uri="{BB962C8B-B14F-4D97-AF65-F5344CB8AC3E}">
        <p14:creationId xmlns:p14="http://schemas.microsoft.com/office/powerpoint/2010/main" val="3968535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16</a:t>
            </a:fld>
            <a:endParaRPr lang="zh-CN" altLang="en-US"/>
          </a:p>
        </p:txBody>
      </p:sp>
    </p:spTree>
    <p:extLst>
      <p:ext uri="{BB962C8B-B14F-4D97-AF65-F5344CB8AC3E}">
        <p14:creationId xmlns:p14="http://schemas.microsoft.com/office/powerpoint/2010/main" val="361326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17</a:t>
            </a:fld>
            <a:endParaRPr lang="zh-CN" altLang="en-US"/>
          </a:p>
        </p:txBody>
      </p:sp>
    </p:spTree>
    <p:extLst>
      <p:ext uri="{BB962C8B-B14F-4D97-AF65-F5344CB8AC3E}">
        <p14:creationId xmlns:p14="http://schemas.microsoft.com/office/powerpoint/2010/main" val="2154723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18</a:t>
            </a:fld>
            <a:endParaRPr lang="zh-CN" altLang="en-US"/>
          </a:p>
        </p:txBody>
      </p:sp>
    </p:spTree>
    <p:extLst>
      <p:ext uri="{BB962C8B-B14F-4D97-AF65-F5344CB8AC3E}">
        <p14:creationId xmlns:p14="http://schemas.microsoft.com/office/powerpoint/2010/main" val="263839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19</a:t>
            </a:fld>
            <a:endParaRPr lang="zh-CN" altLang="en-US"/>
          </a:p>
        </p:txBody>
      </p:sp>
    </p:spTree>
    <p:extLst>
      <p:ext uri="{BB962C8B-B14F-4D97-AF65-F5344CB8AC3E}">
        <p14:creationId xmlns:p14="http://schemas.microsoft.com/office/powerpoint/2010/main" val="9184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3</a:t>
            </a:fld>
            <a:endParaRPr lang="zh-CN" altLang="en-US"/>
          </a:p>
        </p:txBody>
      </p:sp>
    </p:spTree>
    <p:extLst>
      <p:ext uri="{BB962C8B-B14F-4D97-AF65-F5344CB8AC3E}">
        <p14:creationId xmlns:p14="http://schemas.microsoft.com/office/powerpoint/2010/main" val="409202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4</a:t>
            </a:fld>
            <a:endParaRPr lang="zh-CN" altLang="en-US"/>
          </a:p>
        </p:txBody>
      </p:sp>
    </p:spTree>
    <p:extLst>
      <p:ext uri="{BB962C8B-B14F-4D97-AF65-F5344CB8AC3E}">
        <p14:creationId xmlns:p14="http://schemas.microsoft.com/office/powerpoint/2010/main" val="33811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5</a:t>
            </a:fld>
            <a:endParaRPr lang="zh-CN" altLang="en-US"/>
          </a:p>
        </p:txBody>
      </p:sp>
    </p:spTree>
    <p:extLst>
      <p:ext uri="{BB962C8B-B14F-4D97-AF65-F5344CB8AC3E}">
        <p14:creationId xmlns:p14="http://schemas.microsoft.com/office/powerpoint/2010/main" val="139464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6</a:t>
            </a:fld>
            <a:endParaRPr lang="zh-CN" altLang="en-US"/>
          </a:p>
        </p:txBody>
      </p:sp>
    </p:spTree>
    <p:extLst>
      <p:ext uri="{BB962C8B-B14F-4D97-AF65-F5344CB8AC3E}">
        <p14:creationId xmlns:p14="http://schemas.microsoft.com/office/powerpoint/2010/main" val="210374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7</a:t>
            </a:fld>
            <a:endParaRPr lang="zh-CN" altLang="en-US"/>
          </a:p>
        </p:txBody>
      </p:sp>
    </p:spTree>
    <p:extLst>
      <p:ext uri="{BB962C8B-B14F-4D97-AF65-F5344CB8AC3E}">
        <p14:creationId xmlns:p14="http://schemas.microsoft.com/office/powerpoint/2010/main" val="332373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8</a:t>
            </a:fld>
            <a:endParaRPr lang="zh-CN" altLang="en-US"/>
          </a:p>
        </p:txBody>
      </p:sp>
    </p:spTree>
    <p:extLst>
      <p:ext uri="{BB962C8B-B14F-4D97-AF65-F5344CB8AC3E}">
        <p14:creationId xmlns:p14="http://schemas.microsoft.com/office/powerpoint/2010/main" val="216624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9</a:t>
            </a:fld>
            <a:endParaRPr lang="zh-CN" altLang="en-US"/>
          </a:p>
        </p:txBody>
      </p:sp>
    </p:spTree>
    <p:extLst>
      <p:ext uri="{BB962C8B-B14F-4D97-AF65-F5344CB8AC3E}">
        <p14:creationId xmlns:p14="http://schemas.microsoft.com/office/powerpoint/2010/main" val="94176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a:t>
            </a:r>
            <a:r>
              <a:rPr lang="zh-CN" altLang="en-US" dirty="0"/>
              <a:t> </a:t>
            </a:r>
            <a:r>
              <a:rPr lang="en-US" altLang="zh-CN" dirty="0"/>
              <a:t>Shortcomings</a:t>
            </a:r>
            <a:r>
              <a:rPr lang="zh-CN" altLang="en-US" dirty="0"/>
              <a:t>：</a:t>
            </a:r>
            <a:r>
              <a:rPr lang="en-US" altLang="zh-CN" dirty="0"/>
              <a:t>1.relative</a:t>
            </a:r>
            <a:r>
              <a:rPr lang="zh-CN" altLang="en-US" dirty="0"/>
              <a:t> </a:t>
            </a:r>
            <a:r>
              <a:rPr lang="en-US" altLang="zh-CN" dirty="0"/>
              <a:t>position</a:t>
            </a:r>
            <a:r>
              <a:rPr lang="zh-CN" altLang="en-US" dirty="0"/>
              <a:t> </a:t>
            </a:r>
            <a:r>
              <a:rPr lang="en-US" altLang="zh-CN" dirty="0"/>
              <a:t>has</a:t>
            </a:r>
            <a:r>
              <a:rPr lang="zh-CN" altLang="en-US" dirty="0"/>
              <a:t> </a:t>
            </a:r>
            <a:r>
              <a:rPr lang="en-US" altLang="zh-CN" dirty="0"/>
              <a:t>multi</a:t>
            </a:r>
            <a:r>
              <a:rPr lang="zh-CN" altLang="en-US" dirty="0"/>
              <a:t> </a:t>
            </a:r>
            <a:r>
              <a:rPr lang="en-US" altLang="zh-CN" dirty="0"/>
              <a:t>result. 2.CNN learn trivial features. 3. not whole picture.</a:t>
            </a:r>
            <a:endParaRPr lang="zh-CN" altLang="en-US" dirty="0"/>
          </a:p>
        </p:txBody>
      </p:sp>
      <p:sp>
        <p:nvSpPr>
          <p:cNvPr id="4" name="灯片编号占位符 3"/>
          <p:cNvSpPr>
            <a:spLocks noGrp="1"/>
          </p:cNvSpPr>
          <p:nvPr>
            <p:ph type="sldNum" sz="quarter" idx="5"/>
          </p:nvPr>
        </p:nvSpPr>
        <p:spPr/>
        <p:txBody>
          <a:bodyPr/>
          <a:lstStyle/>
          <a:p>
            <a:fld id="{3F9201C8-5558-45AA-AE4C-DDDA8E8C7ED3}" type="slidenum">
              <a:rPr lang="zh-CN" altLang="en-US" smtClean="0"/>
              <a:t>10</a:t>
            </a:fld>
            <a:endParaRPr lang="zh-CN" altLang="en-US"/>
          </a:p>
        </p:txBody>
      </p:sp>
    </p:spTree>
    <p:extLst>
      <p:ext uri="{BB962C8B-B14F-4D97-AF65-F5344CB8AC3E}">
        <p14:creationId xmlns:p14="http://schemas.microsoft.com/office/powerpoint/2010/main" val="255585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18778-4800-4126-8921-97E798B4A85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8E7F0E-46E2-4EF4-9F09-A1950C041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16A8E2-71E2-44EE-BDA5-2A0FBFBD9112}"/>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084FE6EA-0860-453E-9190-62D987ACC6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9C4C43-C3F9-4C7A-8C15-5BC1E593D00F}"/>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247996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4FD2-34E7-4D90-85AD-EC11215D6D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D1DBDA-2AA7-4AA6-BADE-92B5843254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DB448D-7B2E-4028-A4E3-E613EF5B3E78}"/>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7622FA4C-4C88-4494-ACAB-01B3B83B5D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CBE3B-5C40-47A6-9F5A-75C5C93C7A85}"/>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45673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C5AAEF-5AA7-4743-B54D-4E7AC60DD6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C9593D-D62A-4550-9F11-9934B7F1D2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5B1A2E-E6C3-44CB-837B-6107F21C46CC}"/>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7B021172-5801-4E25-9E04-C60A47AE4C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414B7-363A-473F-8BB1-3F48586EFE9D}"/>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225728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B81D-BB21-4A5C-BDFF-006BE73591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70E6C4-01B7-4971-A03F-061CD59004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015D53-6E77-4216-9699-D0BBE0E36742}"/>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90EB7AF5-F10F-4573-AF47-7103323985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C7322-1D24-44C0-A5A3-9CDB2673EAC1}"/>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26024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D6AD7-C7E1-4B8D-82DE-28E59B1BB8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9A936D-07A8-49C2-AED5-180854E85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7BB09D-DD63-4D96-85C7-6E52189F9453}"/>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9BB35415-0C4E-4A1B-827D-D23F833806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EBFD1-FBF4-4EB9-98C5-FBBA62D9E5E8}"/>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16570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41E38-D186-451F-8ACB-4BCDFF80EA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7C265C-86E6-46CC-B39D-5B84E9A184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0A7458-1E3F-43E9-98BD-1363C70F35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9728B7-FDAF-4F77-A922-26E79E918A1F}"/>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1885D0C7-94BB-49FE-B2AF-B096E70C6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1666B7-B7D3-4A78-9EAE-5E1D282F5F11}"/>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257187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15B15-4AB8-40BE-A92A-EC542364C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D9E3FF-6B9C-4550-998F-F92351DCCF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A02A83-57E8-41D4-A6BE-85F05002B8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6AFE6E-D323-4AE7-9240-860497110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EB4668-327F-4C33-B144-189D49578A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0B09-91F5-41B1-A2E4-72FD49223500}"/>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8" name="页脚占位符 7">
            <a:extLst>
              <a:ext uri="{FF2B5EF4-FFF2-40B4-BE49-F238E27FC236}">
                <a16:creationId xmlns:a16="http://schemas.microsoft.com/office/drawing/2014/main" id="{D37FF535-4DD8-4C32-8C6E-BBFFFEDD08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33B98-0146-4597-8786-16B96513B46F}"/>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200096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EF6A4-BC30-45EE-99A3-AEFEB3C9CF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FC4F9-0365-4B87-B5A6-8EB9FFA3B740}"/>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4" name="页脚占位符 3">
            <a:extLst>
              <a:ext uri="{FF2B5EF4-FFF2-40B4-BE49-F238E27FC236}">
                <a16:creationId xmlns:a16="http://schemas.microsoft.com/office/drawing/2014/main" id="{F916F30D-71AC-4D24-BBAA-53C9B60757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970178-70D2-470E-86CF-C6D051DE5ADC}"/>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390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28DD6C-33B5-45E7-BAB5-71FAEDB71F50}"/>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3" name="页脚占位符 2">
            <a:extLst>
              <a:ext uri="{FF2B5EF4-FFF2-40B4-BE49-F238E27FC236}">
                <a16:creationId xmlns:a16="http://schemas.microsoft.com/office/drawing/2014/main" id="{DBF55032-760A-4EDB-9382-0A99772BB5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40F680-1563-4632-8B5F-404362CC261B}"/>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54669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0B53E-078C-48A9-886B-E7C1D40BA4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2DB155-0F69-40CE-8932-10E0019B7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CD4BA53-F9EB-4335-8EC6-F51B4798B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446998-8CD2-4864-B16E-C38F31DF130D}"/>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81CBAAFE-F5B5-4B12-AE28-E40FDC9CDB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09426F-E028-4A97-B015-50A94A327A12}"/>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2799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F6C19-0CFA-462A-A8EB-D8162E9195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6E3F09-4D75-489F-8474-E3DF02EF5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B0626B-FBEF-4B3F-846B-DD4A81A39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DBE026-7499-40A9-A80A-763DA26B234D}"/>
              </a:ext>
            </a:extLst>
          </p:cNvPr>
          <p:cNvSpPr>
            <a:spLocks noGrp="1"/>
          </p:cNvSpPr>
          <p:nvPr>
            <p:ph type="dt" sz="half" idx="10"/>
          </p:nvPr>
        </p:nvSpPr>
        <p:spPr/>
        <p:txBody>
          <a:bodyPr/>
          <a:lstStyle/>
          <a:p>
            <a:fld id="{18C8E384-989F-4B75-9DC3-690057E58E54}"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7831037C-DB8D-4E55-B03A-89CC3AA907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14A25F-C438-4BE4-86F7-2FC1576B64C7}"/>
              </a:ext>
            </a:extLst>
          </p:cNvPr>
          <p:cNvSpPr>
            <a:spLocks noGrp="1"/>
          </p:cNvSpPr>
          <p:nvPr>
            <p:ph type="sldNum" sz="quarter" idx="12"/>
          </p:nvPr>
        </p:nvSpPr>
        <p:spPr/>
        <p:txBody>
          <a:body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254849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4F69FE-811F-46BD-87B5-341CBB8C6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4DACD5-E664-46A2-9B25-33CEA1035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6D4546-417E-4B90-A514-EEB69C5EB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8E384-989F-4B75-9DC3-690057E58E54}"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023CF752-A51C-4FA5-900E-F035263D9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5E3626-AF53-42F5-A772-2BC942C9A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0DFCF-94F2-43BC-9952-4FE71B82A6A0}" type="slidenum">
              <a:rPr lang="zh-CN" altLang="en-US" smtClean="0"/>
              <a:t>‹#›</a:t>
            </a:fld>
            <a:endParaRPr lang="zh-CN" altLang="en-US"/>
          </a:p>
        </p:txBody>
      </p:sp>
    </p:spTree>
    <p:extLst>
      <p:ext uri="{BB962C8B-B14F-4D97-AF65-F5344CB8AC3E}">
        <p14:creationId xmlns:p14="http://schemas.microsoft.com/office/powerpoint/2010/main" val="108710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A635B-66DE-4C7E-A3AF-12776D1E5D0C}"/>
              </a:ext>
            </a:extLst>
          </p:cNvPr>
          <p:cNvSpPr>
            <a:spLocks noGrp="1"/>
          </p:cNvSpPr>
          <p:nvPr>
            <p:ph type="ctrTitle"/>
          </p:nvPr>
        </p:nvSpPr>
        <p:spPr>
          <a:xfrm>
            <a:off x="1387812" y="3139231"/>
            <a:ext cx="9144000" cy="2387600"/>
          </a:xfrm>
        </p:spPr>
        <p:txBody>
          <a:bodyPr>
            <a:normAutofit fontScale="90000"/>
          </a:bodyPr>
          <a:lstStyle/>
          <a:p>
            <a:r>
              <a:rPr lang="en-US" sz="3300" b="1" dirty="0">
                <a:latin typeface="Times New Roman" panose="02020603050405020304" pitchFamily="18" charset="0"/>
                <a:cs typeface="Times New Roman" panose="02020603050405020304" pitchFamily="18" charset="0"/>
              </a:rPr>
              <a:t>Rubik’s Cube+: A self-supervised feature learning framework for 3D medical image analysis </a:t>
            </a:r>
            <a:br>
              <a:rPr lang="en-US" sz="3300" b="1" dirty="0">
                <a:latin typeface="Times New Roman" panose="02020603050405020304" pitchFamily="18" charset="0"/>
                <a:cs typeface="Times New Roman" panose="02020603050405020304" pitchFamily="18" charset="0"/>
              </a:rPr>
            </a:br>
            <a:br>
              <a:rPr lang="en-US" altLang="zh-CN" sz="3100" dirty="0">
                <a:latin typeface="Times New Roman" panose="02020603050405020304" pitchFamily="18" charset="0"/>
                <a:cs typeface="Times New Roman" panose="02020603050405020304" pitchFamily="18" charset="0"/>
              </a:rPr>
            </a:br>
            <a:br>
              <a:rPr lang="en-US" altLang="zh-CN" sz="2200" dirty="0"/>
            </a:br>
            <a:br>
              <a:rPr lang="en-US" altLang="zh-CN" sz="2200" dirty="0"/>
            </a:br>
            <a:br>
              <a:rPr lang="en-US" altLang="zh-CN" sz="2200" dirty="0"/>
            </a:br>
            <a:br>
              <a:rPr lang="en-US" altLang="zh-CN" sz="2200" dirty="0"/>
            </a:br>
            <a:br>
              <a:rPr lang="en-US" altLang="zh-CN" sz="2200" dirty="0"/>
            </a:br>
            <a:r>
              <a:rPr lang="en-US" sz="1800" dirty="0" err="1">
                <a:latin typeface="Times New Roman" panose="02020603050405020304" pitchFamily="18" charset="0"/>
                <a:cs typeface="Times New Roman" panose="02020603050405020304" pitchFamily="18" charset="0"/>
              </a:rPr>
              <a:t>Jiuwen</a:t>
            </a:r>
            <a:r>
              <a:rPr lang="en-US" sz="1800" dirty="0">
                <a:latin typeface="Times New Roman" panose="02020603050405020304" pitchFamily="18" charset="0"/>
                <a:cs typeface="Times New Roman" panose="02020603050405020304" pitchFamily="18" charset="0"/>
              </a:rPr>
              <a:t> Zhu</a:t>
            </a:r>
            <a:r>
              <a:rPr lang="en-US" altLang="zh-C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Institute of Computing Technology, Chinese Academy of Sciences</a:t>
            </a:r>
            <a:br>
              <a:rPr lang="en-US" altLang="zh-CN" sz="1800" dirty="0">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Yuexiang</a:t>
            </a:r>
            <a:r>
              <a:rPr lang="en-US" sz="1800" dirty="0">
                <a:latin typeface="Times New Roman" panose="02020603050405020304" pitchFamily="18" charset="0"/>
                <a:cs typeface="Times New Roman" panose="02020603050405020304" pitchFamily="18" charset="0"/>
              </a:rPr>
              <a:t> Li, Tencent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Jarvis Lab</a:t>
            </a:r>
            <a:br>
              <a:rPr lang="en-US" altLang="zh-CN" sz="1800" dirty="0">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Yifan</a:t>
            </a:r>
            <a:r>
              <a:rPr lang="en-US" sz="1800" dirty="0">
                <a:latin typeface="Times New Roman" panose="02020603050405020304" pitchFamily="18" charset="0"/>
                <a:cs typeface="Times New Roman" panose="02020603050405020304" pitchFamily="18" charset="0"/>
              </a:rPr>
              <a:t> Hu</a:t>
            </a:r>
            <a:r>
              <a:rPr lang="en-US" altLang="zh-C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Institute of Computing Technology, Chinese Academy of Sciences</a:t>
            </a:r>
            <a:br>
              <a:rPr lang="en-US" altLang="zh-CN" sz="1800" dirty="0">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June 2020, Medical Image Analysis</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662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766" y="994787"/>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AD84A54-87E3-264C-84FE-41C8E49D8BDC}"/>
              </a:ext>
            </a:extLst>
          </p:cNvPr>
          <p:cNvSpPr/>
          <p:nvPr/>
        </p:nvSpPr>
        <p:spPr>
          <a:xfrm>
            <a:off x="344379" y="957600"/>
            <a:ext cx="1383621" cy="5494385"/>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6">
            <a:extLst>
              <a:ext uri="{FF2B5EF4-FFF2-40B4-BE49-F238E27FC236}">
                <a16:creationId xmlns:a16="http://schemas.microsoft.com/office/drawing/2014/main" id="{C9237C20-9026-964F-B4B0-26A9BCF74277}"/>
              </a:ext>
            </a:extLst>
          </p:cNvPr>
          <p:cNvSpPr/>
          <p:nvPr/>
        </p:nvSpPr>
        <p:spPr>
          <a:xfrm>
            <a:off x="1722219" y="1083750"/>
            <a:ext cx="7697184" cy="5900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994054D1-C078-B84B-9949-9B934C6CC7F9}"/>
              </a:ext>
            </a:extLst>
          </p:cNvPr>
          <p:cNvSpPr/>
          <p:nvPr/>
        </p:nvSpPr>
        <p:spPr>
          <a:xfrm>
            <a:off x="2516183" y="6476692"/>
            <a:ext cx="1848265" cy="38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5">
            <a:extLst>
              <a:ext uri="{FF2B5EF4-FFF2-40B4-BE49-F238E27FC236}">
                <a16:creationId xmlns:a16="http://schemas.microsoft.com/office/drawing/2014/main" id="{DE2BA006-2F14-CC4D-B734-16C4EFD27CB3}"/>
              </a:ext>
            </a:extLst>
          </p:cNvPr>
          <p:cNvSpPr/>
          <p:nvPr/>
        </p:nvSpPr>
        <p:spPr>
          <a:xfrm>
            <a:off x="-1325413" y="6586900"/>
            <a:ext cx="3493773" cy="29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E572F79D-4F0F-8346-A4E0-E8B9B5A94CD6}"/>
              </a:ext>
            </a:extLst>
          </p:cNvPr>
          <p:cNvSpPr/>
          <p:nvPr/>
        </p:nvSpPr>
        <p:spPr>
          <a:xfrm>
            <a:off x="-1511808" y="957379"/>
            <a:ext cx="1810683" cy="530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9" name="文本框 8">
            <a:extLst>
              <a:ext uri="{FF2B5EF4-FFF2-40B4-BE49-F238E27FC236}">
                <a16:creationId xmlns:a16="http://schemas.microsoft.com/office/drawing/2014/main" id="{68C39E9A-1241-E843-971E-EDEB260510B6}"/>
              </a:ext>
            </a:extLst>
          </p:cNvPr>
          <p:cNvSpPr txBox="1"/>
          <p:nvPr/>
        </p:nvSpPr>
        <p:spPr>
          <a:xfrm>
            <a:off x="2168360" y="982307"/>
            <a:ext cx="8604818"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Masking Identification: </a:t>
            </a:r>
            <a:r>
              <a:rPr lang="en-US" altLang="zh-CN" sz="2000" dirty="0">
                <a:latin typeface="Times New Roman" panose="02020603050405020304" pitchFamily="18" charset="0"/>
                <a:cs typeface="Times New Roman" panose="02020603050405020304" pitchFamily="18" charset="0"/>
              </a:rPr>
              <a:t>In pixel wise.</a:t>
            </a:r>
          </a:p>
        </p:txBody>
      </p:sp>
      <p:sp>
        <p:nvSpPr>
          <p:cNvPr id="13" name="文本框 8">
            <a:extLst>
              <a:ext uri="{FF2B5EF4-FFF2-40B4-BE49-F238E27FC236}">
                <a16:creationId xmlns:a16="http://schemas.microsoft.com/office/drawing/2014/main" id="{1E2C27DB-1F4C-694B-A0EB-8DAD87DC03C0}"/>
              </a:ext>
            </a:extLst>
          </p:cNvPr>
          <p:cNvSpPr txBox="1"/>
          <p:nvPr/>
        </p:nvSpPr>
        <p:spPr>
          <a:xfrm>
            <a:off x="2186590" y="2703508"/>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Loss</a:t>
            </a:r>
            <a:r>
              <a:rPr lang="en-US" altLang="zh-CN" sz="2000" dirty="0">
                <a:latin typeface="Times New Roman" panose="02020603050405020304" pitchFamily="18" charset="0"/>
                <a:cs typeface="Times New Roman" panose="02020603050405020304" pitchFamily="18" charset="0"/>
              </a:rPr>
              <a:t>: Seen as a classification task.</a:t>
            </a:r>
            <a:endParaRPr lang="zh-CN" alt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63B2520-5DA9-2640-A771-0B9A8ACD1515}"/>
                  </a:ext>
                </a:extLst>
              </p:cNvPr>
              <p:cNvSpPr txBox="1"/>
              <p:nvPr/>
            </p:nvSpPr>
            <p:spPr>
              <a:xfrm>
                <a:off x="3722224" y="3222567"/>
                <a:ext cx="4175056" cy="778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𝑀</m:t>
                          </m:r>
                        </m:sub>
                      </m:sSub>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𝑀</m:t>
                          </m:r>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𝑔</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𝑏</m:t>
                              </m:r>
                            </m:sup>
                          </m:sSubSup>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log</m:t>
                              </m:r>
                            </m:fNa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𝑏</m:t>
                                  </m:r>
                                </m:e>
                                <m:sub>
                                  <m:r>
                                    <a:rPr kumimoji="1" lang="en-US" altLang="zh-CN" b="0" i="1" smtClean="0">
                                      <a:latin typeface="Cambria Math" panose="02040503050406030204" pitchFamily="18" charset="0"/>
                                    </a:rPr>
                                    <m:t>𝑖</m:t>
                                  </m:r>
                                </m:sub>
                              </m:sSub>
                            </m:e>
                          </m:func>
                        </m:e>
                      </m:nary>
                    </m:oMath>
                  </m:oMathPara>
                </a14:m>
                <a:endParaRPr kumimoji="1" lang="zh-CN" altLang="en-US" dirty="0"/>
              </a:p>
            </p:txBody>
          </p:sp>
        </mc:Choice>
        <mc:Fallback xmlns="">
          <p:sp>
            <p:nvSpPr>
              <p:cNvPr id="14" name="TextBox 13">
                <a:extLst>
                  <a:ext uri="{FF2B5EF4-FFF2-40B4-BE49-F238E27FC236}">
                    <a16:creationId xmlns:a16="http://schemas.microsoft.com/office/drawing/2014/main" id="{F63B2520-5DA9-2640-A771-0B9A8ACD1515}"/>
                  </a:ext>
                </a:extLst>
              </p:cNvPr>
              <p:cNvSpPr txBox="1">
                <a:spLocks noRot="1" noChangeAspect="1" noMove="1" noResize="1" noEditPoints="1" noAdjustHandles="1" noChangeArrowheads="1" noChangeShapeType="1" noTextEdit="1"/>
              </p:cNvSpPr>
              <p:nvPr/>
            </p:nvSpPr>
            <p:spPr>
              <a:xfrm>
                <a:off x="3722224" y="3222567"/>
                <a:ext cx="4175056" cy="778931"/>
              </a:xfrm>
              <a:prstGeom prst="rect">
                <a:avLst/>
              </a:prstGeom>
              <a:blipFill>
                <a:blip r:embed="rId4"/>
                <a:stretch>
                  <a:fillRect t="-111290" b="-17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1CFC6F5-E83C-744E-9410-CF652B916BC8}"/>
                  </a:ext>
                </a:extLst>
              </p:cNvPr>
              <p:cNvSpPr txBox="1"/>
              <p:nvPr/>
            </p:nvSpPr>
            <p:spPr>
              <a:xfrm>
                <a:off x="3722224" y="1776302"/>
                <a:ext cx="4175056" cy="276999"/>
              </a:xfrm>
              <a:prstGeom prst="rect">
                <a:avLst/>
              </a:prstGeom>
              <a:noFill/>
            </p:spPr>
            <p:txBody>
              <a:bodyPr wrap="square" lIns="0" tIns="0" rIns="0" bIns="0" rtlCol="0">
                <a:spAutoFit/>
              </a:bodyPr>
              <a:lstStyle/>
              <a:p>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𝐶</m:t>
                        </m:r>
                      </m:e>
                      <m:sup>
                        <m:r>
                          <a:rPr kumimoji="1" lang="en-US" altLang="zh-CN" b="0" i="1" smtClean="0">
                            <a:latin typeface="Cambria Math" panose="02040503050406030204" pitchFamily="18" charset="0"/>
                          </a:rPr>
                          <m:t>𝑚</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r>
                      <a:rPr kumimoji="1" lang="en-US" altLang="zh-CN" b="0" i="1" smtClean="0">
                        <a:latin typeface="Cambria Math" panose="02040503050406030204" pitchFamily="18" charset="0"/>
                      </a:rPr>
                      <m:t>)=</m:t>
                    </m:r>
                  </m:oMath>
                </a14:m>
                <a:r>
                  <a:rPr kumimoji="1" lang="en-US" altLang="zh-CN" dirty="0"/>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𝐶</m:t>
                        </m:r>
                      </m:e>
                      <m:sup>
                        <m:r>
                          <a:rPr kumimoji="1" lang="en-US" altLang="zh-CN" b="0" i="1" smtClean="0">
                            <a:latin typeface="Cambria Math" panose="02040503050406030204" pitchFamily="18" charset="0"/>
                          </a:rPr>
                          <m:t>0</m:t>
                        </m:r>
                      </m:sup>
                    </m:s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𝑥</m:t>
                        </m:r>
                        <m:r>
                          <a:rPr kumimoji="1" lang="en-US" altLang="zh-CN" i="1">
                            <a:latin typeface="Cambria Math" panose="02040503050406030204" pitchFamily="18" charset="0"/>
                          </a:rPr>
                          <m:t>,</m:t>
                        </m:r>
                        <m:r>
                          <a:rPr kumimoji="1" lang="en-US" altLang="zh-CN" i="1">
                            <a:latin typeface="Cambria Math" panose="02040503050406030204" pitchFamily="18" charset="0"/>
                          </a:rPr>
                          <m:t>𝑦</m:t>
                        </m:r>
                        <m:r>
                          <a:rPr kumimoji="1" lang="en-US" altLang="zh-CN" i="1">
                            <a:latin typeface="Cambria Math" panose="02040503050406030204" pitchFamily="18" charset="0"/>
                          </a:rPr>
                          <m:t>,</m:t>
                        </m:r>
                        <m:r>
                          <a:rPr kumimoji="1" lang="en-US" altLang="zh-CN" i="1">
                            <a:latin typeface="Cambria Math" panose="02040503050406030204" pitchFamily="18" charset="0"/>
                          </a:rPr>
                          <m:t>𝑧</m:t>
                        </m:r>
                      </m:e>
                    </m:d>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𝑅</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𝑦</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𝑧</m:t>
                    </m:r>
                    <m:r>
                      <a:rPr kumimoji="1" lang="en-US" altLang="zh-CN" b="0" i="1" smtClean="0">
                        <a:latin typeface="Cambria Math" panose="02040503050406030204" pitchFamily="18" charset="0"/>
                        <a:ea typeface="Cambria Math" panose="02040503050406030204" pitchFamily="18" charset="0"/>
                      </a:rPr>
                      <m:t>)</m:t>
                    </m:r>
                  </m:oMath>
                </a14:m>
                <a:endParaRPr kumimoji="1" lang="zh-CN" altLang="en-US" dirty="0"/>
              </a:p>
            </p:txBody>
          </p:sp>
        </mc:Choice>
        <mc:Fallback xmlns="">
          <p:sp>
            <p:nvSpPr>
              <p:cNvPr id="18" name="TextBox 17">
                <a:extLst>
                  <a:ext uri="{FF2B5EF4-FFF2-40B4-BE49-F238E27FC236}">
                    <a16:creationId xmlns:a16="http://schemas.microsoft.com/office/drawing/2014/main" id="{11CFC6F5-E83C-744E-9410-CF652B916BC8}"/>
                  </a:ext>
                </a:extLst>
              </p:cNvPr>
              <p:cNvSpPr txBox="1">
                <a:spLocks noRot="1" noChangeAspect="1" noMove="1" noResize="1" noEditPoints="1" noAdjustHandles="1" noChangeArrowheads="1" noChangeShapeType="1" noTextEdit="1"/>
              </p:cNvSpPr>
              <p:nvPr/>
            </p:nvSpPr>
            <p:spPr>
              <a:xfrm>
                <a:off x="3722224" y="1776302"/>
                <a:ext cx="4175056" cy="276999"/>
              </a:xfrm>
              <a:prstGeom prst="rect">
                <a:avLst/>
              </a:prstGeom>
              <a:blipFill>
                <a:blip r:embed="rId5"/>
                <a:stretch>
                  <a:fillRect l="-1824" t="-4348" b="-34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8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7C5BD05-531F-324C-8241-CB25D2AD0540}"/>
              </a:ext>
            </a:extLst>
          </p:cNvPr>
          <p:cNvSpPr/>
          <p:nvPr/>
        </p:nvSpPr>
        <p:spPr>
          <a:xfrm>
            <a:off x="6096000" y="1524001"/>
            <a:ext cx="6159910" cy="44563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0478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936" y="936522"/>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94054D1-C078-B84B-9949-9B934C6CC7F9}"/>
              </a:ext>
            </a:extLst>
          </p:cNvPr>
          <p:cNvSpPr/>
          <p:nvPr/>
        </p:nvSpPr>
        <p:spPr>
          <a:xfrm>
            <a:off x="2516183" y="6476692"/>
            <a:ext cx="1848265" cy="38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5">
            <a:extLst>
              <a:ext uri="{FF2B5EF4-FFF2-40B4-BE49-F238E27FC236}">
                <a16:creationId xmlns:a16="http://schemas.microsoft.com/office/drawing/2014/main" id="{DE2BA006-2F14-CC4D-B734-16C4EFD27CB3}"/>
              </a:ext>
            </a:extLst>
          </p:cNvPr>
          <p:cNvSpPr/>
          <p:nvPr/>
        </p:nvSpPr>
        <p:spPr>
          <a:xfrm>
            <a:off x="-1325413" y="6586901"/>
            <a:ext cx="3841596" cy="250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E572F79D-4F0F-8346-A4E0-E8B9B5A94CD6}"/>
              </a:ext>
            </a:extLst>
          </p:cNvPr>
          <p:cNvSpPr/>
          <p:nvPr/>
        </p:nvSpPr>
        <p:spPr>
          <a:xfrm>
            <a:off x="-1511808" y="957379"/>
            <a:ext cx="1810683" cy="530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9586662D-10C5-434C-985C-A9B8EE30479B}"/>
              </a:ext>
            </a:extLst>
          </p:cNvPr>
          <p:cNvSpPr/>
          <p:nvPr/>
        </p:nvSpPr>
        <p:spPr>
          <a:xfrm>
            <a:off x="298875" y="1551939"/>
            <a:ext cx="6159910" cy="44563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8">
            <a:extLst>
              <a:ext uri="{FF2B5EF4-FFF2-40B4-BE49-F238E27FC236}">
                <a16:creationId xmlns:a16="http://schemas.microsoft.com/office/drawing/2014/main" id="{5DCC1ACC-88D1-2944-BA75-FB1E758C2473}"/>
              </a:ext>
            </a:extLst>
          </p:cNvPr>
          <p:cNvSpPr txBox="1"/>
          <p:nvPr/>
        </p:nvSpPr>
        <p:spPr>
          <a:xfrm>
            <a:off x="6491595" y="1592317"/>
            <a:ext cx="4600302"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Siamese-Octad: </a:t>
            </a:r>
            <a:r>
              <a:rPr lang="en-US" altLang="zh-CN" sz="2000" dirty="0">
                <a:latin typeface="Times New Roman" panose="02020603050405020304" pitchFamily="18" charset="0"/>
                <a:cs typeface="Times New Roman" panose="02020603050405020304" pitchFamily="18" charset="0"/>
              </a:rPr>
              <a:t>8 Siamese network.</a:t>
            </a:r>
          </a:p>
        </p:txBody>
      </p:sp>
      <p:sp>
        <p:nvSpPr>
          <p:cNvPr id="21" name="文本框 8">
            <a:extLst>
              <a:ext uri="{FF2B5EF4-FFF2-40B4-BE49-F238E27FC236}">
                <a16:creationId xmlns:a16="http://schemas.microsoft.com/office/drawing/2014/main" id="{8B9422B7-1F2C-8242-A893-42245CF2323E}"/>
              </a:ext>
            </a:extLst>
          </p:cNvPr>
          <p:cNvSpPr txBox="1"/>
          <p:nvPr/>
        </p:nvSpPr>
        <p:spPr>
          <a:xfrm>
            <a:off x="8269468" y="2063011"/>
            <a:ext cx="297084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3 fully connection layers.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2F8555E-8097-4E40-8820-EF073564D430}"/>
                  </a:ext>
                </a:extLst>
              </p:cNvPr>
              <p:cNvSpPr/>
              <p:nvPr/>
            </p:nvSpPr>
            <p:spPr>
              <a:xfrm>
                <a:off x="7869132" y="4026094"/>
                <a:ext cx="2337499" cy="369332"/>
              </a:xfrm>
              <a:prstGeom prst="rect">
                <a:avLst/>
              </a:prstGeom>
            </p:spPr>
            <p:txBody>
              <a:bodyPr wrap="none">
                <a:spAutoFit/>
              </a:bodyPr>
              <a:lstStyle/>
              <a:p>
                <a14:m>
                  <m:oMath xmlns:m="http://schemas.openxmlformats.org/officeDocument/2006/math">
                    <m:r>
                      <a:rPr kumimoji="1" lang="en-US" altLang="zh-CN" b="0" i="1" smtClean="0">
                        <a:latin typeface="Cambria Math" panose="02040503050406030204" pitchFamily="18" charset="0"/>
                      </a:rPr>
                      <m:t>𝐿𝑜𝑠𝑠</m:t>
                    </m:r>
                    <m:r>
                      <a:rPr kumimoji="1" lang="en-US" altLang="zh-CN" b="0" i="1" smtClean="0">
                        <a:latin typeface="Cambria Math" panose="02040503050406030204" pitchFamily="18" charset="0"/>
                      </a:rPr>
                      <m:t>= </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𝐿</m:t>
                        </m:r>
                      </m:e>
                      <m:sub>
                        <m:r>
                          <a:rPr kumimoji="1" lang="en-US" altLang="zh-CN" b="0" i="1" smtClean="0">
                            <a:latin typeface="Cambria Math" panose="02040503050406030204" pitchFamily="18" charset="0"/>
                          </a:rPr>
                          <m:t>𝑃</m:t>
                        </m:r>
                      </m:sub>
                    </m:sSub>
                  </m:oMath>
                </a14:m>
                <a:r>
                  <a:rPr lang="en-US" altLang="zh-CN" dirty="0"/>
                  <a:t> +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𝑀</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𝐿</m:t>
                        </m:r>
                      </m:e>
                      <m:sub>
                        <m:r>
                          <a:rPr kumimoji="1" lang="en-US" altLang="zh-CN" b="0" i="1" smtClean="0">
                            <a:latin typeface="Cambria Math" panose="02040503050406030204" pitchFamily="18" charset="0"/>
                          </a:rPr>
                          <m:t>𝑅</m:t>
                        </m:r>
                      </m:sub>
                    </m:sSub>
                  </m:oMath>
                </a14:m>
                <a:endParaRPr lang="zh-CN" altLang="en-US" dirty="0"/>
              </a:p>
            </p:txBody>
          </p:sp>
        </mc:Choice>
        <mc:Fallback xmlns="">
          <p:sp>
            <p:nvSpPr>
              <p:cNvPr id="2" name="Rectangle 1">
                <a:extLst>
                  <a:ext uri="{FF2B5EF4-FFF2-40B4-BE49-F238E27FC236}">
                    <a16:creationId xmlns:a16="http://schemas.microsoft.com/office/drawing/2014/main" id="{D2F8555E-8097-4E40-8820-EF073564D430}"/>
                  </a:ext>
                </a:extLst>
              </p:cNvPr>
              <p:cNvSpPr>
                <a:spLocks noRot="1" noChangeAspect="1" noMove="1" noResize="1" noEditPoints="1" noAdjustHandles="1" noChangeArrowheads="1" noChangeShapeType="1" noTextEdit="1"/>
              </p:cNvSpPr>
              <p:nvPr/>
            </p:nvSpPr>
            <p:spPr>
              <a:xfrm>
                <a:off x="7869132" y="4026094"/>
                <a:ext cx="2337499" cy="369332"/>
              </a:xfrm>
              <a:prstGeom prst="rect">
                <a:avLst/>
              </a:prstGeom>
              <a:blipFill>
                <a:blip r:embed="rId4"/>
                <a:stretch>
                  <a:fillRect t="-6452" b="-22581"/>
                </a:stretch>
              </a:blipFill>
            </p:spPr>
            <p:txBody>
              <a:bodyPr/>
              <a:lstStyle/>
              <a:p>
                <a:r>
                  <a:rPr lang="zh-CN" altLang="en-US">
                    <a:noFill/>
                  </a:rPr>
                  <a:t> </a:t>
                </a:r>
              </a:p>
            </p:txBody>
          </p:sp>
        </mc:Fallback>
      </mc:AlternateContent>
      <p:sp>
        <p:nvSpPr>
          <p:cNvPr id="22" name="文本框 8">
            <a:extLst>
              <a:ext uri="{FF2B5EF4-FFF2-40B4-BE49-F238E27FC236}">
                <a16:creationId xmlns:a16="http://schemas.microsoft.com/office/drawing/2014/main" id="{4B03072F-76E6-9B42-AA9D-203392B201F1}"/>
              </a:ext>
            </a:extLst>
          </p:cNvPr>
          <p:cNvSpPr txBox="1"/>
          <p:nvPr/>
        </p:nvSpPr>
        <p:spPr>
          <a:xfrm>
            <a:off x="6491594" y="2632287"/>
            <a:ext cx="58265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Siamese Net: </a:t>
            </a:r>
            <a:r>
              <a:rPr lang="en-US" altLang="zh-CN" sz="2000" dirty="0">
                <a:latin typeface="Times New Roman" panose="02020603050405020304" pitchFamily="18" charset="0"/>
                <a:cs typeface="Times New Roman" panose="02020603050405020304" pitchFamily="18" charset="0"/>
              </a:rPr>
              <a:t>3dVGG or 3dResNet with classification. </a:t>
            </a:r>
          </a:p>
        </p:txBody>
      </p:sp>
      <p:sp>
        <p:nvSpPr>
          <p:cNvPr id="23" name="文本框 8">
            <a:extLst>
              <a:ext uri="{FF2B5EF4-FFF2-40B4-BE49-F238E27FC236}">
                <a16:creationId xmlns:a16="http://schemas.microsoft.com/office/drawing/2014/main" id="{7C2E8CD5-F9FB-6640-B588-2DE11AD10A77}"/>
              </a:ext>
            </a:extLst>
          </p:cNvPr>
          <p:cNvSpPr txBox="1"/>
          <p:nvPr/>
        </p:nvSpPr>
        <p:spPr>
          <a:xfrm>
            <a:off x="7958903" y="3188519"/>
            <a:ext cx="582652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3dUnet with segmentation. </a:t>
            </a:r>
          </a:p>
        </p:txBody>
      </p:sp>
    </p:spTree>
    <p:extLst>
      <p:ext uri="{BB962C8B-B14F-4D97-AF65-F5344CB8AC3E}">
        <p14:creationId xmlns:p14="http://schemas.microsoft.com/office/powerpoint/2010/main" val="3415501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76200" y="0"/>
            <a:ext cx="2787869" cy="685800"/>
          </a:xfrm>
        </p:spPr>
        <p:txBody>
          <a:bodyPr>
            <a:normAutofit/>
          </a:bodyPr>
          <a:lstStyle/>
          <a:p>
            <a:r>
              <a:rPr lang="en-US" altLang="zh-CN" sz="4000" dirty="0">
                <a:latin typeface="Times New Roman" panose="02020603050405020304" pitchFamily="18" charset="0"/>
                <a:cs typeface="Times New Roman" panose="02020603050405020304" pitchFamily="18" charset="0"/>
              </a:rPr>
              <a:t>Experiment</a:t>
            </a:r>
            <a:endParaRPr lang="zh-CN" altLang="en-US" sz="4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0325BFC-64C7-9646-89B3-B7C5F7A0EEE5}"/>
              </a:ext>
            </a:extLst>
          </p:cNvPr>
          <p:cNvPicPr>
            <a:picLocks noChangeAspect="1"/>
          </p:cNvPicPr>
          <p:nvPr/>
        </p:nvPicPr>
        <p:blipFill>
          <a:blip r:embed="rId3"/>
          <a:stretch>
            <a:fillRect/>
          </a:stretch>
        </p:blipFill>
        <p:spPr>
          <a:xfrm>
            <a:off x="1306785" y="685800"/>
            <a:ext cx="9347200" cy="6172200"/>
          </a:xfrm>
          <a:prstGeom prst="rect">
            <a:avLst/>
          </a:prstGeom>
        </p:spPr>
      </p:pic>
    </p:spTree>
    <p:extLst>
      <p:ext uri="{BB962C8B-B14F-4D97-AF65-F5344CB8AC3E}">
        <p14:creationId xmlns:p14="http://schemas.microsoft.com/office/powerpoint/2010/main" val="328478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Classification</a:t>
            </a:r>
            <a:endParaRPr lang="zh-CN" altLang="en-US" sz="4000" dirty="0">
              <a:latin typeface="Times New Roman" panose="02020603050405020304" pitchFamily="18" charset="0"/>
              <a:cs typeface="Times New Roman" panose="02020603050405020304" pitchFamily="18" charset="0"/>
            </a:endParaRPr>
          </a:p>
        </p:txBody>
      </p:sp>
      <p:sp>
        <p:nvSpPr>
          <p:cNvPr id="12" name="文本框 10">
            <a:extLst>
              <a:ext uri="{FF2B5EF4-FFF2-40B4-BE49-F238E27FC236}">
                <a16:creationId xmlns:a16="http://schemas.microsoft.com/office/drawing/2014/main" id="{2DA725CD-D450-6F49-A03F-A4947F560902}"/>
              </a:ext>
            </a:extLst>
          </p:cNvPr>
          <p:cNvSpPr txBox="1"/>
          <p:nvPr/>
        </p:nvSpPr>
        <p:spPr>
          <a:xfrm>
            <a:off x="838200" y="4210760"/>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6.38% and 8.11% higher than t-f-c.</a:t>
            </a:r>
            <a:endParaRPr lang="zh-CN" altLang="en-US" sz="2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95922CA-F2FE-B645-BB91-7C67BCF603DB}"/>
              </a:ext>
            </a:extLst>
          </p:cNvPr>
          <p:cNvPicPr>
            <a:picLocks noChangeAspect="1"/>
          </p:cNvPicPr>
          <p:nvPr/>
        </p:nvPicPr>
        <p:blipFill>
          <a:blip r:embed="rId3"/>
          <a:stretch>
            <a:fillRect/>
          </a:stretch>
        </p:blipFill>
        <p:spPr>
          <a:xfrm>
            <a:off x="838200" y="1199113"/>
            <a:ext cx="9654187" cy="2896256"/>
          </a:xfrm>
          <a:prstGeom prst="rect">
            <a:avLst/>
          </a:prstGeom>
        </p:spPr>
      </p:pic>
      <p:sp>
        <p:nvSpPr>
          <p:cNvPr id="14" name="文本框 10">
            <a:extLst>
              <a:ext uri="{FF2B5EF4-FFF2-40B4-BE49-F238E27FC236}">
                <a16:creationId xmlns:a16="http://schemas.microsoft.com/office/drawing/2014/main" id="{9DE7E797-FFAD-D040-B2E1-2C0EF2547AEA}"/>
              </a:ext>
            </a:extLst>
          </p:cNvPr>
          <p:cNvSpPr txBox="1"/>
          <p:nvPr/>
        </p:nvSpPr>
        <p:spPr>
          <a:xfrm>
            <a:off x="838200" y="4726261"/>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More diverse on pretext can learn more robust features.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16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Segmentation</a:t>
            </a:r>
            <a:endParaRPr lang="zh-CN" altLang="en-US" sz="4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BE11085-ED7A-164A-B501-CEE2D2790B00}"/>
              </a:ext>
            </a:extLst>
          </p:cNvPr>
          <p:cNvPicPr>
            <a:picLocks noChangeAspect="1"/>
          </p:cNvPicPr>
          <p:nvPr/>
        </p:nvPicPr>
        <p:blipFill>
          <a:blip r:embed="rId3"/>
          <a:stretch>
            <a:fillRect/>
          </a:stretch>
        </p:blipFill>
        <p:spPr>
          <a:xfrm>
            <a:off x="934107" y="1213802"/>
            <a:ext cx="10323786" cy="4430395"/>
          </a:xfrm>
          <a:prstGeom prst="rect">
            <a:avLst/>
          </a:prstGeom>
        </p:spPr>
      </p:pic>
      <p:sp>
        <p:nvSpPr>
          <p:cNvPr id="9" name="文本框 10">
            <a:extLst>
              <a:ext uri="{FF2B5EF4-FFF2-40B4-BE49-F238E27FC236}">
                <a16:creationId xmlns:a16="http://schemas.microsoft.com/office/drawing/2014/main" id="{CDE1CA2E-5C27-F449-888B-8E82B0C11FDD}"/>
              </a:ext>
            </a:extLst>
          </p:cNvPr>
          <p:cNvSpPr txBox="1"/>
          <p:nvPr/>
        </p:nvSpPr>
        <p:spPr>
          <a:xfrm>
            <a:off x="838200" y="5829847"/>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L-U-Net aims to maintain the relatively high values for both </a:t>
            </a:r>
            <a:r>
              <a:rPr lang="en-US" altLang="zh-CN" sz="2000" dirty="0" err="1">
                <a:latin typeface="Times New Roman" panose="02020603050405020304" pitchFamily="18" charset="0"/>
                <a:cs typeface="Times New Roman" panose="02020603050405020304" pitchFamily="18" charset="0"/>
              </a:rPr>
              <a:t>spe</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sen.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3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Data Amount</a:t>
            </a:r>
            <a:endParaRPr lang="zh-CN" alt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EED5095-A84E-3842-A96E-2182C06BD147}"/>
              </a:ext>
            </a:extLst>
          </p:cNvPr>
          <p:cNvPicPr>
            <a:picLocks noChangeAspect="1"/>
          </p:cNvPicPr>
          <p:nvPr/>
        </p:nvPicPr>
        <p:blipFill>
          <a:blip r:embed="rId3"/>
          <a:stretch>
            <a:fillRect/>
          </a:stretch>
        </p:blipFill>
        <p:spPr>
          <a:xfrm>
            <a:off x="173476" y="1191557"/>
            <a:ext cx="12575723" cy="3180745"/>
          </a:xfrm>
          <a:prstGeom prst="rect">
            <a:avLst/>
          </a:prstGeom>
        </p:spPr>
      </p:pic>
      <p:sp>
        <p:nvSpPr>
          <p:cNvPr id="7" name="文本框 10">
            <a:extLst>
              <a:ext uri="{FF2B5EF4-FFF2-40B4-BE49-F238E27FC236}">
                <a16:creationId xmlns:a16="http://schemas.microsoft.com/office/drawing/2014/main" id="{5F33B5B3-9041-184E-B197-D577DAF4D74C}"/>
              </a:ext>
            </a:extLst>
          </p:cNvPr>
          <p:cNvSpPr txBox="1"/>
          <p:nvPr/>
        </p:nvSpPr>
        <p:spPr>
          <a:xfrm>
            <a:off x="733096" y="4798623"/>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Few labeled data can still improve the performance with cube+ pretext task.</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861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Order of Cube</a:t>
            </a:r>
            <a:endParaRPr lang="zh-CN" altLang="en-US" sz="4000" dirty="0">
              <a:latin typeface="Times New Roman" panose="02020603050405020304" pitchFamily="18" charset="0"/>
              <a:cs typeface="Times New Roman" panose="02020603050405020304" pitchFamily="18" charset="0"/>
            </a:endParaRPr>
          </a:p>
        </p:txBody>
      </p:sp>
      <p:sp>
        <p:nvSpPr>
          <p:cNvPr id="7" name="文本框 10">
            <a:extLst>
              <a:ext uri="{FF2B5EF4-FFF2-40B4-BE49-F238E27FC236}">
                <a16:creationId xmlns:a16="http://schemas.microsoft.com/office/drawing/2014/main" id="{5F33B5B3-9041-184E-B197-D577DAF4D74C}"/>
              </a:ext>
            </a:extLst>
          </p:cNvPr>
          <p:cNvSpPr txBox="1"/>
          <p:nvPr/>
        </p:nvSpPr>
        <p:spPr>
          <a:xfrm>
            <a:off x="733096" y="4798623"/>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Higher order may destroyed the spatial information.</a:t>
            </a:r>
            <a:endParaRPr lang="zh-CN" altLang="en-US" sz="20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60F8645-7F9C-484A-BB59-21172C97BD83}"/>
              </a:ext>
            </a:extLst>
          </p:cNvPr>
          <p:cNvPicPr>
            <a:picLocks noChangeAspect="1"/>
          </p:cNvPicPr>
          <p:nvPr/>
        </p:nvPicPr>
        <p:blipFill>
          <a:blip r:embed="rId3"/>
          <a:stretch>
            <a:fillRect/>
          </a:stretch>
        </p:blipFill>
        <p:spPr>
          <a:xfrm>
            <a:off x="3371631" y="1321678"/>
            <a:ext cx="4902200" cy="1104900"/>
          </a:xfrm>
          <a:prstGeom prst="rect">
            <a:avLst/>
          </a:prstGeom>
        </p:spPr>
      </p:pic>
      <p:pic>
        <p:nvPicPr>
          <p:cNvPr id="6" name="Picture 5">
            <a:extLst>
              <a:ext uri="{FF2B5EF4-FFF2-40B4-BE49-F238E27FC236}">
                <a16:creationId xmlns:a16="http://schemas.microsoft.com/office/drawing/2014/main" id="{36298D1F-35EF-5149-A554-5203166E5C03}"/>
              </a:ext>
            </a:extLst>
          </p:cNvPr>
          <p:cNvPicPr>
            <a:picLocks noChangeAspect="1"/>
          </p:cNvPicPr>
          <p:nvPr/>
        </p:nvPicPr>
        <p:blipFill>
          <a:blip r:embed="rId4"/>
          <a:stretch>
            <a:fillRect/>
          </a:stretch>
        </p:blipFill>
        <p:spPr>
          <a:xfrm>
            <a:off x="2222500" y="2474802"/>
            <a:ext cx="7747000" cy="1803400"/>
          </a:xfrm>
          <a:prstGeom prst="rect">
            <a:avLst/>
          </a:prstGeom>
        </p:spPr>
      </p:pic>
    </p:spTree>
    <p:extLst>
      <p:ext uri="{BB962C8B-B14F-4D97-AF65-F5344CB8AC3E}">
        <p14:creationId xmlns:p14="http://schemas.microsoft.com/office/powerpoint/2010/main" val="199409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Conclusion</a:t>
            </a:r>
            <a:endParaRPr lang="zh-CN" altLang="en-US" sz="4000" dirty="0">
              <a:latin typeface="Times New Roman" panose="02020603050405020304" pitchFamily="18" charset="0"/>
              <a:cs typeface="Times New Roman" panose="02020603050405020304" pitchFamily="18" charset="0"/>
            </a:endParaRPr>
          </a:p>
        </p:txBody>
      </p:sp>
      <p:sp>
        <p:nvSpPr>
          <p:cNvPr id="7" name="文本框 10">
            <a:extLst>
              <a:ext uri="{FF2B5EF4-FFF2-40B4-BE49-F238E27FC236}">
                <a16:creationId xmlns:a16="http://schemas.microsoft.com/office/drawing/2014/main" id="{5F33B5B3-9041-184E-B197-D577DAF4D74C}"/>
              </a:ext>
            </a:extLst>
          </p:cNvPr>
          <p:cNvSpPr txBox="1"/>
          <p:nvPr/>
        </p:nvSpPr>
        <p:spPr>
          <a:xfrm>
            <a:off x="1952297" y="2432877"/>
            <a:ext cx="892928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Three pretext task: order, orientation, mask.</a:t>
            </a:r>
            <a:endParaRPr lang="zh-CN" altLang="en-US" sz="2000" b="1" dirty="0">
              <a:latin typeface="Times New Roman" panose="02020603050405020304" pitchFamily="18" charset="0"/>
              <a:cs typeface="Times New Roman" panose="02020603050405020304" pitchFamily="18" charset="0"/>
            </a:endParaRPr>
          </a:p>
        </p:txBody>
      </p:sp>
      <p:sp>
        <p:nvSpPr>
          <p:cNvPr id="8" name="文本框 10">
            <a:extLst>
              <a:ext uri="{FF2B5EF4-FFF2-40B4-BE49-F238E27FC236}">
                <a16:creationId xmlns:a16="http://schemas.microsoft.com/office/drawing/2014/main" id="{346A8F7D-5AA5-B349-A836-9B52619FE506}"/>
              </a:ext>
            </a:extLst>
          </p:cNvPr>
          <p:cNvSpPr txBox="1"/>
          <p:nvPr/>
        </p:nvSpPr>
        <p:spPr>
          <a:xfrm>
            <a:off x="1952297" y="3018732"/>
            <a:ext cx="892928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On 3D: yield more spatial information.</a:t>
            </a:r>
            <a:endParaRPr lang="zh-CN" altLang="en-US" sz="2000" b="1" dirty="0">
              <a:latin typeface="Times New Roman" panose="02020603050405020304" pitchFamily="18" charset="0"/>
              <a:cs typeface="Times New Roman" panose="02020603050405020304" pitchFamily="18" charset="0"/>
            </a:endParaRPr>
          </a:p>
        </p:txBody>
      </p:sp>
      <p:sp>
        <p:nvSpPr>
          <p:cNvPr id="9" name="文本框 10">
            <a:extLst>
              <a:ext uri="{FF2B5EF4-FFF2-40B4-BE49-F238E27FC236}">
                <a16:creationId xmlns:a16="http://schemas.microsoft.com/office/drawing/2014/main" id="{AB9DE533-32F2-934F-B2BE-B05654DD2405}"/>
              </a:ext>
            </a:extLst>
          </p:cNvPr>
          <p:cNvSpPr txBox="1"/>
          <p:nvPr/>
        </p:nvSpPr>
        <p:spPr>
          <a:xfrm>
            <a:off x="906790" y="1871439"/>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Contribution</a:t>
            </a:r>
            <a:r>
              <a:rPr lang="en-US" altLang="zh-CN" sz="2000"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10" name="文本框 10">
            <a:extLst>
              <a:ext uri="{FF2B5EF4-FFF2-40B4-BE49-F238E27FC236}">
                <a16:creationId xmlns:a16="http://schemas.microsoft.com/office/drawing/2014/main" id="{18AE5E95-B552-F647-8765-F040EE4567BB}"/>
              </a:ext>
            </a:extLst>
          </p:cNvPr>
          <p:cNvSpPr txBox="1"/>
          <p:nvPr/>
        </p:nvSpPr>
        <p:spPr>
          <a:xfrm>
            <a:off x="906790" y="3603793"/>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Shortcomings</a:t>
            </a:r>
            <a:r>
              <a:rPr lang="en-US" altLang="zh-CN" sz="2000"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C3037D2-CF34-C24F-A3D9-A45C04F3FB8F}"/>
              </a:ext>
            </a:extLst>
          </p:cNvPr>
          <p:cNvSpPr txBox="1"/>
          <p:nvPr/>
        </p:nvSpPr>
        <p:spPr>
          <a:xfrm>
            <a:off x="1952297" y="4188854"/>
            <a:ext cx="397553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Focus more on global feature.</a:t>
            </a:r>
            <a:endParaRPr lang="zh-CN" altLang="en-US" sz="2000" b="1" dirty="0">
              <a:latin typeface="Times New Roman" panose="02020603050405020304" pitchFamily="18" charset="0"/>
              <a:cs typeface="Times New Roman" panose="02020603050405020304" pitchFamily="18" charset="0"/>
            </a:endParaRPr>
          </a:p>
        </p:txBody>
      </p:sp>
      <p:sp>
        <p:nvSpPr>
          <p:cNvPr id="12" name="文本框 10">
            <a:extLst>
              <a:ext uri="{FF2B5EF4-FFF2-40B4-BE49-F238E27FC236}">
                <a16:creationId xmlns:a16="http://schemas.microsoft.com/office/drawing/2014/main" id="{7FE0E0B4-02D2-8F4C-AB92-5D24391CAC68}"/>
              </a:ext>
            </a:extLst>
          </p:cNvPr>
          <p:cNvSpPr txBox="1"/>
          <p:nvPr/>
        </p:nvSpPr>
        <p:spPr>
          <a:xfrm>
            <a:off x="1952297" y="4751086"/>
            <a:ext cx="397553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Mask identification task is simple.</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44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3495975" y="2647241"/>
            <a:ext cx="5200049" cy="1858333"/>
          </a:xfrm>
        </p:spPr>
        <p:txBody>
          <a:bodyPr>
            <a:normAutofit fontScale="90000"/>
          </a:bodyPr>
          <a:lstStyle/>
          <a:p>
            <a:pPr algn="ctr"/>
            <a:r>
              <a:rPr lang="en-US" altLang="zh-CN" sz="8000" dirty="0">
                <a:latin typeface="Times New Roman" panose="02020603050405020304" pitchFamily="18" charset="0"/>
                <a:cs typeface="Times New Roman" panose="02020603050405020304" pitchFamily="18" charset="0"/>
              </a:rPr>
              <a:t>Thank you</a:t>
            </a:r>
            <a:br>
              <a:rPr lang="en-US" altLang="zh-CN" sz="8000" dirty="0">
                <a:latin typeface="Times New Roman" panose="02020603050405020304" pitchFamily="18" charset="0"/>
                <a:cs typeface="Times New Roman" panose="02020603050405020304" pitchFamily="18" charset="0"/>
              </a:rPr>
            </a:br>
            <a:r>
              <a:rPr lang="en-US" altLang="zh-CN" sz="6000" dirty="0">
                <a:latin typeface="Times New Roman" panose="02020603050405020304" pitchFamily="18" charset="0"/>
                <a:cs typeface="Times New Roman" panose="02020603050405020304" pitchFamily="18" charset="0"/>
              </a:rPr>
              <a:t>(Q&amp;A)</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68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Background</a:t>
            </a:r>
            <a:endParaRPr lang="zh-CN" altLang="en-US" sz="4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64FB8A3-EF9C-4585-825E-0EDFB0CAEB73}"/>
              </a:ext>
            </a:extLst>
          </p:cNvPr>
          <p:cNvSpPr txBox="1"/>
          <p:nvPr/>
        </p:nvSpPr>
        <p:spPr>
          <a:xfrm>
            <a:off x="1759789" y="1784404"/>
            <a:ext cx="9753600"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Supervised</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Learning: </a:t>
            </a:r>
            <a:r>
              <a:rPr lang="en-US" altLang="zh-CN" sz="2000" dirty="0">
                <a:latin typeface="Times New Roman" panose="02020603050405020304" pitchFamily="18" charset="0"/>
                <a:cs typeface="Times New Roman" panose="02020603050405020304" pitchFamily="18" charset="0"/>
              </a:rPr>
              <a:t>Large amount of labeled data.</a:t>
            </a:r>
            <a:endParaRPr lang="zh-CN" altLang="en-US" sz="20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E6CC7FE-BFA1-4285-A2D3-F6C4C7E2E595}"/>
              </a:ext>
            </a:extLst>
          </p:cNvPr>
          <p:cNvSpPr txBox="1"/>
          <p:nvPr/>
        </p:nvSpPr>
        <p:spPr>
          <a:xfrm>
            <a:off x="1759787" y="2478494"/>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sz="2000" b="1" dirty="0">
                <a:latin typeface="Times New Roman" panose="02020603050405020304" pitchFamily="18" charset="0"/>
                <a:cs typeface="Times New Roman" panose="02020603050405020304" pitchFamily="18" charset="0"/>
              </a:rPr>
              <a:t>Unsupervised Learning</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lustering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 unlabeled data.</a:t>
            </a:r>
            <a:r>
              <a:rPr lang="zh-CN" altLang="en-US" sz="2000" dirty="0">
                <a:latin typeface="Times New Roman" panose="02020603050405020304" pitchFamily="18" charset="0"/>
                <a:cs typeface="Times New Roman" panose="02020603050405020304" pitchFamily="18" charset="0"/>
              </a:rPr>
              <a:t> </a:t>
            </a:r>
          </a:p>
        </p:txBody>
      </p:sp>
      <p:sp>
        <p:nvSpPr>
          <p:cNvPr id="20" name="文本框 19">
            <a:extLst>
              <a:ext uri="{FF2B5EF4-FFF2-40B4-BE49-F238E27FC236}">
                <a16:creationId xmlns:a16="http://schemas.microsoft.com/office/drawing/2014/main" id="{ECD1A92B-3385-411C-A948-336119A07DD4}"/>
              </a:ext>
            </a:extLst>
          </p:cNvPr>
          <p:cNvSpPr txBox="1"/>
          <p:nvPr/>
        </p:nvSpPr>
        <p:spPr>
          <a:xfrm>
            <a:off x="1759787" y="3172584"/>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sz="2000" b="1" dirty="0">
                <a:latin typeface="Times New Roman" panose="02020603050405020304" pitchFamily="18" charset="0"/>
                <a:cs typeface="Times New Roman" panose="02020603050405020304" pitchFamily="18" charset="0"/>
              </a:rPr>
              <a:t>Semi-supervised Learning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Small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amount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labeled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a:t>
            </a:r>
            <a:endParaRPr lang="zh-CN" altLang="en-US" sz="2000" dirty="0">
              <a:latin typeface="Times New Roman" panose="02020603050405020304" pitchFamily="18" charset="0"/>
              <a:cs typeface="Times New Roman" panose="02020603050405020304" pitchFamily="18" charset="0"/>
            </a:endParaRPr>
          </a:p>
        </p:txBody>
      </p:sp>
      <p:sp>
        <p:nvSpPr>
          <p:cNvPr id="13" name="文本框 19">
            <a:extLst>
              <a:ext uri="{FF2B5EF4-FFF2-40B4-BE49-F238E27FC236}">
                <a16:creationId xmlns:a16="http://schemas.microsoft.com/office/drawing/2014/main" id="{C61FDEF7-F6D2-534B-AE6D-DD88A25FBE2B}"/>
              </a:ext>
            </a:extLst>
          </p:cNvPr>
          <p:cNvSpPr txBox="1"/>
          <p:nvPr/>
        </p:nvSpPr>
        <p:spPr>
          <a:xfrm>
            <a:off x="1759787" y="3838848"/>
            <a:ext cx="8929287" cy="707886"/>
          </a:xfrm>
          <a:prstGeom prst="rect">
            <a:avLst/>
          </a:prstGeom>
          <a:noFill/>
        </p:spPr>
        <p:txBody>
          <a:bodyPr wrap="square" rtlCol="0">
            <a:spAutoFit/>
          </a:bodyPr>
          <a:lstStyle/>
          <a:p>
            <a:pPr marL="285750" indent="-285750">
              <a:buFont typeface="Wingdings" panose="05000000000000000000" pitchFamily="2" charset="2"/>
              <a:buChar char="l"/>
            </a:pPr>
            <a:r>
              <a:rPr lang="en-US" sz="2000" b="1" i="1" dirty="0">
                <a:latin typeface="Times New Roman" panose="02020603050405020304" pitchFamily="18" charset="0"/>
                <a:cs typeface="Times New Roman" panose="02020603050405020304" pitchFamily="18" charset="0"/>
              </a:rPr>
              <a:t>Self-supervised Learning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Unsupervised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 Using </a:t>
            </a:r>
            <a:r>
              <a:rPr lang="en-US" altLang="zh-CN" sz="2000" b="1" dirty="0">
                <a:latin typeface="Times New Roman" panose="02020603050405020304" pitchFamily="18" charset="0"/>
                <a:cs typeface="Times New Roman" panose="02020603050405020304" pitchFamily="18" charset="0"/>
              </a:rPr>
              <a:t>pretext </a:t>
            </a:r>
            <a:r>
              <a:rPr lang="en-US" altLang="zh-CN" sz="2000" dirty="0">
                <a:latin typeface="Times New Roman" panose="02020603050405020304" pitchFamily="18" charset="0"/>
                <a:cs typeface="Times New Roman" panose="02020603050405020304" pitchFamily="18" charset="0"/>
              </a:rPr>
              <a:t>to help learn semantic image features </a:t>
            </a:r>
            <a:r>
              <a:rPr lang="en-US" sz="2000" dirty="0">
                <a:latin typeface="Times New Roman" panose="02020603050405020304" pitchFamily="18" charset="0"/>
                <a:cs typeface="Times New Roman" panose="02020603050405020304" pitchFamily="18" charset="0"/>
              </a:rPr>
              <a:t>to initialize</a:t>
            </a:r>
            <a:r>
              <a:rPr lang="en-US" dirty="0"/>
              <a:t> </a:t>
            </a:r>
            <a:r>
              <a:rPr lang="en-US" sz="2000" dirty="0">
                <a:latin typeface="Times New Roman" panose="02020603050405020304" pitchFamily="18" charset="0"/>
                <a:cs typeface="Times New Roman" panose="02020603050405020304" pitchFamily="18" charset="0"/>
              </a:rPr>
              <a:t> the subsequent task.</a:t>
            </a:r>
          </a:p>
        </p:txBody>
      </p:sp>
    </p:spTree>
    <p:extLst>
      <p:ext uri="{BB962C8B-B14F-4D97-AF65-F5344CB8AC3E}">
        <p14:creationId xmlns:p14="http://schemas.microsoft.com/office/powerpoint/2010/main" val="121834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8200" y="365126"/>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Introduction</a:t>
            </a:r>
            <a:endParaRPr lang="zh-CN" altLang="en-US" sz="4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64FB8A3-EF9C-4585-825E-0EDFB0CAEB73}"/>
              </a:ext>
            </a:extLst>
          </p:cNvPr>
          <p:cNvSpPr txBox="1"/>
          <p:nvPr/>
        </p:nvSpPr>
        <p:spPr>
          <a:xfrm>
            <a:off x="1759789" y="1784404"/>
            <a:ext cx="9753600"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Jigsaw puzzles: </a:t>
            </a:r>
            <a:r>
              <a:rPr lang="en-US" altLang="zh-CN" sz="2000" dirty="0">
                <a:latin typeface="Times New Roman" panose="02020603050405020304" pitchFamily="18" charset="0"/>
                <a:cs typeface="Times New Roman" panose="02020603050405020304" pitchFamily="18" charset="0"/>
              </a:rPr>
              <a:t>re-assemble the separated and mixed tiles.</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E6CC7FE-BFA1-4285-A2D3-F6C4C7E2E595}"/>
              </a:ext>
            </a:extLst>
          </p:cNvPr>
          <p:cNvSpPr txBox="1"/>
          <p:nvPr/>
        </p:nvSpPr>
        <p:spPr>
          <a:xfrm>
            <a:off x="1759787" y="2478494"/>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Rubik’s cube:  </a:t>
            </a:r>
            <a:r>
              <a:rPr lang="en-US" altLang="zh-CN" sz="2000" dirty="0">
                <a:latin typeface="Times New Roman" panose="02020603050405020304" pitchFamily="18" charset="0"/>
                <a:cs typeface="Times New Roman" panose="02020603050405020304" pitchFamily="18" charset="0"/>
              </a:rPr>
              <a:t>cube ordering and cube orientation(previous work).</a:t>
            </a:r>
            <a:endParaRPr lang="zh-CN" altLang="en-US" sz="2000" dirty="0">
              <a:latin typeface="Times New Roman" panose="02020603050405020304" pitchFamily="18" charset="0"/>
              <a:cs typeface="Times New Roman" panose="02020603050405020304" pitchFamily="18" charset="0"/>
            </a:endParaRPr>
          </a:p>
        </p:txBody>
      </p:sp>
      <p:sp>
        <p:nvSpPr>
          <p:cNvPr id="8" name="文本框 10">
            <a:extLst>
              <a:ext uri="{FF2B5EF4-FFF2-40B4-BE49-F238E27FC236}">
                <a16:creationId xmlns:a16="http://schemas.microsoft.com/office/drawing/2014/main" id="{8076E5CE-F3CF-5C43-B375-4BA13037ADA7}"/>
              </a:ext>
            </a:extLst>
          </p:cNvPr>
          <p:cNvSpPr txBox="1"/>
          <p:nvPr/>
        </p:nvSpPr>
        <p:spPr>
          <a:xfrm>
            <a:off x="1759786" y="3172584"/>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Rubik’s cube+: </a:t>
            </a:r>
            <a:r>
              <a:rPr lang="en-US" altLang="zh-CN" sz="2000" dirty="0">
                <a:latin typeface="Times New Roman" panose="02020603050405020304" pitchFamily="18" charset="0"/>
                <a:cs typeface="Times New Roman" panose="02020603050405020304" pitchFamily="18" charset="0"/>
              </a:rPr>
              <a:t>Rubik’s cube</a:t>
            </a:r>
            <a:r>
              <a:rPr lang="en-US" altLang="zh-CN" sz="2000" b="1" dirty="0">
                <a:latin typeface="Times New Roman" panose="02020603050405020304" pitchFamily="18" charset="0"/>
                <a:cs typeface="Times New Roman" panose="02020603050405020304" pitchFamily="18" charset="0"/>
              </a:rPr>
              <a:t> + masking identification</a:t>
            </a:r>
            <a:r>
              <a:rPr lang="en-US"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10" name="文本框 10">
            <a:extLst>
              <a:ext uri="{FF2B5EF4-FFF2-40B4-BE49-F238E27FC236}">
                <a16:creationId xmlns:a16="http://schemas.microsoft.com/office/drawing/2014/main" id="{585DA3A7-5F2E-354A-B648-6F7EFB452D5F}"/>
              </a:ext>
            </a:extLst>
          </p:cNvPr>
          <p:cNvSpPr txBox="1"/>
          <p:nvPr/>
        </p:nvSpPr>
        <p:spPr>
          <a:xfrm>
            <a:off x="1759784" y="3834973"/>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3D data: </a:t>
            </a:r>
            <a:r>
              <a:rPr lang="en-US" altLang="zh-CN" sz="2000" dirty="0">
                <a:latin typeface="Times New Roman" panose="02020603050405020304" pitchFamily="18" charset="0"/>
                <a:cs typeface="Times New Roman" panose="02020603050405020304" pitchFamily="18" charset="0"/>
              </a:rPr>
              <a:t>Recover Rubik’s cube.</a:t>
            </a:r>
            <a:r>
              <a:rPr lang="en-US" altLang="zh-CN"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12" name="文本框 10">
            <a:extLst>
              <a:ext uri="{FF2B5EF4-FFF2-40B4-BE49-F238E27FC236}">
                <a16:creationId xmlns:a16="http://schemas.microsoft.com/office/drawing/2014/main" id="{2DA725CD-D450-6F49-A03F-A4947F560902}"/>
              </a:ext>
            </a:extLst>
          </p:cNvPr>
          <p:cNvSpPr txBox="1"/>
          <p:nvPr/>
        </p:nvSpPr>
        <p:spPr>
          <a:xfrm>
            <a:off x="1759784" y="4529063"/>
            <a:ext cx="8929287"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Main purpose: </a:t>
            </a:r>
            <a:r>
              <a:rPr lang="en-US" altLang="zh-CN" sz="2000" dirty="0">
                <a:latin typeface="Times New Roman" panose="02020603050405020304" pitchFamily="18" charset="0"/>
                <a:cs typeface="Times New Roman" panose="02020603050405020304" pitchFamily="18" charset="0"/>
              </a:rPr>
              <a:t>Leverage more spatial info &amp; yield more robust feature.</a:t>
            </a:r>
            <a:r>
              <a:rPr lang="en-US" altLang="zh-CN"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44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0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7C5BD05-531F-324C-8241-CB25D2AD0540}"/>
              </a:ext>
            </a:extLst>
          </p:cNvPr>
          <p:cNvSpPr/>
          <p:nvPr/>
        </p:nvSpPr>
        <p:spPr>
          <a:xfrm>
            <a:off x="344379" y="982307"/>
            <a:ext cx="3813284" cy="533276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241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AD84A54-87E3-264C-84FE-41C8E49D8BDC}"/>
              </a:ext>
            </a:extLst>
          </p:cNvPr>
          <p:cNvSpPr/>
          <p:nvPr/>
        </p:nvSpPr>
        <p:spPr>
          <a:xfrm>
            <a:off x="344379" y="982307"/>
            <a:ext cx="3813284" cy="533276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6">
            <a:extLst>
              <a:ext uri="{FF2B5EF4-FFF2-40B4-BE49-F238E27FC236}">
                <a16:creationId xmlns:a16="http://schemas.microsoft.com/office/drawing/2014/main" id="{C9237C20-9026-964F-B4B0-26A9BCF74277}"/>
              </a:ext>
            </a:extLst>
          </p:cNvPr>
          <p:cNvSpPr/>
          <p:nvPr/>
        </p:nvSpPr>
        <p:spPr>
          <a:xfrm>
            <a:off x="4227104" y="0"/>
            <a:ext cx="864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994054D1-C078-B84B-9949-9B934C6CC7F9}"/>
              </a:ext>
            </a:extLst>
          </p:cNvPr>
          <p:cNvSpPr/>
          <p:nvPr/>
        </p:nvSpPr>
        <p:spPr>
          <a:xfrm>
            <a:off x="2516183" y="6476692"/>
            <a:ext cx="1848265" cy="38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39272FE-CEAB-CF43-9824-0D22A465B0C8}"/>
              </a:ext>
            </a:extLst>
          </p:cNvPr>
          <p:cNvSpPr txBox="1"/>
          <p:nvPr/>
        </p:nvSpPr>
        <p:spPr>
          <a:xfrm>
            <a:off x="4269145" y="951938"/>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Data Preprocess: </a:t>
            </a:r>
            <a:r>
              <a:rPr lang="en-US" altLang="zh-CN" sz="2000" dirty="0">
                <a:latin typeface="Times New Roman" panose="02020603050405020304" pitchFamily="18" charset="0"/>
                <a:cs typeface="Times New Roman" panose="02020603050405020304" pitchFamily="18" charset="0"/>
              </a:rPr>
              <a:t>Gap between 2 adjacent cubes. Normalized to [-1,1].</a:t>
            </a:r>
            <a:endParaRPr lang="zh-CN" altLang="en-US" sz="2000" dirty="0">
              <a:latin typeface="Times New Roman" panose="02020603050405020304" pitchFamily="18" charset="0"/>
              <a:cs typeface="Times New Roman" panose="02020603050405020304" pitchFamily="18" charset="0"/>
            </a:endParaRPr>
          </a:p>
        </p:txBody>
      </p:sp>
      <p:sp>
        <p:nvSpPr>
          <p:cNvPr id="10" name="文本框 8">
            <a:extLst>
              <a:ext uri="{FF2B5EF4-FFF2-40B4-BE49-F238E27FC236}">
                <a16:creationId xmlns:a16="http://schemas.microsoft.com/office/drawing/2014/main" id="{C276DEE7-BF30-3D4C-8866-00F7BAE9B611}"/>
              </a:ext>
            </a:extLst>
          </p:cNvPr>
          <p:cNvSpPr txBox="1"/>
          <p:nvPr/>
        </p:nvSpPr>
        <p:spPr>
          <a:xfrm>
            <a:off x="4269145" y="1661049"/>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Cube Ordering: </a:t>
            </a:r>
            <a:r>
              <a:rPr lang="en-US" altLang="zh-CN" sz="2000" dirty="0">
                <a:latin typeface="Times New Roman" panose="02020603050405020304" pitchFamily="18" charset="0"/>
                <a:cs typeface="Times New Roman" panose="02020603050405020304" pitchFamily="18" charset="0"/>
              </a:rPr>
              <a:t>Rearrange to 2</a:t>
            </a:r>
            <a:r>
              <a:rPr lang="en-CN" sz="2000" dirty="0">
                <a:latin typeface="Times New Roman" panose="02020603050405020304" pitchFamily="18" charset="0"/>
                <a:cs typeface="Times New Roman" panose="02020603050405020304" pitchFamily="18" charset="0"/>
              </a:rPr>
              <a:t>×2×2. The permutation of it is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29066BF-F0B0-7C44-B27F-ECD491B05AD7}"/>
                  </a:ext>
                </a:extLst>
              </p:cNvPr>
              <p:cNvSpPr txBox="1"/>
              <p:nvPr/>
            </p:nvSpPr>
            <p:spPr>
              <a:xfrm>
                <a:off x="6462009" y="2370242"/>
                <a:ext cx="217015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8!</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 name="TextBox 1">
                <a:extLst>
                  <a:ext uri="{FF2B5EF4-FFF2-40B4-BE49-F238E27FC236}">
                    <a16:creationId xmlns:a16="http://schemas.microsoft.com/office/drawing/2014/main" id="{229066BF-F0B0-7C44-B27F-ECD491B05AD7}"/>
                  </a:ext>
                </a:extLst>
              </p:cNvPr>
              <p:cNvSpPr txBox="1">
                <a:spLocks noRot="1" noChangeAspect="1" noMove="1" noResize="1" noEditPoints="1" noAdjustHandles="1" noChangeArrowheads="1" noChangeShapeType="1" noTextEdit="1"/>
              </p:cNvSpPr>
              <p:nvPr/>
            </p:nvSpPr>
            <p:spPr>
              <a:xfrm>
                <a:off x="6462009" y="2370242"/>
                <a:ext cx="2170152" cy="276999"/>
              </a:xfrm>
              <a:prstGeom prst="rect">
                <a:avLst/>
              </a:prstGeom>
              <a:blipFill>
                <a:blip r:embed="rId4"/>
                <a:stretch>
                  <a:fillRect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8">
                <a:extLst>
                  <a:ext uri="{FF2B5EF4-FFF2-40B4-BE49-F238E27FC236}">
                    <a16:creationId xmlns:a16="http://schemas.microsoft.com/office/drawing/2014/main" id="{5BB4874B-C976-744C-AB68-D62B809DCE5F}"/>
                  </a:ext>
                </a:extLst>
              </p:cNvPr>
              <p:cNvSpPr txBox="1"/>
              <p:nvPr/>
            </p:nvSpPr>
            <p:spPr>
              <a:xfrm>
                <a:off x="6096000" y="2956242"/>
                <a:ext cx="781882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Select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𝐾</m:t>
                    </m:r>
                  </m:oMath>
                </a14:m>
                <a:r>
                  <a:rPr lang="en-CN" sz="2000" dirty="0">
                    <a:latin typeface="Times New Roman" panose="02020603050405020304" pitchFamily="18" charset="0"/>
                    <a:cs typeface="Times New Roman" panose="02020603050405020304" pitchFamily="18" charset="0"/>
                  </a:rPr>
                  <a:t> permutaions with Hamming distance from </a:t>
                </a:r>
                <a14:m>
                  <m:oMath xmlns:m="http://schemas.openxmlformats.org/officeDocument/2006/math">
                    <m:r>
                      <a:rPr kumimoji="1" lang="en-US" altLang="zh-CN" sz="2000" i="1">
                        <a:latin typeface="Cambria Math" panose="02040503050406030204" pitchFamily="18" charset="0"/>
                      </a:rPr>
                      <m:t>𝑃</m:t>
                    </m:r>
                    <m:r>
                      <a:rPr kumimoji="1" lang="en-US" altLang="zh-CN" sz="2000" b="0" i="0" smtClean="0">
                        <a:latin typeface="Cambria Math" panose="02040503050406030204" pitchFamily="18" charset="0"/>
                      </a:rPr>
                      <m:t>.</m:t>
                    </m:r>
                  </m:oMath>
                </a14:m>
                <a:endParaRPr lang="en-CN" sz="2000" dirty="0">
                  <a:latin typeface="Times New Roman" panose="02020603050405020304" pitchFamily="18" charset="0"/>
                  <a:cs typeface="Times New Roman" panose="02020603050405020304" pitchFamily="18" charset="0"/>
                </a:endParaRPr>
              </a:p>
            </p:txBody>
          </p:sp>
        </mc:Choice>
        <mc:Fallback xmlns="">
          <p:sp>
            <p:nvSpPr>
              <p:cNvPr id="11" name="文本框 8">
                <a:extLst>
                  <a:ext uri="{FF2B5EF4-FFF2-40B4-BE49-F238E27FC236}">
                    <a16:creationId xmlns:a16="http://schemas.microsoft.com/office/drawing/2014/main" id="{5BB4874B-C976-744C-AB68-D62B809DCE5F}"/>
                  </a:ext>
                </a:extLst>
              </p:cNvPr>
              <p:cNvSpPr txBox="1">
                <a:spLocks noRot="1" noChangeAspect="1" noMove="1" noResize="1" noEditPoints="1" noAdjustHandles="1" noChangeArrowheads="1" noChangeShapeType="1" noTextEdit="1"/>
              </p:cNvSpPr>
              <p:nvPr/>
            </p:nvSpPr>
            <p:spPr>
              <a:xfrm>
                <a:off x="6096000" y="2956242"/>
                <a:ext cx="7818820" cy="400110"/>
              </a:xfrm>
              <a:prstGeom prst="rect">
                <a:avLst/>
              </a:prstGeom>
              <a:blipFill>
                <a:blip r:embed="rId5"/>
                <a:stretch>
                  <a:fillRect l="-812" t="-909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8">
                <a:extLst>
                  <a:ext uri="{FF2B5EF4-FFF2-40B4-BE49-F238E27FC236}">
                    <a16:creationId xmlns:a16="http://schemas.microsoft.com/office/drawing/2014/main" id="{25A0AFB5-DA68-6740-9BBC-932103C3BDA2}"/>
                  </a:ext>
                </a:extLst>
              </p:cNvPr>
              <p:cNvSpPr txBox="1"/>
              <p:nvPr/>
            </p:nvSpPr>
            <p:spPr>
              <a:xfrm>
                <a:off x="4269145" y="3570511"/>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Loss: </a:t>
                </a:r>
                <a:r>
                  <a:rPr lang="en-US" altLang="zh-CN" sz="2000" dirty="0">
                    <a:latin typeface="Times New Roman" panose="02020603050405020304" pitchFamily="18" charset="0"/>
                    <a:cs typeface="Times New Roman" panose="02020603050405020304" pitchFamily="18" charset="0"/>
                  </a:rPr>
                  <a:t>cube ordering is seen as a classification task with </a:t>
                </a:r>
                <a14:m>
                  <m:oMath xmlns:m="http://schemas.openxmlformats.org/officeDocument/2006/math">
                    <m:r>
                      <a:rPr lang="en-US" sz="2000" i="1">
                        <a:latin typeface="Cambria Math" panose="02040503050406030204" pitchFamily="18" charset="0"/>
                        <a:cs typeface="Times New Roman" panose="02020603050405020304" pitchFamily="18" charset="0"/>
                      </a:rPr>
                      <m:t>𝐾</m:t>
                    </m:r>
                  </m:oMath>
                </a14:m>
                <a:r>
                  <a:rPr lang="en-CN" sz="2000" dirty="0">
                    <a:latin typeface="Times New Roman" panose="02020603050405020304" pitchFamily="18" charset="0"/>
                    <a:cs typeface="Times New Roman" panose="02020603050405020304" pitchFamily="18" charset="0"/>
                  </a:rPr>
                  <a:t> categories.</a:t>
                </a:r>
              </a:p>
            </p:txBody>
          </p:sp>
        </mc:Choice>
        <mc:Fallback xmlns="">
          <p:sp>
            <p:nvSpPr>
              <p:cNvPr id="13" name="文本框 8">
                <a:extLst>
                  <a:ext uri="{FF2B5EF4-FFF2-40B4-BE49-F238E27FC236}">
                    <a16:creationId xmlns:a16="http://schemas.microsoft.com/office/drawing/2014/main" id="{25A0AFB5-DA68-6740-9BBC-932103C3BDA2}"/>
                  </a:ext>
                </a:extLst>
              </p:cNvPr>
              <p:cNvSpPr txBox="1">
                <a:spLocks noRot="1" noChangeAspect="1" noMove="1" noResize="1" noEditPoints="1" noAdjustHandles="1" noChangeArrowheads="1" noChangeShapeType="1" noTextEdit="1"/>
              </p:cNvSpPr>
              <p:nvPr/>
            </p:nvSpPr>
            <p:spPr>
              <a:xfrm>
                <a:off x="4269145" y="3570511"/>
                <a:ext cx="7818820" cy="400110"/>
              </a:xfrm>
              <a:prstGeom prst="rect">
                <a:avLst/>
              </a:prstGeom>
              <a:blipFill>
                <a:blip r:embed="rId6"/>
                <a:stretch>
                  <a:fillRect l="-812" t="-9375"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35BF9C5-7D52-A444-910C-835EB0DA8094}"/>
                  </a:ext>
                </a:extLst>
              </p:cNvPr>
              <p:cNvSpPr txBox="1"/>
              <p:nvPr/>
            </p:nvSpPr>
            <p:spPr>
              <a:xfrm>
                <a:off x="6462009" y="4279622"/>
                <a:ext cx="2170152" cy="808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𝑝</m:t>
                          </m:r>
                        </m:sub>
                      </m:sSub>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𝐾</m:t>
                          </m:r>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𝑗</m:t>
                              </m:r>
                            </m:sub>
                          </m:sSub>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log</m:t>
                              </m:r>
                            </m:fNa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𝑗</m:t>
                                  </m:r>
                                </m:sub>
                              </m:sSub>
                            </m:e>
                          </m:func>
                        </m:e>
                      </m:nary>
                    </m:oMath>
                  </m:oMathPara>
                </a14:m>
                <a:endParaRPr kumimoji="1" lang="zh-CN" altLang="en-US" dirty="0"/>
              </a:p>
            </p:txBody>
          </p:sp>
        </mc:Choice>
        <mc:Fallback xmlns="">
          <p:sp>
            <p:nvSpPr>
              <p:cNvPr id="14" name="TextBox 13">
                <a:extLst>
                  <a:ext uri="{FF2B5EF4-FFF2-40B4-BE49-F238E27FC236}">
                    <a16:creationId xmlns:a16="http://schemas.microsoft.com/office/drawing/2014/main" id="{135BF9C5-7D52-A444-910C-835EB0DA8094}"/>
                  </a:ext>
                </a:extLst>
              </p:cNvPr>
              <p:cNvSpPr txBox="1">
                <a:spLocks noRot="1" noChangeAspect="1" noMove="1" noResize="1" noEditPoints="1" noAdjustHandles="1" noChangeArrowheads="1" noChangeShapeType="1" noTextEdit="1"/>
              </p:cNvSpPr>
              <p:nvPr/>
            </p:nvSpPr>
            <p:spPr>
              <a:xfrm>
                <a:off x="6462009" y="4279622"/>
                <a:ext cx="2170152" cy="808042"/>
              </a:xfrm>
              <a:prstGeom prst="rect">
                <a:avLst/>
              </a:prstGeom>
              <a:blipFill>
                <a:blip r:embed="rId7"/>
                <a:stretch>
                  <a:fillRect t="-106154" b="-16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8">
                <a:extLst>
                  <a:ext uri="{FF2B5EF4-FFF2-40B4-BE49-F238E27FC236}">
                    <a16:creationId xmlns:a16="http://schemas.microsoft.com/office/drawing/2014/main" id="{28CB49EF-A6DA-DF40-AB40-FB2BBB971CF3}"/>
                  </a:ext>
                </a:extLst>
              </p:cNvPr>
              <p:cNvSpPr txBox="1"/>
              <p:nvPr/>
            </p:nvSpPr>
            <p:spPr>
              <a:xfrm>
                <a:off x="4839028" y="5323924"/>
                <a:ext cx="7486323" cy="42479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𝑙</m:t>
                        </m:r>
                      </m:e>
                      <m:sub>
                        <m:r>
                          <a:rPr kumimoji="1" lang="en-US" altLang="zh-CN" sz="2000" i="1">
                            <a:latin typeface="Cambria Math" panose="02040503050406030204" pitchFamily="18" charset="0"/>
                          </a:rPr>
                          <m:t>𝑗</m:t>
                        </m:r>
                      </m:sub>
                    </m:sSub>
                  </m:oMath>
                </a14:m>
                <a:r>
                  <a:rPr lang="en-CN" sz="2000" dirty="0">
                    <a:latin typeface="Times New Roman" panose="02020603050405020304" pitchFamily="18" charset="0"/>
                    <a:cs typeface="Times New Roman" panose="02020603050405020304" pitchFamily="18" charset="0"/>
                  </a:rPr>
                  <a:t> represents one-hot ground-truth and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𝑝</m:t>
                        </m:r>
                      </m:e>
                      <m:sub>
                        <m:r>
                          <a:rPr kumimoji="1" lang="en-US" altLang="zh-CN" sz="2000" i="1">
                            <a:latin typeface="Cambria Math" panose="02040503050406030204" pitchFamily="18" charset="0"/>
                          </a:rPr>
                          <m:t>𝑗</m:t>
                        </m:r>
                      </m:sub>
                    </m:sSub>
                  </m:oMath>
                </a14:m>
                <a:r>
                  <a:rPr lang="en-CN" sz="2000" dirty="0">
                    <a:latin typeface="Times New Roman" panose="02020603050405020304" pitchFamily="18" charset="0"/>
                    <a:cs typeface="Times New Roman" panose="02020603050405020304" pitchFamily="18" charset="0"/>
                  </a:rPr>
                  <a:t> represents predictions.</a:t>
                </a:r>
              </a:p>
            </p:txBody>
          </p:sp>
        </mc:Choice>
        <mc:Fallback xmlns="">
          <p:sp>
            <p:nvSpPr>
              <p:cNvPr id="15" name="文本框 8">
                <a:extLst>
                  <a:ext uri="{FF2B5EF4-FFF2-40B4-BE49-F238E27FC236}">
                    <a16:creationId xmlns:a16="http://schemas.microsoft.com/office/drawing/2014/main" id="{28CB49EF-A6DA-DF40-AB40-FB2BBB971CF3}"/>
                  </a:ext>
                </a:extLst>
              </p:cNvPr>
              <p:cNvSpPr txBox="1">
                <a:spLocks noRot="1" noChangeAspect="1" noMove="1" noResize="1" noEditPoints="1" noAdjustHandles="1" noChangeArrowheads="1" noChangeShapeType="1" noTextEdit="1"/>
              </p:cNvSpPr>
              <p:nvPr/>
            </p:nvSpPr>
            <p:spPr>
              <a:xfrm>
                <a:off x="4839028" y="5323924"/>
                <a:ext cx="7486323" cy="424796"/>
              </a:xfrm>
              <a:prstGeom prst="rect">
                <a:avLst/>
              </a:prstGeom>
              <a:blipFill>
                <a:blip r:embed="rId8"/>
                <a:stretch>
                  <a:fillRect l="-1017" t="-8824" r="-169" b="-17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010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0121868-3C21-354A-BAEC-0555620721A6}"/>
              </a:ext>
            </a:extLst>
          </p:cNvPr>
          <p:cNvSpPr/>
          <p:nvPr/>
        </p:nvSpPr>
        <p:spPr>
          <a:xfrm>
            <a:off x="3474130" y="957380"/>
            <a:ext cx="1383621" cy="5494385"/>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8387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169" y="982307"/>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AD84A54-87E3-264C-84FE-41C8E49D8BDC}"/>
              </a:ext>
            </a:extLst>
          </p:cNvPr>
          <p:cNvSpPr/>
          <p:nvPr/>
        </p:nvSpPr>
        <p:spPr>
          <a:xfrm>
            <a:off x="344379" y="957600"/>
            <a:ext cx="1383621" cy="5494385"/>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6">
            <a:extLst>
              <a:ext uri="{FF2B5EF4-FFF2-40B4-BE49-F238E27FC236}">
                <a16:creationId xmlns:a16="http://schemas.microsoft.com/office/drawing/2014/main" id="{C9237C20-9026-964F-B4B0-26A9BCF74277}"/>
              </a:ext>
            </a:extLst>
          </p:cNvPr>
          <p:cNvSpPr/>
          <p:nvPr/>
        </p:nvSpPr>
        <p:spPr>
          <a:xfrm>
            <a:off x="1764000" y="957380"/>
            <a:ext cx="7697184" cy="5900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994054D1-C078-B84B-9949-9B934C6CC7F9}"/>
              </a:ext>
            </a:extLst>
          </p:cNvPr>
          <p:cNvSpPr/>
          <p:nvPr/>
        </p:nvSpPr>
        <p:spPr>
          <a:xfrm>
            <a:off x="2516183" y="6476692"/>
            <a:ext cx="1848265" cy="381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5">
            <a:extLst>
              <a:ext uri="{FF2B5EF4-FFF2-40B4-BE49-F238E27FC236}">
                <a16:creationId xmlns:a16="http://schemas.microsoft.com/office/drawing/2014/main" id="{DE2BA006-2F14-CC4D-B734-16C4EFD27CB3}"/>
              </a:ext>
            </a:extLst>
          </p:cNvPr>
          <p:cNvSpPr/>
          <p:nvPr/>
        </p:nvSpPr>
        <p:spPr>
          <a:xfrm>
            <a:off x="-1325413" y="6586900"/>
            <a:ext cx="3493773" cy="29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E572F79D-4F0F-8346-A4E0-E8B9B5A94CD6}"/>
              </a:ext>
            </a:extLst>
          </p:cNvPr>
          <p:cNvSpPr/>
          <p:nvPr/>
        </p:nvSpPr>
        <p:spPr>
          <a:xfrm>
            <a:off x="-1511808" y="957379"/>
            <a:ext cx="1810683" cy="530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9" name="文本框 8">
                <a:extLst>
                  <a:ext uri="{FF2B5EF4-FFF2-40B4-BE49-F238E27FC236}">
                    <a16:creationId xmlns:a16="http://schemas.microsoft.com/office/drawing/2014/main" id="{68C39E9A-1241-E843-971E-EDEB260510B6}"/>
                  </a:ext>
                </a:extLst>
              </p:cNvPr>
              <p:cNvSpPr txBox="1"/>
              <p:nvPr/>
            </p:nvSpPr>
            <p:spPr>
              <a:xfrm>
                <a:off x="2168360" y="982307"/>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Cube</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Orientation: </a:t>
                </a:r>
                <a:r>
                  <a:rPr lang="en-US" altLang="zh-CN" sz="2000" dirty="0">
                    <a:latin typeface="Times New Roman" panose="02020603050405020304" pitchFamily="18" charset="0"/>
                    <a:cs typeface="Times New Roman" panose="02020603050405020304" pitchFamily="18" charset="0"/>
                  </a:rPr>
                  <a:t>Only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allowing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180</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horizontal and vertical rotation.</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9" name="文本框 8">
                <a:extLst>
                  <a:ext uri="{FF2B5EF4-FFF2-40B4-BE49-F238E27FC236}">
                    <a16:creationId xmlns:a16="http://schemas.microsoft.com/office/drawing/2014/main" id="{68C39E9A-1241-E843-971E-EDEB260510B6}"/>
                  </a:ext>
                </a:extLst>
              </p:cNvPr>
              <p:cNvSpPr txBox="1">
                <a:spLocks noRot="1" noChangeAspect="1" noMove="1" noResize="1" noEditPoints="1" noAdjustHandles="1" noChangeArrowheads="1" noChangeShapeType="1" noTextEdit="1"/>
              </p:cNvSpPr>
              <p:nvPr/>
            </p:nvSpPr>
            <p:spPr>
              <a:xfrm>
                <a:off x="2168360" y="982307"/>
                <a:ext cx="7818820" cy="400110"/>
              </a:xfrm>
              <a:prstGeom prst="rect">
                <a:avLst/>
              </a:prstGeom>
              <a:blipFill>
                <a:blip r:embed="rId4"/>
                <a:stretch>
                  <a:fillRect l="-810" t="-9375"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8">
                <a:extLst>
                  <a:ext uri="{FF2B5EF4-FFF2-40B4-BE49-F238E27FC236}">
                    <a16:creationId xmlns:a16="http://schemas.microsoft.com/office/drawing/2014/main" id="{EA2DFEBB-4E01-874E-8C7D-BFCC9446E26A}"/>
                  </a:ext>
                </a:extLst>
              </p:cNvPr>
              <p:cNvSpPr txBox="1"/>
              <p:nvPr/>
            </p:nvSpPr>
            <p:spPr>
              <a:xfrm>
                <a:off x="2186590" y="1735321"/>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GT</a:t>
                </a:r>
                <a:r>
                  <a:rPr lang="en-US" altLang="zh-CN" sz="20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000" b="0" i="0"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𝑀</m:t>
                    </m:r>
                  </m:oMath>
                </a14:m>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 1 on position of rotation and 0 vice versa.</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 name="文本框 8">
                <a:extLst>
                  <a:ext uri="{FF2B5EF4-FFF2-40B4-BE49-F238E27FC236}">
                    <a16:creationId xmlns:a16="http://schemas.microsoft.com/office/drawing/2014/main" id="{EA2DFEBB-4E01-874E-8C7D-BFCC9446E26A}"/>
                  </a:ext>
                </a:extLst>
              </p:cNvPr>
              <p:cNvSpPr txBox="1">
                <a:spLocks noRot="1" noChangeAspect="1" noMove="1" noResize="1" noEditPoints="1" noAdjustHandles="1" noChangeArrowheads="1" noChangeShapeType="1" noTextEdit="1"/>
              </p:cNvSpPr>
              <p:nvPr/>
            </p:nvSpPr>
            <p:spPr>
              <a:xfrm>
                <a:off x="2186590" y="1735321"/>
                <a:ext cx="7818820" cy="400110"/>
              </a:xfrm>
              <a:prstGeom prst="rect">
                <a:avLst/>
              </a:prstGeom>
              <a:blipFill>
                <a:blip r:embed="rId5"/>
                <a:stretch>
                  <a:fillRect l="-812" t="-9375"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8">
                <a:extLst>
                  <a:ext uri="{FF2B5EF4-FFF2-40B4-BE49-F238E27FC236}">
                    <a16:creationId xmlns:a16="http://schemas.microsoft.com/office/drawing/2014/main" id="{39DBB244-E10E-254A-9B2F-C8BED14F1A61}"/>
                  </a:ext>
                </a:extLst>
              </p:cNvPr>
              <p:cNvSpPr txBox="1"/>
              <p:nvPr/>
            </p:nvSpPr>
            <p:spPr>
              <a:xfrm>
                <a:off x="2186590" y="2447186"/>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a:t>
                </a:r>
                <a:r>
                  <a:rPr lang="en-US" altLang="zh-CN" sz="2000" dirty="0">
                    <a:latin typeface="Times New Roman" panose="02020603050405020304" pitchFamily="18" charset="0"/>
                    <a:cs typeface="Times New Roman" panose="02020603050405020304" pitchFamily="18" charset="0"/>
                  </a:rPr>
                  <a:t>: two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𝑀</m:t>
                    </m:r>
                  </m:oMath>
                </a14:m>
                <a:r>
                  <a:rPr lang="en-US" altLang="zh-CN" sz="2000" dirty="0">
                    <a:latin typeface="Times New Roman" panose="02020603050405020304" pitchFamily="18" charset="0"/>
                    <a:cs typeface="Times New Roman" panose="02020603050405020304" pitchFamily="18" charset="0"/>
                  </a:rPr>
                  <a:t> indicate possibility of </a:t>
                </a:r>
                <a:r>
                  <a:rPr lang="en-US" altLang="zh-CN" sz="2000" dirty="0" err="1">
                    <a:latin typeface="Times New Roman" panose="02020603050405020304" pitchFamily="18" charset="0"/>
                    <a:cs typeface="Times New Roman" panose="02020603050405020304" pitchFamily="18" charset="0"/>
                  </a:rPr>
                  <a:t>hor</a:t>
                </a:r>
                <a:r>
                  <a:rPr lang="en-US" altLang="zh-CN" sz="2000" dirty="0">
                    <a:latin typeface="Times New Roman" panose="02020603050405020304" pitchFamily="18" charset="0"/>
                    <a:cs typeface="Times New Roman" panose="02020603050405020304" pitchFamily="18" charset="0"/>
                  </a:rPr>
                  <a:t> and ver.</a:t>
                </a:r>
                <a:r>
                  <a:rPr lang="en-US" altLang="zh-CN" sz="2000" i="1" dirty="0">
                    <a:latin typeface="Times New Roman" panose="02020603050405020304" pitchFamily="18" charset="0"/>
                    <a:cs typeface="Times New Roman" panose="02020603050405020304" pitchFamily="18" charset="0"/>
                  </a:rPr>
                  <a:t> </a:t>
                </a:r>
                <a:endParaRPr lang="zh-CN" altLang="en-US" sz="2000" i="1" dirty="0">
                  <a:latin typeface="Times New Roman" panose="02020603050405020304" pitchFamily="18" charset="0"/>
                  <a:cs typeface="Times New Roman" panose="02020603050405020304" pitchFamily="18" charset="0"/>
                </a:endParaRPr>
              </a:p>
            </p:txBody>
          </p:sp>
        </mc:Choice>
        <mc:Fallback xmlns="">
          <p:sp>
            <p:nvSpPr>
              <p:cNvPr id="12" name="文本框 8">
                <a:extLst>
                  <a:ext uri="{FF2B5EF4-FFF2-40B4-BE49-F238E27FC236}">
                    <a16:creationId xmlns:a16="http://schemas.microsoft.com/office/drawing/2014/main" id="{39DBB244-E10E-254A-9B2F-C8BED14F1A61}"/>
                  </a:ext>
                </a:extLst>
              </p:cNvPr>
              <p:cNvSpPr txBox="1">
                <a:spLocks noRot="1" noChangeAspect="1" noMove="1" noResize="1" noEditPoints="1" noAdjustHandles="1" noChangeArrowheads="1" noChangeShapeType="1" noTextEdit="1"/>
              </p:cNvSpPr>
              <p:nvPr/>
            </p:nvSpPr>
            <p:spPr>
              <a:xfrm>
                <a:off x="2186590" y="2447186"/>
                <a:ext cx="7818820" cy="400110"/>
              </a:xfrm>
              <a:prstGeom prst="rect">
                <a:avLst/>
              </a:prstGeom>
              <a:blipFill>
                <a:blip r:embed="rId6"/>
                <a:stretch>
                  <a:fillRect l="-812" t="-6061" b="-24242"/>
                </a:stretch>
              </a:blipFill>
            </p:spPr>
            <p:txBody>
              <a:bodyPr/>
              <a:lstStyle/>
              <a:p>
                <a:r>
                  <a:rPr lang="zh-CN" altLang="en-US">
                    <a:noFill/>
                  </a:rPr>
                  <a:t> </a:t>
                </a:r>
              </a:p>
            </p:txBody>
          </p:sp>
        </mc:Fallback>
      </mc:AlternateContent>
      <p:sp>
        <p:nvSpPr>
          <p:cNvPr id="13" name="文本框 8">
            <a:extLst>
              <a:ext uri="{FF2B5EF4-FFF2-40B4-BE49-F238E27FC236}">
                <a16:creationId xmlns:a16="http://schemas.microsoft.com/office/drawing/2014/main" id="{1E2C27DB-1F4C-694B-A0EB-8DAD87DC03C0}"/>
              </a:ext>
            </a:extLst>
          </p:cNvPr>
          <p:cNvSpPr txBox="1"/>
          <p:nvPr/>
        </p:nvSpPr>
        <p:spPr>
          <a:xfrm>
            <a:off x="2186590" y="3145039"/>
            <a:ext cx="78188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Loss</a:t>
            </a:r>
            <a:r>
              <a:rPr lang="en-US" altLang="zh-CN" sz="2000" dirty="0">
                <a:latin typeface="Times New Roman" panose="02020603050405020304" pitchFamily="18" charset="0"/>
                <a:cs typeface="Times New Roman" panose="02020603050405020304" pitchFamily="18" charset="0"/>
              </a:rPr>
              <a:t>: Seen as a multi-label classification</a:t>
            </a:r>
            <a:endParaRPr lang="zh-CN" alt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63B2520-5DA9-2640-A771-0B9A8ACD1515}"/>
                  </a:ext>
                </a:extLst>
              </p:cNvPr>
              <p:cNvSpPr txBox="1"/>
              <p:nvPr/>
            </p:nvSpPr>
            <p:spPr>
              <a:xfrm>
                <a:off x="4093448" y="4114256"/>
                <a:ext cx="4175056" cy="778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𝑅</m:t>
                          </m:r>
                        </m:sub>
                      </m:sSub>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𝑀</m:t>
                          </m:r>
                        </m:sup>
                        <m:e>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𝑔</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h𝑜𝑟</m:t>
                              </m:r>
                            </m:sup>
                          </m:sSubSup>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log</m:t>
                              </m:r>
                            </m:fName>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h𝑜𝑟</m:t>
                                  </m:r>
                                </m:sup>
                              </m:sSubSup>
                            </m:e>
                          </m:func>
                          <m:r>
                            <a:rPr kumimoji="1" lang="en-US" altLang="zh-CN" b="0" i="1" smtClean="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𝑔</m:t>
                              </m:r>
                            </m:e>
                            <m:sub>
                              <m:r>
                                <a:rPr kumimoji="1" lang="en-US" altLang="zh-CN" i="1">
                                  <a:latin typeface="Cambria Math" panose="02040503050406030204" pitchFamily="18" charset="0"/>
                                </a:rPr>
                                <m:t>𝑖</m:t>
                              </m:r>
                            </m:sub>
                            <m:sup>
                              <m:r>
                                <a:rPr kumimoji="1" lang="en-US" altLang="zh-CN" b="0" i="1" smtClean="0">
                                  <a:latin typeface="Cambria Math" panose="02040503050406030204" pitchFamily="18" charset="0"/>
                                </a:rPr>
                                <m:t>𝑣𝑒𝑟</m:t>
                              </m:r>
                            </m:sup>
                          </m:sSubSup>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log</m:t>
                              </m:r>
                            </m:fName>
                            <m:e>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𝑖</m:t>
                                  </m:r>
                                </m:sub>
                                <m:sup>
                                  <m:r>
                                    <a:rPr kumimoji="1" lang="en-US" altLang="zh-CN" b="0" i="1" smtClean="0">
                                      <a:latin typeface="Cambria Math" panose="02040503050406030204" pitchFamily="18" charset="0"/>
                                    </a:rPr>
                                    <m:t>𝑣𝑒𝑟</m:t>
                                  </m:r>
                                </m:sup>
                              </m:sSubSup>
                            </m:e>
                          </m:func>
                          <m:r>
                            <a:rPr kumimoji="1" lang="en-US" altLang="zh-CN" b="0" i="1" smtClean="0">
                              <a:latin typeface="Cambria Math" panose="02040503050406030204" pitchFamily="18" charset="0"/>
                            </a:rPr>
                            <m:t>)</m:t>
                          </m:r>
                        </m:e>
                      </m:nary>
                    </m:oMath>
                  </m:oMathPara>
                </a14:m>
                <a:endParaRPr kumimoji="1" lang="zh-CN" altLang="en-US" dirty="0"/>
              </a:p>
            </p:txBody>
          </p:sp>
        </mc:Choice>
        <mc:Fallback xmlns="">
          <p:sp>
            <p:nvSpPr>
              <p:cNvPr id="14" name="TextBox 13">
                <a:extLst>
                  <a:ext uri="{FF2B5EF4-FFF2-40B4-BE49-F238E27FC236}">
                    <a16:creationId xmlns:a16="http://schemas.microsoft.com/office/drawing/2014/main" id="{F63B2520-5DA9-2640-A771-0B9A8ACD1515}"/>
                  </a:ext>
                </a:extLst>
              </p:cNvPr>
              <p:cNvSpPr txBox="1">
                <a:spLocks noRot="1" noChangeAspect="1" noMove="1" noResize="1" noEditPoints="1" noAdjustHandles="1" noChangeArrowheads="1" noChangeShapeType="1" noTextEdit="1"/>
              </p:cNvSpPr>
              <p:nvPr/>
            </p:nvSpPr>
            <p:spPr>
              <a:xfrm>
                <a:off x="4093448" y="4114256"/>
                <a:ext cx="4175056" cy="778931"/>
              </a:xfrm>
              <a:prstGeom prst="rect">
                <a:avLst/>
              </a:prstGeom>
              <a:blipFill>
                <a:blip r:embed="rId7"/>
                <a:stretch>
                  <a:fillRect l="-304" t="-112903" r="-304" b="-17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698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0F9BC37-0EE9-4BC3-B22C-0AFD05CCE3E4}"/>
              </a:ext>
            </a:extLst>
          </p:cNvPr>
          <p:cNvSpPr txBox="1">
            <a:spLocks/>
          </p:cNvSpPr>
          <p:nvPr/>
        </p:nvSpPr>
        <p:spPr>
          <a:xfrm>
            <a:off x="1502924" y="132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endParaRPr lang="en-US" altLang="zh-CN" sz="100" dirty="0"/>
          </a:p>
        </p:txBody>
      </p:sp>
      <p:pic>
        <p:nvPicPr>
          <p:cNvPr id="1025" name="Picture 1" descr="page3image54878128">
            <a:extLst>
              <a:ext uri="{FF2B5EF4-FFF2-40B4-BE49-F238E27FC236}">
                <a16:creationId xmlns:a16="http://schemas.microsoft.com/office/drawing/2014/main" id="{00F89BBC-0380-1D41-AAF4-ECE1D7A9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79" y="957380"/>
            <a:ext cx="11911531" cy="590062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A38045CB-0441-4366-A905-3E13F5E66884}"/>
              </a:ext>
            </a:extLst>
          </p:cNvPr>
          <p:cNvSpPr>
            <a:spLocks noGrp="1"/>
          </p:cNvSpPr>
          <p:nvPr>
            <p:ph type="title"/>
          </p:nvPr>
        </p:nvSpPr>
        <p:spPr>
          <a:xfrm>
            <a:off x="837682" y="168554"/>
            <a:ext cx="3526766" cy="1153124"/>
          </a:xfrm>
        </p:spPr>
        <p:txBody>
          <a:bodyPr>
            <a:norm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7C5BD05-531F-324C-8241-CB25D2AD0540}"/>
              </a:ext>
            </a:extLst>
          </p:cNvPr>
          <p:cNvSpPr/>
          <p:nvPr/>
        </p:nvSpPr>
        <p:spPr>
          <a:xfrm>
            <a:off x="5029690" y="957379"/>
            <a:ext cx="856103" cy="5359337"/>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8063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704</Words>
  <Application>Microsoft Macintosh PowerPoint</Application>
  <PresentationFormat>Widescreen</PresentationFormat>
  <Paragraphs>87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等线</vt:lpstr>
      <vt:lpstr>等线 Light</vt:lpstr>
      <vt:lpstr>Arial</vt:lpstr>
      <vt:lpstr>Cambria Math</vt:lpstr>
      <vt:lpstr>Times New Roman</vt:lpstr>
      <vt:lpstr>Wingdings</vt:lpstr>
      <vt:lpstr>Office 主题​​</vt:lpstr>
      <vt:lpstr>Rubik’s Cube+: A self-supervised feature learning framework for 3D medical image analysis        Jiuwen Zhu, Institute of Computing Technology, Chinese Academy of Sciences  Yuexiang Li, Tencent Jarvis Lab  Yifan Hu, Institute of Computing Technology, Chinese Academy of Sciences  June 2020, Medical Image Analysis</vt:lpstr>
      <vt:lpstr>Background</vt:lpstr>
      <vt:lpstr>Introduction</vt:lpstr>
      <vt:lpstr>Method</vt:lpstr>
      <vt:lpstr>Method</vt:lpstr>
      <vt:lpstr>Method</vt:lpstr>
      <vt:lpstr>Method</vt:lpstr>
      <vt:lpstr>Method</vt:lpstr>
      <vt:lpstr>Method</vt:lpstr>
      <vt:lpstr>Method</vt:lpstr>
      <vt:lpstr>Method</vt:lpstr>
      <vt:lpstr>Method</vt:lpstr>
      <vt:lpstr>Experiment</vt:lpstr>
      <vt:lpstr>Classification</vt:lpstr>
      <vt:lpstr>Segmentation</vt:lpstr>
      <vt:lpstr>Data Amount</vt:lpstr>
      <vt:lpstr>Order of Cube</vt:lpstr>
      <vt:lpstr>Conclusion</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DU-Net: Convolutional Network for the Detection of Arterial Calcifications in Mammograms      Manal AlGhamdi, Member, IEEE,   Mohamed Abdel-Mottaleb, Fellow, IEEE,   and Fernando Collado-Mesa </dc:title>
  <dc:creator>陈 开一</dc:creator>
  <cp:lastModifiedBy>陈 开一</cp:lastModifiedBy>
  <cp:revision>84</cp:revision>
  <dcterms:created xsi:type="dcterms:W3CDTF">2020-10-10T10:30:03Z</dcterms:created>
  <dcterms:modified xsi:type="dcterms:W3CDTF">2021-01-03T14:17:50Z</dcterms:modified>
</cp:coreProperties>
</file>