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3" r:id="rId4"/>
    <p:sldId id="324" r:id="rId5"/>
    <p:sldId id="325" r:id="rId6"/>
    <p:sldId id="326" r:id="rId7"/>
    <p:sldId id="328" r:id="rId8"/>
    <p:sldId id="327" r:id="rId9"/>
    <p:sldId id="313" r:id="rId10"/>
    <p:sldId id="329" r:id="rId11"/>
    <p:sldId id="331" r:id="rId12"/>
    <p:sldId id="332" r:id="rId13"/>
    <p:sldId id="333" r:id="rId14"/>
    <p:sldId id="334" r:id="rId15"/>
    <p:sldId id="335" r:id="rId16"/>
    <p:sldId id="336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5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3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02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50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2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4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2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3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7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EfficientNetV2: Smaller Models and Faster Training </a:t>
            </a:r>
            <a:br>
              <a:rPr lang="en-US" sz="3600" dirty="0"/>
            </a:br>
            <a:br>
              <a:rPr lang="en-US" sz="3600" dirty="0"/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Mingxing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V.Le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Brain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D3DAB8-D160-704C-84B0-024A68F8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58" y="0"/>
            <a:ext cx="8237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Result-ImageNet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7FB9E-AA9F-5F4C-A8A5-E6C6CAF9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2" y="1734208"/>
            <a:ext cx="10998200" cy="3276600"/>
          </a:xfrm>
          <a:prstGeom prst="rect">
            <a:avLst/>
          </a:prstGeom>
        </p:spPr>
      </p:pic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10818" y="5138844"/>
            <a:ext cx="85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-S/M/L has better params size bur runs 3x faster.</a:t>
            </a: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AA091DAE-F998-2B40-8021-4F881AD8B367}"/>
              </a:ext>
            </a:extLst>
          </p:cNvPr>
          <p:cNvSpPr txBox="1"/>
          <p:nvPr/>
        </p:nvSpPr>
        <p:spPr>
          <a:xfrm>
            <a:off x="1310818" y="5666990"/>
            <a:ext cx="85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up data size is more effective than scaling model size.</a:t>
            </a:r>
          </a:p>
        </p:txBody>
      </p:sp>
    </p:spTree>
    <p:extLst>
      <p:ext uri="{BB962C8B-B14F-4D97-AF65-F5344CB8AC3E}">
        <p14:creationId xmlns:p14="http://schemas.microsoft.com/office/powerpoint/2010/main" val="288822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Result-Transfer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00307" y="4869794"/>
            <a:ext cx="37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ImageNet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36014-F2AE-5743-91A6-EDC4D1B4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2" y="1704428"/>
            <a:ext cx="10970040" cy="28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Result-Alation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31838" y="1639255"/>
            <a:ext cx="37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EfficientNetV1.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C96ED-0B24-F043-A250-833B66E3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91" y="2119805"/>
            <a:ext cx="4940300" cy="1028700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BDD6C832-840B-7C4B-B787-A5F2DA6B6474}"/>
              </a:ext>
            </a:extLst>
          </p:cNvPr>
          <p:cNvSpPr txBox="1"/>
          <p:nvPr/>
        </p:nvSpPr>
        <p:spPr>
          <a:xfrm>
            <a:off x="1331838" y="3429000"/>
            <a:ext cx="616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down model size. Based on V2-S.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9F155-1668-614D-B836-2DD570B8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388" y="3951891"/>
            <a:ext cx="5550840" cy="25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Result-Alation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31838" y="1639255"/>
            <a:ext cx="37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learning.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DDB56-9781-7F4D-9E3E-C11BE3F2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27" y="2039365"/>
            <a:ext cx="7292517" cy="2472341"/>
          </a:xfrm>
          <a:prstGeom prst="rect">
            <a:avLst/>
          </a:prstGeom>
        </p:spPr>
      </p:pic>
      <p:sp>
        <p:nvSpPr>
          <p:cNvPr id="8" name="文本框 19">
            <a:extLst>
              <a:ext uri="{FF2B5EF4-FFF2-40B4-BE49-F238E27FC236}">
                <a16:creationId xmlns:a16="http://schemas.microsoft.com/office/drawing/2014/main" id="{9A71444C-9FB0-EE45-BEA7-31CC02D315D6}"/>
              </a:ext>
            </a:extLst>
          </p:cNvPr>
          <p:cNvSpPr txBox="1"/>
          <p:nvPr/>
        </p:nvSpPr>
        <p:spPr>
          <a:xfrm>
            <a:off x="1331838" y="4818636"/>
            <a:ext cx="616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result but speed up by 2.2x.</a:t>
            </a:r>
          </a:p>
        </p:txBody>
      </p:sp>
    </p:spTree>
    <p:extLst>
      <p:ext uri="{BB962C8B-B14F-4D97-AF65-F5344CB8AC3E}">
        <p14:creationId xmlns:p14="http://schemas.microsoft.com/office/powerpoint/2010/main" val="24850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Result-Alation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31838" y="1639255"/>
            <a:ext cx="37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Regularization.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50E6D-2EBC-DE45-9449-D5C1C104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13" y="2191407"/>
            <a:ext cx="529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1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053AA14F-F0E5-7847-B67F-7070F64F9B34}"/>
              </a:ext>
            </a:extLst>
          </p:cNvPr>
          <p:cNvSpPr txBox="1"/>
          <p:nvPr/>
        </p:nvSpPr>
        <p:spPr>
          <a:xfrm>
            <a:off x="1331837" y="1639255"/>
            <a:ext cx="540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EfficientNetV2: faster and smaller.</a:t>
            </a:r>
          </a:p>
        </p:txBody>
      </p:sp>
      <p:sp>
        <p:nvSpPr>
          <p:cNvPr id="5" name="文本框 19">
            <a:extLst>
              <a:ext uri="{FF2B5EF4-FFF2-40B4-BE49-F238E27FC236}">
                <a16:creationId xmlns:a16="http://schemas.microsoft.com/office/drawing/2014/main" id="{60DE78B0-9970-ED46-8704-0BF59B649F14}"/>
              </a:ext>
            </a:extLst>
          </p:cNvPr>
          <p:cNvSpPr txBox="1"/>
          <p:nvPr/>
        </p:nvSpPr>
        <p:spPr>
          <a:xfrm>
            <a:off x="1331836" y="2285642"/>
            <a:ext cx="901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method with progressive learning.(Image size and regularization).</a:t>
            </a: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9B7DDEC0-A20F-5742-ADA1-E9B5471C80FC}"/>
              </a:ext>
            </a:extLst>
          </p:cNvPr>
          <p:cNvSpPr txBox="1"/>
          <p:nvPr/>
        </p:nvSpPr>
        <p:spPr>
          <a:xfrm>
            <a:off x="1331836" y="2942898"/>
            <a:ext cx="901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&amp; Efficient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54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EfficientNetV1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/>
              <p:nvPr/>
            </p:nvSpPr>
            <p:spPr>
              <a:xfrm>
                <a:off x="1759789" y="1784404"/>
                <a:ext cx="9753600" cy="426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1784404"/>
                <a:ext cx="9753600" cy="426463"/>
              </a:xfrm>
              <a:prstGeom prst="rect">
                <a:avLst/>
              </a:prstGeom>
              <a:blipFill>
                <a:blip r:embed="rId3"/>
                <a:stretch>
                  <a:fillRect l="-520" t="-571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research to find the optimal baseline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396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</a:p>
        </p:txBody>
      </p:sp>
      <p:sp>
        <p:nvSpPr>
          <p:cNvPr id="17" name="文本框 19">
            <a:extLst>
              <a:ext uri="{FF2B5EF4-FFF2-40B4-BE49-F238E27FC236}">
                <a16:creationId xmlns:a16="http://schemas.microsoft.com/office/drawing/2014/main" id="{FDDD6BB2-5551-B843-9D17-1EB367D8A4F3}"/>
              </a:ext>
            </a:extLst>
          </p:cNvPr>
          <p:cNvSpPr txBox="1"/>
          <p:nvPr/>
        </p:nvSpPr>
        <p:spPr>
          <a:xfrm>
            <a:off x="1759786" y="3812734"/>
            <a:ext cx="528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 is slow in early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large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is slow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3. Equally scaling is sub-optimal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EC67D-2067-9F42-9211-C291816B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3350795"/>
            <a:ext cx="5295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vs Parameters.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training: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change training settings. Adjust regularization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3"/>
            <a:ext cx="85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training and parameter efficiency.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42D09-CD59-4540-B155-60879851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18" y="3979397"/>
            <a:ext cx="8361964" cy="16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5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45811" cy="118791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EfficientNetV2- pro.1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384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MBConv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Fused-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MBConv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86732-D65D-224A-A1AF-C253C5F5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76" y="1437563"/>
            <a:ext cx="4668948" cy="4668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4EF0B-89AB-6047-BFEF-A17A46E25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200" y="4882272"/>
            <a:ext cx="5118100" cy="1308100"/>
          </a:xfrm>
          <a:prstGeom prst="rect">
            <a:avLst/>
          </a:prstGeom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B38654A1-C151-7C4E-85EC-032793706BE1}"/>
              </a:ext>
            </a:extLst>
          </p:cNvPr>
          <p:cNvSpPr txBox="1"/>
          <p:nvPr/>
        </p:nvSpPr>
        <p:spPr>
          <a:xfrm>
            <a:off x="1759788" y="2478494"/>
            <a:ext cx="494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search the best combination.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2AA1CE-A442-A740-8A6C-65B3C2AB6A56}"/>
                  </a:ext>
                </a:extLst>
              </p:cNvPr>
              <p:cNvSpPr/>
              <p:nvPr/>
            </p:nvSpPr>
            <p:spPr>
              <a:xfrm>
                <a:off x="2121526" y="3109967"/>
                <a:ext cx="4354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=−0.07,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2AA1CE-A442-A740-8A6C-65B3C2AB6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26" y="3109967"/>
                <a:ext cx="435426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067BB-AC05-2640-80AF-884BC98E720B}"/>
                  </a:ext>
                </a:extLst>
              </p:cNvPr>
              <p:cNvSpPr/>
              <p:nvPr/>
            </p:nvSpPr>
            <p:spPr>
              <a:xfrm>
                <a:off x="2121526" y="3480328"/>
                <a:ext cx="16680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accuracy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067BB-AC05-2640-80AF-884BC98E7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26" y="3480328"/>
                <a:ext cx="1668085" cy="400110"/>
              </a:xfrm>
              <a:prstGeom prst="rect">
                <a:avLst/>
              </a:prstGeom>
              <a:blipFill>
                <a:blip r:embed="rId6"/>
                <a:stretch>
                  <a:fillRect t="-9375" r="-303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55C2A4-DF6D-CD44-9112-149D5B98085C}"/>
                  </a:ext>
                </a:extLst>
              </p:cNvPr>
              <p:cNvSpPr/>
              <p:nvPr/>
            </p:nvSpPr>
            <p:spPr>
              <a:xfrm>
                <a:off x="2121525" y="3835365"/>
                <a:ext cx="16655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step time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55C2A4-DF6D-CD44-9112-149D5B980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25" y="3835365"/>
                <a:ext cx="1665521" cy="400110"/>
              </a:xfrm>
              <a:prstGeom prst="rect">
                <a:avLst/>
              </a:prstGeom>
              <a:blipFill>
                <a:blip r:embed="rId7"/>
                <a:stretch>
                  <a:fillRect t="-6061" r="-227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C1C733-D5C6-774A-8BB8-BCCF7B6F3AB1}"/>
                  </a:ext>
                </a:extLst>
              </p:cNvPr>
              <p:cNvSpPr/>
              <p:nvPr/>
            </p:nvSpPr>
            <p:spPr>
              <a:xfrm>
                <a:off x="2118960" y="4176821"/>
                <a:ext cx="27182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step parameter size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C1C733-D5C6-774A-8BB8-BCCF7B6F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60" y="4176821"/>
                <a:ext cx="2718245" cy="400110"/>
              </a:xfrm>
              <a:prstGeom prst="rect">
                <a:avLst/>
              </a:prstGeom>
              <a:blipFill>
                <a:blip r:embed="rId8"/>
                <a:stretch>
                  <a:fillRect t="-6061" r="-9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2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5FBC0-DE63-2343-AEB8-2A5022BC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49" y="1408002"/>
            <a:ext cx="6456353" cy="2802758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9A292634-84DE-C448-A6CE-96AF48721D6B}"/>
              </a:ext>
            </a:extLst>
          </p:cNvPr>
          <p:cNvSpPr txBox="1"/>
          <p:nvPr/>
        </p:nvSpPr>
        <p:spPr>
          <a:xfrm>
            <a:off x="1219200" y="429708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the maximum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to 480.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Pro.2)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3A3B606-FEFD-A048-8DDD-6ED4FAABFE71}"/>
              </a:ext>
            </a:extLst>
          </p:cNvPr>
          <p:cNvSpPr txBox="1"/>
          <p:nvPr/>
        </p:nvSpPr>
        <p:spPr>
          <a:xfrm>
            <a:off x="1219200" y="4783518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add more layers to later stages.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Pro.3)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B25D0-5CDE-0644-A9CD-57A0F404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62" y="1321678"/>
            <a:ext cx="7071710" cy="52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898931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Learning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Hypothesize: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regularization.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653370" y="4086983"/>
            <a:ext cx="85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training and parameter efficiency.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57F5-214F-3D40-9E2A-B5ABF0E3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73" y="2278230"/>
            <a:ext cx="7391238" cy="1673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F1C69-E0D8-A444-9F53-62A528F2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31" y="4622705"/>
            <a:ext cx="5003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25662" cy="13255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Learning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ADCC0-F161-3E45-98DB-9889C7B9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05" y="1486941"/>
            <a:ext cx="7251336" cy="3274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9">
                <a:extLst>
                  <a:ext uri="{FF2B5EF4-FFF2-40B4-BE49-F238E27FC236}">
                    <a16:creationId xmlns:a16="http://schemas.microsoft.com/office/drawing/2014/main" id="{6175A9B0-5A1A-B24E-8183-F1030D907ACE}"/>
                  </a:ext>
                </a:extLst>
              </p:cNvPr>
              <p:cNvSpPr txBox="1"/>
              <p:nvPr/>
            </p:nvSpPr>
            <p:spPr>
              <a:xfrm>
                <a:off x="1502924" y="4970949"/>
                <a:ext cx="85823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rate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19">
                <a:extLst>
                  <a:ext uri="{FF2B5EF4-FFF2-40B4-BE49-F238E27FC236}">
                    <a16:creationId xmlns:a16="http://schemas.microsoft.com/office/drawing/2014/main" id="{6175A9B0-5A1A-B24E-8183-F1030D90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24" y="4970949"/>
                <a:ext cx="8582392" cy="400110"/>
              </a:xfrm>
              <a:prstGeom prst="rect">
                <a:avLst/>
              </a:prstGeom>
              <a:blipFill>
                <a:blip r:embed="rId4"/>
                <a:stretch>
                  <a:fillRect l="-592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9">
                <a:extLst>
                  <a:ext uri="{FF2B5EF4-FFF2-40B4-BE49-F238E27FC236}">
                    <a16:creationId xmlns:a16="http://schemas.microsoft.com/office/drawing/2014/main" id="{882B733D-2349-8B4A-BEC2-73BC92A7930B}"/>
                  </a:ext>
                </a:extLst>
              </p:cNvPr>
              <p:cNvSpPr txBox="1"/>
              <p:nvPr/>
            </p:nvSpPr>
            <p:spPr>
              <a:xfrm>
                <a:off x="1502924" y="5410471"/>
                <a:ext cx="85823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RandomAug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magititude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19">
                <a:extLst>
                  <a:ext uri="{FF2B5EF4-FFF2-40B4-BE49-F238E27FC236}">
                    <a16:creationId xmlns:a16="http://schemas.microsoft.com/office/drawing/2014/main" id="{882B733D-2349-8B4A-BEC2-73BC92A7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24" y="5410471"/>
                <a:ext cx="8582392" cy="400110"/>
              </a:xfrm>
              <a:prstGeom prst="rect">
                <a:avLst/>
              </a:prstGeom>
              <a:blipFill>
                <a:blip r:embed="rId5"/>
                <a:stretch>
                  <a:fillRect l="-592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9">
                <a:extLst>
                  <a:ext uri="{FF2B5EF4-FFF2-40B4-BE49-F238E27FC236}">
                    <a16:creationId xmlns:a16="http://schemas.microsoft.com/office/drawing/2014/main" id="{27D1CF54-CDA4-AE44-8B36-AA081562E098}"/>
                  </a:ext>
                </a:extLst>
              </p:cNvPr>
              <p:cNvSpPr txBox="1"/>
              <p:nvPr/>
            </p:nvSpPr>
            <p:spPr>
              <a:xfrm>
                <a:off x="1502924" y="5849993"/>
                <a:ext cx="85823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Mixup: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+(1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</a:t>
                </a:r>
              </a:p>
            </p:txBody>
          </p:sp>
        </mc:Choice>
        <mc:Fallback xmlns="">
          <p:sp>
            <p:nvSpPr>
              <p:cNvPr id="10" name="文本框 19">
                <a:extLst>
                  <a:ext uri="{FF2B5EF4-FFF2-40B4-BE49-F238E27FC236}">
                    <a16:creationId xmlns:a16="http://schemas.microsoft.com/office/drawing/2014/main" id="{27D1CF54-CDA4-AE44-8B36-AA081562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24" y="5849993"/>
                <a:ext cx="8582392" cy="400110"/>
              </a:xfrm>
              <a:prstGeom prst="rect">
                <a:avLst/>
              </a:prstGeom>
              <a:blipFill>
                <a:blip r:embed="rId6"/>
                <a:stretch>
                  <a:fillRect l="-592"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87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573" cy="147418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Result-ImageNet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F04AB-65CC-4B41-9DE6-9763387B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54" y="1839310"/>
            <a:ext cx="7029364" cy="2426575"/>
          </a:xfrm>
          <a:prstGeom prst="rect">
            <a:avLst/>
          </a:prstGeom>
        </p:spPr>
      </p:pic>
      <p:sp>
        <p:nvSpPr>
          <p:cNvPr id="10" name="文本框 19">
            <a:extLst>
              <a:ext uri="{FF2B5EF4-FFF2-40B4-BE49-F238E27FC236}">
                <a16:creationId xmlns:a16="http://schemas.microsoft.com/office/drawing/2014/main" id="{A4E2E168-4F27-384C-852E-48E4D00EB49B}"/>
              </a:ext>
            </a:extLst>
          </p:cNvPr>
          <p:cNvSpPr txBox="1"/>
          <p:nvPr/>
        </p:nvSpPr>
        <p:spPr>
          <a:xfrm>
            <a:off x="1804804" y="4618581"/>
            <a:ext cx="85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-S/M/L is searched by NAS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6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404</Words>
  <Application>Microsoft Macintosh PowerPoint</Application>
  <PresentationFormat>Widescreen</PresentationFormat>
  <Paragraphs>67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   EfficientNetV2: Smaller Models and Faster Training           Mingxing Tan, Quoc V.Le  Google Brain </vt:lpstr>
      <vt:lpstr>EfficientNetV1</vt:lpstr>
      <vt:lpstr>Related Work</vt:lpstr>
      <vt:lpstr>EfficientNetV2- pro.1</vt:lpstr>
      <vt:lpstr>EfficientNetV2</vt:lpstr>
      <vt:lpstr>EfficientNetV2</vt:lpstr>
      <vt:lpstr>Progressive Learning</vt:lpstr>
      <vt:lpstr>Progressive Learning</vt:lpstr>
      <vt:lpstr>Result-ImageNet</vt:lpstr>
      <vt:lpstr>PowerPoint Presentation</vt:lpstr>
      <vt:lpstr>Result-ImageNet</vt:lpstr>
      <vt:lpstr>Result-Transfer</vt:lpstr>
      <vt:lpstr>Result-Alation</vt:lpstr>
      <vt:lpstr>Result-Alation</vt:lpstr>
      <vt:lpstr>Result-Alation</vt:lpstr>
      <vt:lpstr>Conclusion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124</cp:revision>
  <dcterms:created xsi:type="dcterms:W3CDTF">2020-10-10T10:30:03Z</dcterms:created>
  <dcterms:modified xsi:type="dcterms:W3CDTF">2021-04-23T14:55:27Z</dcterms:modified>
</cp:coreProperties>
</file>