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78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EEA59-8830-49F5-9749-720F3645F228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201C8-5558-45AA-AE4C-DDDA8E8C7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201C8-5558-45AA-AE4C-DDDA8E8C7E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1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8778-4800-4126-8921-97E798B4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7F0E-46E2-4EF4-9F09-A1950C04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6A8E2-71E2-44EE-BDA5-2A0FBFBD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FE6EA-0860-453E-9190-62D987A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C4C43-C3F9-4C7A-8C15-5BC1E593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34FD2-34E7-4D90-85AD-EC11215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DBDA-2AA7-4AA6-BADE-92B58432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B448D-7B2E-4028-A4E3-E613EF5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2FA4C-4C88-4494-ACAB-01B3B83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CBE3B-5C40-47A6-9F5A-75C5C93C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C5AAEF-5AA7-4743-B54D-4E7AC60DD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9593D-D62A-4550-9F11-9934B7F1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B1A2E-E6C3-44CB-837B-6107F21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21172-5801-4E25-9E04-C60A47A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14B7-363A-473F-8BB1-3F48586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B81D-BB21-4A5C-BDFF-006BE735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0E6C4-01B7-4971-A03F-061CD590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15D53-6E77-4216-9699-D0BBE0E3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7AF5-F10F-4573-AF47-7103323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7322-1D24-44C0-A5A3-9CDB267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AD7-C7E1-4B8D-82DE-28E59B1B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A936D-07A8-49C2-AED5-180854E8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BB09D-DD63-4D96-85C7-6E52189F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35415-0C4E-4A1B-827D-D23F8338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EBFD1-FBF4-4EB9-98C5-FBBA62D9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0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41E38-D186-451F-8ACB-4BCDFF80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C265C-86E6-46CC-B39D-5B84E9A18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A7458-1E3F-43E9-98BD-1363C70F3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28B7-FDAF-4F77-A922-26E79E9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5D0C7-94BB-49FE-B2AF-B096E70C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66B7-B7D3-4A78-9EAE-5E1D28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7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15B15-4AB8-40BE-A92A-EC542364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9E3FF-6B9C-4550-998F-F92351DC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A02A83-57E8-41D4-A6BE-85F05002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AFE6E-D323-4AE7-9240-860497110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EB4668-327F-4C33-B144-189D495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60B09-91F5-41B1-A2E4-72FD49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7FF535-4DD8-4C32-8C6E-BBFFFEDD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33B98-0146-4597-8786-16B9651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F6A4-BC30-45EE-99A3-AEFEB3C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7FC4F9-0365-4B87-B5A6-8EB9FFA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30D-71AC-4D24-BBAA-53C9B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70178-70D2-470E-86CF-C6D051DE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28DD6C-33B5-45E7-BAB5-71FAED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55032-760A-4EDB-9382-0A99772B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0F680-1563-4632-8B5F-404362CC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9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53E-078C-48A9-886B-E7C1D40B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DB155-0F69-40CE-8932-10E0019B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4BA53-F9EB-4335-8EC6-F51B4798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6998-8CD2-4864-B16E-C38F31DF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BAAFE-F5B5-4B12-AE28-E40FDC9C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9426F-E028-4A97-B015-50A94A32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F6C19-0CFA-462A-A8EB-D8162E91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6E3F09-4D75-489F-8474-E3DF02EF5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0626B-FBEF-4B3F-846B-DD4A81A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BE026-7499-40A9-A80A-763DA26B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1037C-DB8D-4E55-B03A-89CC3AA9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4A25F-C438-4BE4-86F7-2FC1576B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F69FE-811F-46BD-87B5-341CBB8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4DACD5-E664-46A2-9B25-33CEA103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D4546-417E-4B90-A514-EEB69C5E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384-989F-4B75-9DC3-690057E58E54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CF752-A51C-4FA5-900E-F035263D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E3626-AF53-42F5-A772-2BC942C9A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FCF-94F2-43BC-9952-4FE71B82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635B-66DE-4C7E-A3AF-12776D1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812" y="31392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sz="3100" dirty="0"/>
              <a:t>DU-Net: Convolutional Network for the Detection of Arterial Calcifications in Mammograms</a:t>
            </a:r>
            <a:br>
              <a:rPr lang="en-US" altLang="zh-CN" sz="31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2200" dirty="0"/>
              <a:t/>
            </a:r>
            <a:br>
              <a:rPr lang="en-US" altLang="zh-CN" sz="2200" dirty="0"/>
            </a:br>
            <a:r>
              <a:rPr lang="en-US" altLang="zh-CN" sz="1800" dirty="0"/>
              <a:t>Manal </a:t>
            </a:r>
            <a:r>
              <a:rPr lang="en-US" altLang="zh-CN" sz="1800" dirty="0" err="1"/>
              <a:t>AlGhamdi</a:t>
            </a:r>
            <a:r>
              <a:rPr lang="en-US" altLang="zh-CN" sz="1800" dirty="0"/>
              <a:t>, Member, IEEE, 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Mohamed Abdel-</a:t>
            </a:r>
            <a:r>
              <a:rPr lang="en-US" altLang="zh-CN" sz="1800" dirty="0" err="1"/>
              <a:t>Mottaleb</a:t>
            </a:r>
            <a:r>
              <a:rPr lang="en-US" altLang="zh-CN" sz="1800" dirty="0"/>
              <a:t>, Fellow, IEEE, 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Fernando </a:t>
            </a:r>
            <a:r>
              <a:rPr lang="en-US" altLang="zh-CN" sz="1800" dirty="0" err="1"/>
              <a:t>Collado</a:t>
            </a:r>
            <a:r>
              <a:rPr lang="en-US" altLang="zh-CN" sz="1800" dirty="0"/>
              <a:t>-Mesa</a:t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Oct. 2020</a:t>
            </a:r>
            <a:br>
              <a:rPr lang="en-US" altLang="zh-CN" sz="1800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966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8B73D-C1B4-4C4F-BBC2-1341E711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Two contributions:</a:t>
            </a:r>
            <a:endParaRPr lang="zh-CN" altLang="en-US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F9BC37-0EE9-4BC3-B22C-0AFD05CCE3E4}"/>
              </a:ext>
            </a:extLst>
          </p:cNvPr>
          <p:cNvSpPr txBox="1">
            <a:spLocks/>
          </p:cNvSpPr>
          <p:nvPr/>
        </p:nvSpPr>
        <p:spPr>
          <a:xfrm>
            <a:off x="1502924" y="132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altLang="zh-CN" sz="1600" dirty="0"/>
              <a:t>Proposed a network combing </a:t>
            </a:r>
            <a:r>
              <a:rPr lang="en-US" altLang="zh-CN" sz="1600" dirty="0" err="1"/>
              <a:t>DenseNet</a:t>
            </a:r>
            <a:r>
              <a:rPr lang="en-US" altLang="zh-CN" sz="1600" dirty="0"/>
              <a:t> with </a:t>
            </a:r>
            <a:r>
              <a:rPr lang="en-US" altLang="zh-CN" sz="1600" dirty="0" err="1"/>
              <a:t>Unet</a:t>
            </a:r>
            <a:r>
              <a:rPr lang="en-US" altLang="zh-CN" sz="1600" dirty="0"/>
              <a:t> as DU-Net for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 segmentation</a:t>
            </a:r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Using </a:t>
            </a:r>
            <a:r>
              <a:rPr lang="en-US" altLang="zh-CN" sz="1600" b="1" dirty="0" smtClean="0"/>
              <a:t>Dense Block </a:t>
            </a:r>
            <a:r>
              <a:rPr lang="en-US" altLang="zh-CN" sz="1600" dirty="0" smtClean="0"/>
              <a:t>in </a:t>
            </a:r>
            <a:r>
              <a:rPr lang="en-US" altLang="zh-CN" sz="1600" dirty="0" err="1" smtClean="0"/>
              <a:t>Unet</a:t>
            </a:r>
            <a:r>
              <a:rPr lang="en-US" altLang="zh-CN" sz="1600" dirty="0" smtClean="0"/>
              <a:t> (short-skip connection).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Concatenation </a:t>
            </a:r>
            <a:r>
              <a:rPr lang="zh-CN" altLang="en-US" sz="1600" dirty="0"/>
              <a:t>→ </a:t>
            </a:r>
            <a:r>
              <a:rPr lang="en-US" altLang="zh-CN" sz="1600" dirty="0" smtClean="0"/>
              <a:t>Summation in </a:t>
            </a:r>
            <a:r>
              <a:rPr lang="en-US" altLang="zh-CN" sz="1600" dirty="0" err="1" smtClean="0"/>
              <a:t>Unet</a:t>
            </a:r>
            <a:endParaRPr lang="en-US" altLang="zh-CN" sz="1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C60DD17-B830-448E-8C20-6F80C97ED1FE}"/>
              </a:ext>
            </a:extLst>
          </p:cNvPr>
          <p:cNvSpPr txBox="1">
            <a:spLocks/>
          </p:cNvSpPr>
          <p:nvPr/>
        </p:nvSpPr>
        <p:spPr>
          <a:xfrm>
            <a:off x="1502924" y="2708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2. Create a BACs ground-truth dataset annotated  from Digital Database for Screening </a:t>
            </a:r>
            <a:r>
              <a:rPr lang="en-US" altLang="zh-CN" sz="1600" dirty="0" smtClean="0"/>
              <a:t>Mammography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3400 </a:t>
            </a:r>
            <a:r>
              <a:rPr lang="en-US" altLang="zh-CN" sz="1600" dirty="0"/>
              <a:t>images. 413 contains with 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, and 413 selected randomly with No-</a:t>
            </a:r>
            <a:r>
              <a:rPr lang="en-US" altLang="zh-CN" sz="1600" dirty="0" err="1"/>
              <a:t>BACs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 Three experts A(10 years experience), B and C(3 years). </a:t>
            </a:r>
          </a:p>
          <a:p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376A6B-BD54-4ACC-8152-74D2297A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84" y="3766429"/>
            <a:ext cx="69151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128C-949F-42C3-A7BF-7EC5F941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Network architecture: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AAF0C-365C-4614-86AD-9DCA794E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6" y="1185330"/>
            <a:ext cx="4897655" cy="4630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838A7A-EDA8-4CAA-B50C-EDD97185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81" y="1252268"/>
            <a:ext cx="5489115" cy="4563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/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Focal loss: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635F484-D78C-4EB4-8B2C-2DA5EA1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14" y="5967900"/>
                <a:ext cx="7745134" cy="811761"/>
              </a:xfrm>
              <a:prstGeom prst="rect">
                <a:avLst/>
              </a:prstGeom>
              <a:blipFill>
                <a:blip r:embed="rId5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10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C7ADE-EBBC-4D44-AF3E-9D3888A8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Experiment</a:t>
            </a:r>
            <a:r>
              <a:rPr lang="zh-CN" altLang="en-US" sz="2800" dirty="0"/>
              <a:t>（</a:t>
            </a:r>
            <a:r>
              <a:rPr lang="en-US" altLang="zh-CN" sz="2800" dirty="0"/>
              <a:t>High momentum 0.9</a:t>
            </a:r>
            <a:r>
              <a:rPr lang="zh-CN" altLang="en-US" sz="2800" dirty="0"/>
              <a:t>）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42FCFFF-D812-43FD-951D-C83C2B6B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44" y="1228995"/>
            <a:ext cx="3854843" cy="30446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2DF719-9E7C-4FD8-A4D7-02AB72FACD32}"/>
              </a:ext>
            </a:extLst>
          </p:cNvPr>
          <p:cNvSpPr txBox="1"/>
          <p:nvPr/>
        </p:nvSpPr>
        <p:spPr>
          <a:xfrm>
            <a:off x="4368787" y="1376240"/>
            <a:ext cx="512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U-net: </a:t>
            </a:r>
            <a:r>
              <a:rPr lang="en-US" altLang="zh-CN" dirty="0"/>
              <a:t>Origin model with long skip concatenation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80425C-E13C-41E5-A092-8BBF68464F96}"/>
              </a:ext>
            </a:extLst>
          </p:cNvPr>
          <p:cNvSpPr txBox="1"/>
          <p:nvPr/>
        </p:nvSpPr>
        <p:spPr>
          <a:xfrm>
            <a:off x="4372794" y="1631081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U-net+S</a:t>
            </a:r>
            <a:r>
              <a:rPr lang="en-US" altLang="zh-CN" b="1" dirty="0"/>
              <a:t>: </a:t>
            </a:r>
            <a:r>
              <a:rPr lang="en-US" altLang="zh-CN" dirty="0"/>
              <a:t>Origin model with long skip summation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D05631-BB10-4EB1-AF65-C2351209E976}"/>
              </a:ext>
            </a:extLst>
          </p:cNvPr>
          <p:cNvSpPr txBox="1"/>
          <p:nvPr/>
        </p:nvSpPr>
        <p:spPr>
          <a:xfrm>
            <a:off x="4376642" y="186173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U-net+D</a:t>
            </a:r>
            <a:r>
              <a:rPr lang="en-US" altLang="zh-CN" b="1" dirty="0"/>
              <a:t>: </a:t>
            </a:r>
            <a:r>
              <a:rPr lang="en-US" altLang="zh-CN" dirty="0"/>
              <a:t>Origin model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DE777-39A3-47FE-BB05-AA4C46B5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72" y="2231071"/>
            <a:ext cx="5317788" cy="22857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F82C3C-7E44-4B20-B2E6-81032D14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4" y="4834600"/>
            <a:ext cx="9336933" cy="12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9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A29F5-0705-4CA7-B679-310BA6CC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427"/>
            <a:ext cx="10515600" cy="1325563"/>
          </a:xfrm>
        </p:spPr>
        <p:txBody>
          <a:bodyPr/>
          <a:lstStyle/>
          <a:p>
            <a:r>
              <a:rPr lang="en-US" altLang="zh-CN" sz="2800" dirty="0"/>
              <a:t>Benefit</a:t>
            </a:r>
            <a:r>
              <a:rPr lang="zh-CN" altLang="en-US" sz="2800" dirty="0"/>
              <a:t>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2F711B-2AFC-4154-88A7-F4C33BD88D54}"/>
              </a:ext>
            </a:extLst>
          </p:cNvPr>
          <p:cNvSpPr txBox="1">
            <a:spLocks/>
          </p:cNvSpPr>
          <p:nvPr/>
        </p:nvSpPr>
        <p:spPr>
          <a:xfrm>
            <a:off x="838200" y="14141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altLang="zh-CN" sz="200" dirty="0"/>
              <a:t>Benefit</a:t>
            </a:r>
            <a:r>
              <a:rPr lang="zh-CN" altLang="en-US" sz="200" dirty="0"/>
              <a:t>：</a:t>
            </a:r>
            <a:r>
              <a:rPr lang="en-US" altLang="zh-CN" sz="200" dirty="0"/>
              <a:t/>
            </a:r>
            <a:br>
              <a:rPr lang="en-US" altLang="zh-CN" sz="200" dirty="0"/>
            </a:br>
            <a:endParaRPr lang="zh-CN" altLang="en-US" sz="2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3C3A2E2-1A57-4233-9A5D-01B7559B2611}"/>
              </a:ext>
            </a:extLst>
          </p:cNvPr>
          <p:cNvSpPr txBox="1">
            <a:spLocks/>
          </p:cNvSpPr>
          <p:nvPr/>
        </p:nvSpPr>
        <p:spPr>
          <a:xfrm>
            <a:off x="1327952" y="1538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/>
              <a:t>1. Summation got</a:t>
            </a:r>
            <a:r>
              <a:rPr lang="zh-CN" altLang="en-US" sz="1600" dirty="0"/>
              <a:t> </a:t>
            </a:r>
            <a:r>
              <a:rPr lang="en-US" altLang="zh-CN" sz="1600" dirty="0"/>
              <a:t>better</a:t>
            </a:r>
            <a:r>
              <a:rPr lang="zh-CN" altLang="en-US" sz="1600" dirty="0"/>
              <a:t> </a:t>
            </a:r>
            <a:r>
              <a:rPr lang="en-US" altLang="zh-CN" sz="1600" dirty="0"/>
              <a:t>performance than concatenation, significantly reduce the computational load.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26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142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Wingdings</vt:lpstr>
      <vt:lpstr>Office 主题​​</vt:lpstr>
      <vt:lpstr> DU-Net: Convolutional Network for the Detection of Arterial Calcifications in Mammograms      Manal AlGhamdi, Member, IEEE,   Mohamed Abdel-Mottaleb, Fellow, IEEE,   Fernando Collado-Mesa  Oct. 2020 </vt:lpstr>
      <vt:lpstr>Two contributions:</vt:lpstr>
      <vt:lpstr>Network architecture:</vt:lpstr>
      <vt:lpstr>Experiment（High momentum 0.9）:</vt:lpstr>
      <vt:lpstr>Benefit：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DU-Net: Convolutional Network for the Detection of Arterial Calcifications in Mammograms      Manal AlGhamdi, Member, IEEE,   Mohamed Abdel-Mottaleb, Fellow, IEEE,   and Fernando Collado-Mesa </dc:title>
  <dc:creator>陈 开一</dc:creator>
  <cp:lastModifiedBy>陈开一</cp:lastModifiedBy>
  <cp:revision>14</cp:revision>
  <dcterms:created xsi:type="dcterms:W3CDTF">2020-10-10T10:30:03Z</dcterms:created>
  <dcterms:modified xsi:type="dcterms:W3CDTF">2020-10-16T16:03:14Z</dcterms:modified>
</cp:coreProperties>
</file>