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1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sz="3100" dirty="0"/>
              <a:t>DU-Net: Convolutional Network for the Detection of Arterial Calcifications in Mammograms</a:t>
            </a:r>
            <a:br>
              <a:rPr lang="en-US" altLang="zh-CN" sz="31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/>
              <a:t>Manal </a:t>
            </a:r>
            <a:r>
              <a:rPr lang="en-US" altLang="zh-CN" sz="1800" dirty="0" err="1"/>
              <a:t>AlGhamdi</a:t>
            </a:r>
            <a:r>
              <a:rPr lang="en-US" altLang="zh-CN" sz="1800" dirty="0"/>
              <a:t>, Member, IEEE, 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Mohamed Abdel-</a:t>
            </a:r>
            <a:r>
              <a:rPr lang="en-US" altLang="zh-CN" sz="1800" dirty="0" err="1"/>
              <a:t>Mottaleb</a:t>
            </a:r>
            <a:r>
              <a:rPr lang="en-US" altLang="zh-CN" sz="1800" dirty="0"/>
              <a:t>, Fellow, IEEE, 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Fernando </a:t>
            </a:r>
            <a:r>
              <a:rPr lang="en-US" altLang="zh-CN" sz="1800" dirty="0" err="1"/>
              <a:t>Collado</a:t>
            </a:r>
            <a:r>
              <a:rPr lang="en-US" altLang="zh-CN" sz="1800" dirty="0"/>
              <a:t>-Mesa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Oct. 2020</a:t>
            </a:r>
            <a:br>
              <a:rPr lang="en-US" altLang="zh-CN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B73D-C1B4-4C4F-BBC2-1341E711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Two contributions:</a:t>
            </a:r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sz="1600" dirty="0"/>
              <a:t>Proposed a network combing </a:t>
            </a:r>
            <a:r>
              <a:rPr lang="en-US" altLang="zh-CN" sz="1600" dirty="0" err="1"/>
              <a:t>DenseNet</a:t>
            </a:r>
            <a:r>
              <a:rPr lang="en-US" altLang="zh-CN" sz="1600" dirty="0"/>
              <a:t> with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as DU-Net for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 segmentation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Using </a:t>
            </a:r>
            <a:r>
              <a:rPr lang="en-US" altLang="zh-CN" sz="1600" b="1" dirty="0"/>
              <a:t>Dense Block </a:t>
            </a:r>
            <a:r>
              <a:rPr lang="en-US" altLang="zh-CN" sz="1600" dirty="0"/>
              <a:t>to replace the </a:t>
            </a:r>
            <a:r>
              <a:rPr lang="en-US" altLang="zh-CN" sz="1600" dirty="0" err="1"/>
              <a:t>downsampling</a:t>
            </a:r>
            <a:r>
              <a:rPr lang="en-US" altLang="zh-CN" sz="1600" dirty="0"/>
              <a:t> and layers in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(short-skip connection).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Concatenation </a:t>
            </a:r>
            <a:r>
              <a:rPr lang="zh-CN" altLang="en-US" sz="1600" dirty="0"/>
              <a:t>→ </a:t>
            </a:r>
            <a:r>
              <a:rPr lang="en-US" altLang="zh-CN" sz="1600" dirty="0"/>
              <a:t>Summation in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between encoder-block and decoder-block at the same-level feature        maps(long-skip connection).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C60DD17-B830-448E-8C20-6F80C97ED1FE}"/>
              </a:ext>
            </a:extLst>
          </p:cNvPr>
          <p:cNvSpPr txBox="1">
            <a:spLocks/>
          </p:cNvSpPr>
          <p:nvPr/>
        </p:nvSpPr>
        <p:spPr>
          <a:xfrm>
            <a:off x="1502924" y="270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2. Create a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 ground-truth dataset annotated  from Digital Database for Screening Mammography for breast disease detection.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Total 3400 images. 413 contains with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, and 413 selected randomly with No-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Three experts A(10 years experience), B and C(3 years). </a:t>
            </a:r>
          </a:p>
          <a:p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376A6B-BD54-4ACC-8152-74D2297A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84" y="3766429"/>
            <a:ext cx="6915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128C-949F-42C3-A7BF-7EC5F941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Network architecture: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AAF0C-365C-4614-86AD-9DCA794E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6" y="1185330"/>
            <a:ext cx="4897655" cy="4630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838A7A-EDA8-4CAA-B50C-EDD97185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81" y="1252268"/>
            <a:ext cx="5489115" cy="4563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/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Focal loss: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blipFill>
                <a:blip r:embed="rId5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10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C7ADE-EBBC-4D44-AF3E-9D3888A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（</a:t>
            </a:r>
            <a:r>
              <a:rPr lang="en-US" altLang="zh-CN" sz="2800" dirty="0"/>
              <a:t>High momentum 0.9</a:t>
            </a:r>
            <a:r>
              <a:rPr lang="zh-CN" altLang="en-US" sz="2800" dirty="0"/>
              <a:t>）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FCFFF-D812-43FD-951D-C83C2B6B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44" y="1228995"/>
            <a:ext cx="3854843" cy="3044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2DF719-9E7C-4FD8-A4D7-02AB72FACD32}"/>
              </a:ext>
            </a:extLst>
          </p:cNvPr>
          <p:cNvSpPr txBox="1"/>
          <p:nvPr/>
        </p:nvSpPr>
        <p:spPr>
          <a:xfrm>
            <a:off x="4368787" y="1376240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U-net: </a:t>
            </a:r>
            <a:r>
              <a:rPr lang="en-US" altLang="zh-CN" dirty="0"/>
              <a:t>Origin model with long skip concatenation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0425C-E13C-41E5-A092-8BBF68464F96}"/>
              </a:ext>
            </a:extLst>
          </p:cNvPr>
          <p:cNvSpPr txBox="1"/>
          <p:nvPr/>
        </p:nvSpPr>
        <p:spPr>
          <a:xfrm>
            <a:off x="4372794" y="1631081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U-net+S</a:t>
            </a:r>
            <a:r>
              <a:rPr lang="en-US" altLang="zh-CN" b="1" dirty="0"/>
              <a:t>: </a:t>
            </a:r>
            <a:r>
              <a:rPr lang="en-US" altLang="zh-CN" dirty="0"/>
              <a:t>Origin model with long skip summation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D05631-BB10-4EB1-AF65-C2351209E976}"/>
              </a:ext>
            </a:extLst>
          </p:cNvPr>
          <p:cNvSpPr txBox="1"/>
          <p:nvPr/>
        </p:nvSpPr>
        <p:spPr>
          <a:xfrm>
            <a:off x="4376642" y="18617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U-net+D</a:t>
            </a:r>
            <a:r>
              <a:rPr lang="en-US" altLang="zh-CN" b="1" dirty="0"/>
              <a:t>: </a:t>
            </a:r>
            <a:r>
              <a:rPr lang="en-US" altLang="zh-CN" dirty="0"/>
              <a:t>Origin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DE777-39A3-47FE-BB05-AA4C46B5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72" y="2231071"/>
            <a:ext cx="5317788" cy="2285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F82C3C-7E44-4B20-B2E6-81032D14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4" y="4834600"/>
            <a:ext cx="9336933" cy="12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A29F5-0705-4CA7-B679-310BA6CC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923"/>
            <a:ext cx="10515600" cy="1325563"/>
          </a:xfrm>
        </p:spPr>
        <p:txBody>
          <a:bodyPr/>
          <a:lstStyle/>
          <a:p>
            <a:r>
              <a:rPr lang="en-US" altLang="zh-CN" sz="2800" dirty="0"/>
              <a:t>Benefit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2F711B-2AFC-4154-88A7-F4C33BD88D54}"/>
              </a:ext>
            </a:extLst>
          </p:cNvPr>
          <p:cNvSpPr txBox="1">
            <a:spLocks/>
          </p:cNvSpPr>
          <p:nvPr/>
        </p:nvSpPr>
        <p:spPr>
          <a:xfrm>
            <a:off x="838200" y="1414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200" dirty="0"/>
              <a:t>Benefit</a:t>
            </a:r>
            <a:r>
              <a:rPr lang="zh-CN" altLang="en-US" sz="200" dirty="0"/>
              <a:t>：</a:t>
            </a:r>
            <a:br>
              <a:rPr lang="en-US" altLang="zh-CN" sz="200" dirty="0"/>
            </a:br>
            <a:endParaRPr lang="zh-CN" altLang="en-US" sz="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3C3A2E2-1A57-4233-9A5D-01B7559B2611}"/>
              </a:ext>
            </a:extLst>
          </p:cNvPr>
          <p:cNvSpPr txBox="1">
            <a:spLocks/>
          </p:cNvSpPr>
          <p:nvPr/>
        </p:nvSpPr>
        <p:spPr>
          <a:xfrm>
            <a:off x="1327952" y="1538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1. Summation got</a:t>
            </a:r>
            <a:r>
              <a:rPr lang="zh-CN" altLang="en-US" sz="1600" dirty="0"/>
              <a:t> </a:t>
            </a:r>
            <a:r>
              <a:rPr lang="en-US" altLang="zh-CN" sz="1600" dirty="0"/>
              <a:t>better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 than concatenation, significantly reduce the computational load.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6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220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 DU-Net: Convolutional Network for the Detection of Arterial Calcifications in Mammograms      Manal AlGhamdi, Member, IEEE,   Mohamed Abdel-Mottaleb, Fellow, IEEE,   Fernando Collado-Mesa  Oct. 2020 </vt:lpstr>
      <vt:lpstr>Two contributions:</vt:lpstr>
      <vt:lpstr>Network architecture:</vt:lpstr>
      <vt:lpstr>Experiment（High momentum 0.9）:</vt:lpstr>
      <vt:lpstr>Benefit：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12</cp:revision>
  <dcterms:created xsi:type="dcterms:W3CDTF">2020-10-10T10:30:03Z</dcterms:created>
  <dcterms:modified xsi:type="dcterms:W3CDTF">2020-10-11T10:48:02Z</dcterms:modified>
</cp:coreProperties>
</file>